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78" r:id="rId3"/>
    <p:sldId id="276" r:id="rId4"/>
    <p:sldId id="257" r:id="rId5"/>
    <p:sldId id="266" r:id="rId6"/>
    <p:sldId id="258" r:id="rId7"/>
    <p:sldId id="279" r:id="rId8"/>
    <p:sldId id="270" r:id="rId9"/>
    <p:sldId id="272" r:id="rId10"/>
    <p:sldId id="277" r:id="rId11"/>
    <p:sldId id="267" r:id="rId12"/>
    <p:sldId id="263" r:id="rId13"/>
    <p:sldId id="264" r:id="rId14"/>
    <p:sldId id="268" r:id="rId15"/>
    <p:sldId id="265" r:id="rId16"/>
    <p:sldId id="269" r:id="rId17"/>
    <p:sldId id="273" r:id="rId18"/>
    <p:sldId id="275" r:id="rId19"/>
    <p:sldId id="261" r:id="rId20"/>
    <p:sldId id="274" r:id="rId2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3"/>
    <p:restoredTop sz="57459" autoAdjust="0"/>
  </p:normalViewPr>
  <p:slideViewPr>
    <p:cSldViewPr snapToGrid="0" snapToObjects="1">
      <p:cViewPr varScale="1">
        <p:scale>
          <a:sx n="94" d="100"/>
          <a:sy n="94" d="100"/>
        </p:scale>
        <p:origin x="284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C74D7-B747-A544-8AF3-0B2CD48366B7}" type="datetimeFigureOut">
              <a:rPr lang="es-ES" smtClean="0"/>
              <a:t>28/11/2022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E7F3-2854-5B40-84BD-7C1D6E3868AD}" type="slidenum">
              <a:rPr lang="es-ES" smtClean="0"/>
              <a:t>‹#›</a:t>
            </a:fld>
            <a:endParaRPr lang="es-ES"/>
          </a:p>
        </p:txBody>
      </p:sp>
    </p:spTree>
    <p:extLst>
      <p:ext uri="{BB962C8B-B14F-4D97-AF65-F5344CB8AC3E}">
        <p14:creationId xmlns:p14="http://schemas.microsoft.com/office/powerpoint/2010/main" val="230453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tech.e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arcus.com/us/e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smtClean="0"/>
              <a:t>Big Tech Diversification in Banking, Finance, and Payments?</a:t>
            </a:r>
          </a:p>
          <a:p>
            <a:pPr marL="457200" indent="-457200">
              <a:buFont typeface="+mj-lt"/>
              <a:buAutoNum type="arabicPeriod"/>
            </a:pPr>
            <a:r>
              <a:rPr lang="en-US" dirty="0" smtClean="0"/>
              <a:t>Fintech entry</a:t>
            </a:r>
          </a:p>
          <a:p>
            <a:pPr marL="457200" indent="-457200">
              <a:buFont typeface="+mj-lt"/>
              <a:buAutoNum type="arabicPeriod"/>
            </a:pPr>
            <a:r>
              <a:rPr lang="en-US" dirty="0" smtClean="0"/>
              <a:t>Incumbents’ Response to rising Competition and Innovation?</a:t>
            </a:r>
          </a:p>
          <a:p>
            <a:pPr marL="457200" indent="-457200">
              <a:buFont typeface="+mj-lt"/>
              <a:buAutoNum type="arabicPeriod"/>
            </a:pPr>
            <a:r>
              <a:rPr lang="en-US" dirty="0" smtClean="0"/>
              <a:t>Fintech Entry as Textbook Case for Well-Executed Regulation?</a:t>
            </a:r>
          </a:p>
        </p:txBody>
      </p:sp>
      <p:sp>
        <p:nvSpPr>
          <p:cNvPr id="4" name="Slide Number Placeholder 3"/>
          <p:cNvSpPr>
            <a:spLocks noGrp="1"/>
          </p:cNvSpPr>
          <p:nvPr>
            <p:ph type="sldNum" sz="quarter" idx="10"/>
          </p:nvPr>
        </p:nvSpPr>
        <p:spPr/>
        <p:txBody>
          <a:bodyPr/>
          <a:lstStyle/>
          <a:p>
            <a:fld id="{B262E7F3-2854-5B40-84BD-7C1D6E3868AD}" type="slidenum">
              <a:rPr lang="es-ES" smtClean="0"/>
              <a:t>4</a:t>
            </a:fld>
            <a:endParaRPr lang="es-ES"/>
          </a:p>
        </p:txBody>
      </p:sp>
    </p:spTree>
    <p:extLst>
      <p:ext uri="{BB962C8B-B14F-4D97-AF65-F5344CB8AC3E}">
        <p14:creationId xmlns:p14="http://schemas.microsoft.com/office/powerpoint/2010/main" val="426382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Following financial crisis,</a:t>
            </a:r>
            <a:r>
              <a:rPr lang="en-US" baseline="0" dirty="0" smtClean="0"/>
              <a:t> a </a:t>
            </a:r>
            <a:r>
              <a:rPr lang="en-US" dirty="0" smtClean="0"/>
              <a:t>very good time to regulate when incumbent players possess limited political capital to purchase regulation, and supportive public opinion</a:t>
            </a:r>
          </a:p>
          <a:p>
            <a:pPr marL="628650" lvl="1" indent="-171450">
              <a:buFont typeface="Arial" panose="020B0604020202020204" pitchFamily="34" charset="0"/>
              <a:buChar char="•"/>
            </a:pPr>
            <a:r>
              <a:rPr lang="en-US" dirty="0" smtClean="0"/>
              <a:t>Many regulatory initiatives around 2013 – 2015 like CRD (credit</a:t>
            </a:r>
            <a:r>
              <a:rPr lang="en-US" baseline="0" dirty="0" smtClean="0"/>
              <a:t> requirement directive) </a:t>
            </a:r>
            <a:r>
              <a:rPr lang="en-US" dirty="0" smtClean="0"/>
              <a:t>IV with provisions that are aimed at reshaping bank boards' composition, functioning, and their members' liabilities</a:t>
            </a:r>
          </a:p>
          <a:p>
            <a:pPr marL="628650" lvl="1" indent="-171450">
              <a:buFont typeface="Arial" panose="020B0604020202020204" pitchFamily="34" charset="0"/>
              <a:buChar char="•"/>
            </a:pPr>
            <a:r>
              <a:rPr lang="en-US" dirty="0" smtClean="0"/>
              <a:t>PSD2</a:t>
            </a:r>
            <a:r>
              <a:rPr lang="en-US" baseline="0" dirty="0" smtClean="0"/>
              <a:t> in 2015</a:t>
            </a:r>
            <a:endParaRPr lang="en-US" dirty="0" smtClean="0"/>
          </a:p>
          <a:p>
            <a:pPr marL="171450" indent="-171450">
              <a:buFont typeface="Arial" panose="020B0604020202020204" pitchFamily="34" charset="0"/>
              <a:buChar char="•"/>
            </a:pPr>
            <a:r>
              <a:rPr lang="en-US" dirty="0" smtClean="0"/>
              <a:t>At the same time, knee jerkism was avoided,</a:t>
            </a:r>
            <a:r>
              <a:rPr lang="en-US" baseline="0" dirty="0" smtClean="0"/>
              <a:t> due the incremental process followed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Regulation built incrementally on years of experience in cases before agencies (EC) and courts, allowing issues to ‘brew’, helping identify tradeoffs, and providing options for lawmakers</a:t>
            </a:r>
          </a:p>
          <a:p>
            <a:pPr marL="628650" lvl="1" indent="-171450">
              <a:buFont typeface="Arial" panose="020B0604020202020204" pitchFamily="34" charset="0"/>
              <a:buChar char="•"/>
            </a:pPr>
            <a:r>
              <a:rPr lang="en-US" dirty="0" smtClean="0"/>
              <a:t>The EU was furthering the process</a:t>
            </a:r>
            <a:r>
              <a:rPr lang="en-US" baseline="0" dirty="0" smtClean="0"/>
              <a:t> started with </a:t>
            </a:r>
            <a:r>
              <a:rPr lang="en-US" dirty="0" smtClean="0"/>
              <a:t>the Single Euro Payments Area (SEPA) </a:t>
            </a:r>
            <a:r>
              <a:rPr lang="en-US" dirty="0" err="1" smtClean="0"/>
              <a:t>programme</a:t>
            </a:r>
            <a:r>
              <a:rPr lang="en-US" dirty="0" smtClean="0"/>
              <a:t> and the first Payment Services Directive (PSD1)</a:t>
            </a:r>
          </a:p>
          <a:p>
            <a:pPr marL="628650" lvl="1" indent="-171450">
              <a:buFont typeface="Arial" panose="020B0604020202020204" pitchFamily="34" charset="0"/>
              <a:buChar char="•"/>
            </a:pPr>
            <a:r>
              <a:rPr lang="en-US" dirty="0" smtClean="0"/>
              <a:t>And</a:t>
            </a:r>
            <a:r>
              <a:rPr lang="en-US" baseline="0" dirty="0" smtClean="0"/>
              <a:t> the EC had developed substantial expertise in payments services through a variety of cases </a:t>
            </a:r>
            <a:r>
              <a:rPr lang="en-US" baseline="0" dirty="0" err="1" smtClean="0"/>
              <a:t>agst</a:t>
            </a:r>
            <a:r>
              <a:rPr lang="en-US" baseline="0" dirty="0" smtClean="0"/>
              <a:t> interchange fees and credit cards</a:t>
            </a:r>
          </a:p>
          <a:p>
            <a:pPr marL="171450" indent="-171450">
              <a:buFont typeface="Arial" panose="020B0604020202020204" pitchFamily="34" charset="0"/>
              <a:buChar char="•"/>
            </a:pPr>
            <a:r>
              <a:rPr lang="en-US" baseline="0" dirty="0" smtClean="0"/>
              <a:t>The flaws of asymmetry of information that so often plague regulation where overcome by a multilateral colloquia</a:t>
            </a:r>
          </a:p>
          <a:p>
            <a:pPr marL="628650" lvl="1" indent="-171450">
              <a:buFont typeface="Arial" panose="020B0604020202020204" pitchFamily="34" charset="0"/>
              <a:buChar char="•"/>
            </a:pPr>
            <a:r>
              <a:rPr lang="en-US" baseline="0" dirty="0" smtClean="0"/>
              <a:t>Many regulators oversee banking and finance, w/ often redundant interests</a:t>
            </a:r>
          </a:p>
          <a:p>
            <a:pPr marL="628650" lvl="1" indent="-171450">
              <a:buFont typeface="Arial" panose="020B0604020202020204" pitchFamily="34" charset="0"/>
              <a:buChar char="•"/>
            </a:pPr>
            <a:r>
              <a:rPr lang="en-US" baseline="0" dirty="0" smtClean="0"/>
              <a:t>And courts are in the fold too</a:t>
            </a:r>
          </a:p>
          <a:p>
            <a:pPr marL="628650" lvl="1" indent="-171450">
              <a:buFont typeface="Arial" panose="020B0604020202020204" pitchFamily="34" charset="0"/>
              <a:buChar char="•"/>
            </a:pPr>
            <a:r>
              <a:rPr lang="en-US" baseline="0" dirty="0" smtClean="0"/>
              <a:t>This has created a possibility of high diagnosis accuracy of bottleneck identification in value chain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Last, </a:t>
            </a:r>
            <a:r>
              <a:rPr lang="en-US" dirty="0" smtClean="0"/>
              <a:t>few provisions in existing law prevent business model experimentation for small entities and outside of lending and interest bearing activities</a:t>
            </a: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B262E7F3-2854-5B40-84BD-7C1D6E3868AD}" type="slidenum">
              <a:rPr lang="es-ES" smtClean="0"/>
              <a:t>17</a:t>
            </a:fld>
            <a:endParaRPr lang="es-ES"/>
          </a:p>
        </p:txBody>
      </p:sp>
    </p:spTree>
    <p:extLst>
      <p:ext uri="{BB962C8B-B14F-4D97-AF65-F5344CB8AC3E}">
        <p14:creationId xmlns:p14="http://schemas.microsoft.com/office/powerpoint/2010/main" val="4032209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Success always depends on what we’re looking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So, much more entry in the UK than in</a:t>
            </a:r>
            <a:r>
              <a:rPr lang="en-US" sz="1200" b="0" i="0" kern="1200" baseline="0" dirty="0" smtClean="0">
                <a:solidFill>
                  <a:schemeClr val="tx1"/>
                </a:solidFill>
                <a:effectLst/>
                <a:latin typeface="+mn-lt"/>
                <a:ea typeface="+mn-ea"/>
                <a:cs typeface="+mn-cs"/>
              </a:rPr>
              <a:t> the EU</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Pix was rolled out by the Banco Central do </a:t>
            </a:r>
            <a:r>
              <a:rPr lang="en-US" sz="1200" b="0" i="0" kern="1200" dirty="0" err="1" smtClean="0">
                <a:solidFill>
                  <a:schemeClr val="tx1"/>
                </a:solidFill>
                <a:effectLst/>
                <a:latin typeface="+mn-lt"/>
                <a:ea typeface="+mn-ea"/>
                <a:cs typeface="+mn-cs"/>
              </a:rPr>
              <a:t>Brasil</a:t>
            </a:r>
            <a:r>
              <a:rPr lang="en-US" sz="1200" b="0" i="0" kern="1200" dirty="0" smtClean="0">
                <a:solidFill>
                  <a:schemeClr val="tx1"/>
                </a:solidFill>
                <a:effectLst/>
                <a:latin typeface="+mn-lt"/>
                <a:ea typeface="+mn-ea"/>
                <a:cs typeface="+mn-cs"/>
              </a:rPr>
              <a:t> in Nov. 2020, was built for efficiency and financial inclusion. It now has 107.5 million registered accounts, more than half of the country's population. O</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According to central bank data, Pix payments volume is already equivalent to 80% of debit and credit card transactions.</a:t>
            </a:r>
          </a:p>
          <a:p>
            <a:pPr marL="171450" indent="-171450">
              <a:buFont typeface="Arial" panose="020B0604020202020204" pitchFamily="34" charset="0"/>
              <a:buChar char="•"/>
            </a:pPr>
            <a:r>
              <a:rPr lang="en-US" dirty="0" smtClean="0"/>
              <a:t>For instance, in China the two big tech payment firms jointly account for 94% of the mobile payments market (Graph 1, right-hand panel).</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18</a:t>
            </a:fld>
            <a:endParaRPr lang="es-ES"/>
          </a:p>
        </p:txBody>
      </p:sp>
    </p:spTree>
    <p:extLst>
      <p:ext uri="{BB962C8B-B14F-4D97-AF65-F5344CB8AC3E}">
        <p14:creationId xmlns:p14="http://schemas.microsoft.com/office/powerpoint/2010/main" val="13099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19</a:t>
            </a:fld>
            <a:endParaRPr lang="es-ES"/>
          </a:p>
        </p:txBody>
      </p:sp>
    </p:spTree>
    <p:extLst>
      <p:ext uri="{BB962C8B-B14F-4D97-AF65-F5344CB8AC3E}">
        <p14:creationId xmlns:p14="http://schemas.microsoft.com/office/powerpoint/2010/main" val="212688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Besides, there are some areas where we do not see entry, like for example, derivatives and structured products, exchanges, clearing houses, market infrastructure, asset management, etc. The issue for big tech appears to be really to focus on their core business users and end users, not other stakeholders. A related question is whether there is a clear avoidance of industry segments, and territories where regulation is very heavy. </a:t>
            </a:r>
          </a:p>
          <a:p>
            <a:endParaRPr lang="en-US" dirty="0" smtClean="0"/>
          </a:p>
          <a:p>
            <a:endParaRPr lang="en-US" dirty="0" smtClean="0"/>
          </a:p>
          <a:p>
            <a:r>
              <a:rPr lang="en-US" dirty="0" smtClean="0"/>
              <a:t>Data: banks have</a:t>
            </a:r>
            <a:r>
              <a:rPr lang="en-US" baseline="0" dirty="0" smtClean="0"/>
              <a:t> a lot. Not so much a barrier to entry. But hard to leverage it for value creation. Ads an obvious target. And a large market That’s what generates trust. </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20</a:t>
            </a:fld>
            <a:endParaRPr lang="es-ES"/>
          </a:p>
        </p:txBody>
      </p:sp>
    </p:spTree>
    <p:extLst>
      <p:ext uri="{BB962C8B-B14F-4D97-AF65-F5344CB8AC3E}">
        <p14:creationId xmlns:p14="http://schemas.microsoft.com/office/powerpoint/2010/main" val="16528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a competition lawyer</a:t>
            </a:r>
          </a:p>
          <a:p>
            <a:r>
              <a:rPr lang="en-US" dirty="0" smtClean="0"/>
              <a:t>I have studied</a:t>
            </a:r>
            <a:r>
              <a:rPr lang="en-US" baseline="0" dirty="0" smtClean="0"/>
              <a:t> digital platforms for a while</a:t>
            </a:r>
          </a:p>
          <a:p>
            <a:r>
              <a:rPr lang="en-US" baseline="0" dirty="0" smtClean="0"/>
              <a:t>I have supported more active enforcement of competition law against them</a:t>
            </a:r>
          </a:p>
          <a:p>
            <a:r>
              <a:rPr lang="en-US" baseline="0" dirty="0" smtClean="0"/>
              <a:t>But not regulation</a:t>
            </a:r>
          </a:p>
          <a:p>
            <a:r>
              <a:rPr lang="en-US" dirty="0" smtClean="0"/>
              <a:t>Big questions</a:t>
            </a:r>
            <a:br>
              <a:rPr lang="en-US" dirty="0" smtClean="0"/>
            </a:br>
            <a:r>
              <a:rPr lang="en-US" dirty="0" smtClean="0"/>
              <a:t>Very high level</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5</a:t>
            </a:fld>
            <a:endParaRPr lang="es-ES"/>
          </a:p>
        </p:txBody>
      </p:sp>
    </p:spTree>
    <p:extLst>
      <p:ext uri="{BB962C8B-B14F-4D97-AF65-F5344CB8AC3E}">
        <p14:creationId xmlns:p14="http://schemas.microsoft.com/office/powerpoint/2010/main" val="203653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date, Chinese Big Tech firms have made bigger inroads into financial services markets than their US counterparts</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6</a:t>
            </a:fld>
            <a:endParaRPr lang="es-ES"/>
          </a:p>
        </p:txBody>
      </p:sp>
    </p:spTree>
    <p:extLst>
      <p:ext uri="{BB962C8B-B14F-4D97-AF65-F5344CB8AC3E}">
        <p14:creationId xmlns:p14="http://schemas.microsoft.com/office/powerpoint/2010/main" val="381897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Big Tech work as technical service providers to the banks and payment card schemes, which hold PSD2 </a:t>
            </a:r>
            <a:r>
              <a:rPr lang="en-US" sz="1200" b="0" i="0" kern="1200" dirty="0" err="1" smtClean="0">
                <a:solidFill>
                  <a:schemeClr val="tx1"/>
                </a:solidFill>
                <a:effectLst/>
                <a:latin typeface="+mn-lt"/>
                <a:ea typeface="+mn-ea"/>
                <a:cs typeface="+mn-cs"/>
              </a:rPr>
              <a:t>licences</a:t>
            </a:r>
            <a:r>
              <a:rPr lang="en-US" sz="1200" b="0" i="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Benefit</a:t>
            </a:r>
            <a:r>
              <a:rPr lang="en-US" sz="1200" b="0" i="0" kern="1200" baseline="0" dirty="0" smtClean="0">
                <a:solidFill>
                  <a:schemeClr val="tx1"/>
                </a:solidFill>
                <a:effectLst/>
                <a:latin typeface="+mn-lt"/>
                <a:ea typeface="+mn-ea"/>
                <a:cs typeface="+mn-cs"/>
              </a:rPr>
              <a:t> from </a:t>
            </a:r>
            <a:r>
              <a:rPr lang="en-US" b="1" dirty="0" smtClean="0"/>
              <a:t>Art. 3, j). Exclusions. PSD2</a:t>
            </a:r>
            <a:r>
              <a:rPr lang="en-US" dirty="0" smtClean="0"/>
              <a:t> </a:t>
            </a:r>
            <a:r>
              <a:rPr lang="en-US" b="1" dirty="0" smtClean="0"/>
              <a:t>does not apply to</a:t>
            </a:r>
            <a:r>
              <a:rPr lang="en-US" dirty="0" smtClean="0"/>
              <a:t> “services provided by technical service providers, which support the provision of payment services, without them entering at any time into possession of the funds to be transferred, including processing and storage of data, trust and privacy protection services, data and entity authentication, information technology (IT) and communication network provision, provision and maintenance of terminals and devices used for payment services, with the exclusion of payment initiation services and account information services;”</a:t>
            </a:r>
          </a:p>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8</a:t>
            </a:fld>
            <a:endParaRPr lang="es-ES"/>
          </a:p>
        </p:txBody>
      </p:sp>
    </p:spTree>
    <p:extLst>
      <p:ext uri="{BB962C8B-B14F-4D97-AF65-F5344CB8AC3E}">
        <p14:creationId xmlns:p14="http://schemas.microsoft.com/office/powerpoint/2010/main" val="369821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smtClean="0">
                <a:effectLst/>
              </a:rPr>
              <a:t>A Fintech firm</a:t>
            </a:r>
            <a:r>
              <a:rPr lang="en-US" b="0" dirty="0" smtClean="0"/>
              <a:t> is a firm that develops digitized financial product innovations </a:t>
            </a:r>
          </a:p>
          <a:p>
            <a:pPr marL="171450" indent="-171450">
              <a:buFont typeface="Arial" panose="020B0604020202020204" pitchFamily="34" charset="0"/>
              <a:buChar char="•"/>
            </a:pPr>
            <a:r>
              <a:rPr lang="en-US" b="0" dirty="0" smtClean="0"/>
              <a:t>Well-known Fintech firms include Stripe and </a:t>
            </a:r>
            <a:r>
              <a:rPr lang="en-US" b="0" dirty="0" err="1" smtClean="0"/>
              <a:t>Klarna</a:t>
            </a:r>
            <a:endParaRPr lang="en-US" b="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Even</a:t>
            </a:r>
            <a:r>
              <a:rPr lang="en-US" b="0" baseline="0" dirty="0" smtClean="0"/>
              <a:t> if big firms, f</a:t>
            </a:r>
            <a:r>
              <a:rPr lang="en-US" b="0" dirty="0" smtClean="0"/>
              <a:t>intech firms are not (yet) considered Big Tech firms.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For example, the Fintech firm Stripe has a market capitalization of 95 billion USD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The</a:t>
            </a:r>
            <a:r>
              <a:rPr lang="en-US" b="0" baseline="0" dirty="0" smtClean="0"/>
              <a:t> investment in Fintech is enormous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2021, </a:t>
            </a:r>
            <a:r>
              <a:rPr lang="en-US" dirty="0" smtClean="0">
                <a:hlinkClick r:id="rId3"/>
              </a:rPr>
              <a:t>Tech.eu</a:t>
            </a:r>
            <a:r>
              <a:rPr lang="en-US" dirty="0" smtClean="0"/>
              <a:t> tracked more than 750 financing deals for European fintech companies, sometimes multiple rounds per company, adding up to a nearly €26 billion in investment. The biggest round hit almost €900 million, while a whopping 63 of them were over €100 million.”</a:t>
            </a:r>
          </a:p>
          <a:p>
            <a:r>
              <a:rPr lang="en-US" dirty="0" smtClean="0"/>
              <a:t>“The money is still flowing in 2022. In the first two months of this year, investors already ploughed €5.7 billion into fintech firms, far surpassing the €2.7 billion invested in January and February of 2021.”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In Fintech today, everybody is trying to solve a specific problem, for a specific industry</a:t>
            </a:r>
            <a:r>
              <a:rPr lang="en-US" b="0" baseline="0" dirty="0" smtClean="0"/>
              <a:t> or market segment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9</a:t>
            </a:fld>
            <a:endParaRPr lang="es-ES"/>
          </a:p>
        </p:txBody>
      </p:sp>
    </p:spTree>
    <p:extLst>
      <p:ext uri="{BB962C8B-B14F-4D97-AF65-F5344CB8AC3E}">
        <p14:creationId xmlns:p14="http://schemas.microsoft.com/office/powerpoint/2010/main" val="2016432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13</a:t>
            </a:fld>
            <a:endParaRPr lang="es-ES"/>
          </a:p>
        </p:txBody>
      </p:sp>
    </p:spTree>
    <p:extLst>
      <p:ext uri="{BB962C8B-B14F-4D97-AF65-F5344CB8AC3E}">
        <p14:creationId xmlns:p14="http://schemas.microsoft.com/office/powerpoint/2010/main" val="898633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Last Oct,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Goldman Sachs Group Inc.’s six-year foray into consumer banking -- the unit dubbed </a:t>
            </a:r>
            <a:r>
              <a:rPr lang="en-US" sz="1200" b="0" i="0" u="none" strike="noStrike" kern="1200" dirty="0" smtClean="0">
                <a:solidFill>
                  <a:schemeClr val="tx1"/>
                </a:solidFill>
                <a:effectLst/>
                <a:latin typeface="+mn-lt"/>
                <a:ea typeface="+mn-ea"/>
                <a:cs typeface="+mn-cs"/>
                <a:hlinkClick r:id="rId3"/>
              </a:rPr>
              <a:t>Marcus</a:t>
            </a:r>
            <a:r>
              <a:rPr lang="en-US" sz="1200" b="0" i="0" kern="120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was </a:t>
            </a:r>
            <a:r>
              <a:rPr lang="en-US" sz="1200" b="0" i="0" kern="1200" baseline="0" dirty="0" err="1" smtClean="0">
                <a:solidFill>
                  <a:schemeClr val="tx1"/>
                </a:solidFill>
                <a:effectLst/>
                <a:latin typeface="+mn-lt"/>
                <a:ea typeface="+mn-ea"/>
                <a:cs typeface="+mn-cs"/>
              </a:rPr>
              <a:t>recasted</a:t>
            </a:r>
            <a:r>
              <a:rPr lang="en-US" sz="1200" b="0" i="0" kern="1200" baseline="0" dirty="0" smtClean="0">
                <a:solidFill>
                  <a:schemeClr val="tx1"/>
                </a:solidFill>
                <a:effectLst/>
                <a:latin typeface="+mn-lt"/>
                <a:ea typeface="+mn-ea"/>
                <a:cs typeface="+mn-cs"/>
              </a:rPr>
              <a:t>, after years of sinking billions of dollars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economics of banks are hard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profitability of the banking sector is historically low in Europe,</a:t>
            </a:r>
            <a:r>
              <a:rPr lang="en-US" baseline="0" dirty="0" smtClean="0"/>
              <a:t> compared to the US. Return . Amplified since the financial crisis, by virtue of lower interest rates, </a:t>
            </a:r>
            <a:r>
              <a:rPr lang="en-US" baseline="0" dirty="0" smtClean="0"/>
              <a:t>a history of higher lending w/ smaller </a:t>
            </a:r>
            <a:r>
              <a:rPr lang="en-US" baseline="0" dirty="0" smtClean="0"/>
              <a:t>capital markets</a:t>
            </a:r>
            <a:r>
              <a:rPr lang="en-US" baseline="0" dirty="0" smtClean="0"/>
              <a:t>, less financing through IPOs, and heavy </a:t>
            </a:r>
            <a:r>
              <a:rPr lang="en-US" baseline="0" dirty="0" smtClean="0"/>
              <a:t>branch </a:t>
            </a:r>
            <a:r>
              <a:rPr lang="en-US" baseline="0" dirty="0" smtClean="0"/>
              <a:t>structure and labor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Banks face less strategic choice than fintech, by competing on paying high interest to acquire customers, because it affects the bottom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And there are constraints on consolidation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this has given rise to a strategy of partnership</a:t>
            </a:r>
            <a:r>
              <a:rPr lang="en-US" baseline="0" dirty="0" smtClean="0"/>
              <a:t> w/ fintech firms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Banks tend to partner w/ fintech companies</a:t>
            </a:r>
          </a:p>
          <a:p>
            <a:r>
              <a:rPr lang="en-US" dirty="0" smtClean="0"/>
              <a:t>We can</a:t>
            </a:r>
            <a:r>
              <a:rPr lang="en-US" baseline="0" dirty="0" smtClean="0"/>
              <a:t> think of </a:t>
            </a:r>
            <a:r>
              <a:rPr lang="en-US" dirty="0" smtClean="0"/>
              <a:t>BBVA acquisition</a:t>
            </a:r>
            <a:r>
              <a:rPr lang="en-US" baseline="0" dirty="0" smtClean="0"/>
              <a:t> of neo bank simple </a:t>
            </a:r>
          </a:p>
          <a:p>
            <a:r>
              <a:rPr lang="en-US" baseline="0" dirty="0" smtClean="0"/>
              <a:t>Intesa partnership w/ thought machine for </a:t>
            </a:r>
            <a:r>
              <a:rPr lang="en-US" baseline="0" dirty="0" err="1" smtClean="0"/>
              <a:t>isybank</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they do this, they do partner w/ more mature companies that can navigate the cybersecurity and data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That being said, if we try to think about what’s going on, the focus is really on cost efficiency, cost killing, and operations optimization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banks appear to have a less set out vision of their future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They call for reciprocity w/ Big Tech in using data and assets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at the same time, they’re reluctant towards advertisement</a:t>
            </a:r>
            <a:endParaRPr lang="en-US" dirty="0" smtClean="0"/>
          </a:p>
        </p:txBody>
      </p:sp>
      <p:sp>
        <p:nvSpPr>
          <p:cNvPr id="4" name="Slide Number Placeholder 3"/>
          <p:cNvSpPr>
            <a:spLocks noGrp="1"/>
          </p:cNvSpPr>
          <p:nvPr>
            <p:ph type="sldNum" sz="quarter" idx="10"/>
          </p:nvPr>
        </p:nvSpPr>
        <p:spPr/>
        <p:txBody>
          <a:bodyPr/>
          <a:lstStyle/>
          <a:p>
            <a:fld id="{B262E7F3-2854-5B40-84BD-7C1D6E3868AD}" type="slidenum">
              <a:rPr lang="es-ES" smtClean="0"/>
              <a:t>14</a:t>
            </a:fld>
            <a:endParaRPr lang="es-ES"/>
          </a:p>
        </p:txBody>
      </p:sp>
    </p:spTree>
    <p:extLst>
      <p:ext uri="{BB962C8B-B14F-4D97-AF65-F5344CB8AC3E}">
        <p14:creationId xmlns:p14="http://schemas.microsoft.com/office/powerpoint/2010/main" val="1900531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category of incumbents are the payment scheme or card networks</a:t>
            </a:r>
          </a:p>
          <a:p>
            <a:r>
              <a:rPr lang="en-US" dirty="0" smtClean="0"/>
              <a:t>They too, should be taking</a:t>
            </a:r>
            <a:r>
              <a:rPr lang="en-US" baseline="0" dirty="0" smtClean="0"/>
              <a:t> disruption straight in their face</a:t>
            </a:r>
          </a:p>
          <a:p>
            <a:r>
              <a:rPr lang="en-US" baseline="0" dirty="0" smtClean="0"/>
              <a:t>But less concerned</a:t>
            </a:r>
          </a:p>
          <a:p>
            <a:r>
              <a:rPr lang="en-US" baseline="0" dirty="0" smtClean="0"/>
              <a:t>The system has a lot of stability</a:t>
            </a:r>
          </a:p>
          <a:p>
            <a:r>
              <a:rPr lang="en-US" baseline="0" dirty="0" smtClean="0"/>
              <a:t>Duopoly or </a:t>
            </a:r>
            <a:r>
              <a:rPr lang="en-US" baseline="0" dirty="0" err="1" smtClean="0"/>
              <a:t>triopoly</a:t>
            </a:r>
            <a:r>
              <a:rPr lang="en-US" baseline="0" dirty="0" smtClean="0"/>
              <a:t> w/ multiple layers of complicated financial infrastructure</a:t>
            </a:r>
          </a:p>
          <a:p>
            <a:r>
              <a:rPr lang="en-US" baseline="0" dirty="0" smtClean="0"/>
              <a:t>Even banks don’t get it</a:t>
            </a:r>
          </a:p>
          <a:p>
            <a:r>
              <a:rPr lang="en-US" baseline="0" dirty="0" smtClean="0"/>
              <a:t>Issuing banks are happy collecting fees</a:t>
            </a:r>
          </a:p>
          <a:p>
            <a:r>
              <a:rPr lang="en-US" baseline="0" dirty="0" smtClean="0"/>
              <a:t>Big tech are sharing in the interchange fee</a:t>
            </a:r>
          </a:p>
          <a:p>
            <a:r>
              <a:rPr lang="en-US" baseline="0" dirty="0" smtClean="0"/>
              <a:t>And exit opportunity for fintech</a:t>
            </a:r>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15</a:t>
            </a:fld>
            <a:endParaRPr lang="es-ES"/>
          </a:p>
        </p:txBody>
      </p:sp>
    </p:spTree>
    <p:extLst>
      <p:ext uri="{BB962C8B-B14F-4D97-AF65-F5344CB8AC3E}">
        <p14:creationId xmlns:p14="http://schemas.microsoft.com/office/powerpoint/2010/main" val="77339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In a recent interview,</a:t>
            </a:r>
            <a:r>
              <a:rPr lang="en-US" sz="1200" b="0" i="0" kern="1200" baseline="0" dirty="0" smtClean="0">
                <a:solidFill>
                  <a:schemeClr val="tx1"/>
                </a:solidFill>
                <a:effectLst/>
                <a:latin typeface="+mn-lt"/>
                <a:ea typeface="+mn-ea"/>
                <a:cs typeface="+mn-cs"/>
              </a:rPr>
              <a:t> Stripe CEO, </a:t>
            </a:r>
            <a:r>
              <a:rPr lang="en-US" sz="1200" b="0" i="0" kern="1200" baseline="0" dirty="0" smtClean="0">
                <a:solidFill>
                  <a:schemeClr val="tx1"/>
                </a:solidFill>
                <a:effectLst/>
                <a:latin typeface="+mn-lt"/>
                <a:ea typeface="+mn-ea"/>
                <a:cs typeface="+mn-cs"/>
              </a:rPr>
              <a:t>Patrick </a:t>
            </a:r>
            <a:r>
              <a:rPr lang="en-US" sz="1200" b="0" i="0" kern="1200" baseline="0" dirty="0" smtClean="0">
                <a:solidFill>
                  <a:schemeClr val="tx1"/>
                </a:solidFill>
                <a:effectLst/>
                <a:latin typeface="+mn-lt"/>
                <a:ea typeface="+mn-ea"/>
                <a:cs typeface="+mn-cs"/>
              </a:rPr>
              <a:t>Collison </a:t>
            </a:r>
            <a:r>
              <a:rPr lang="en-US" sz="1200" b="0" i="0" kern="1200" dirty="0" smtClean="0">
                <a:solidFill>
                  <a:schemeClr val="tx1"/>
                </a:solidFill>
                <a:effectLst/>
                <a:latin typeface="+mn-lt"/>
                <a:ea typeface="+mn-ea"/>
                <a:cs typeface="+mn-cs"/>
              </a:rPr>
              <a:t>cited the EU’s 2015 payment services directive (PSD 2), which has allowed for the open-banking trend in which banks are sharing more data and access with </a:t>
            </a:r>
            <a:r>
              <a:rPr lang="en-US" sz="1200" b="0" i="0" kern="1200" dirty="0" err="1" smtClean="0">
                <a:solidFill>
                  <a:schemeClr val="tx1"/>
                </a:solidFill>
                <a:effectLst/>
                <a:latin typeface="+mn-lt"/>
                <a:ea typeface="+mn-ea"/>
                <a:cs typeface="+mn-cs"/>
              </a:rPr>
              <a:t>fintechs</a:t>
            </a:r>
            <a:r>
              <a:rPr lang="en-US" sz="1200" b="0" i="0" kern="1200" dirty="0" smtClean="0">
                <a:solidFill>
                  <a:schemeClr val="tx1"/>
                </a:solidFill>
                <a:effectLst/>
                <a:latin typeface="+mn-lt"/>
                <a:ea typeface="+mn-ea"/>
                <a:cs typeface="+mn-cs"/>
              </a:rPr>
              <a:t>, and the Single Euro Payments Area created by the European Central Bank that allows for cashless euro payments anywhere in the EU. “Those are creating very compelling new opportunities in the free market and this broader fintech landscape”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The PSD2 is famous</a:t>
            </a:r>
            <a:r>
              <a:rPr lang="en-US" baseline="0" dirty="0" smtClean="0">
                <a:effectLst/>
              </a:rPr>
              <a:t> for its introduction of the </a:t>
            </a:r>
            <a:r>
              <a:rPr lang="en-US" dirty="0" smtClean="0">
                <a:effectLst/>
              </a:rPr>
              <a:t>concept of ‘open banking’ (</a:t>
            </a:r>
            <a:r>
              <a:rPr lang="en-US" dirty="0" err="1" smtClean="0">
                <a:effectLst/>
              </a:rPr>
              <a:t>Zachariadis</a:t>
            </a:r>
            <a:r>
              <a:rPr lang="en-US" dirty="0" smtClean="0">
                <a:effectLst/>
              </a:rPr>
              <a:t> and </a:t>
            </a:r>
            <a:r>
              <a:rPr lang="en-US" dirty="0" err="1" smtClean="0">
                <a:effectLst/>
              </a:rPr>
              <a:t>Ozcan</a:t>
            </a:r>
            <a:r>
              <a:rPr lang="en-US" dirty="0" smtClean="0">
                <a:effectLst/>
              </a:rPr>
              <a:t>, 2016) and the second Payment Services Directive (PSD2), and particularly of its novel access allowance to bank accounts for a new category of entities providing payment services – Third Party Providers (TPP), including non-bank entities (</a:t>
            </a:r>
            <a:r>
              <a:rPr lang="en-US" dirty="0" err="1" smtClean="0">
                <a:effectLst/>
              </a:rPr>
              <a:t>Drasch</a:t>
            </a:r>
            <a:r>
              <a:rPr lang="en-US" dirty="0" smtClean="0">
                <a:effectLst/>
              </a:rPr>
              <a:t> et al., 2018).</a:t>
            </a:r>
            <a:r>
              <a:rPr lang="en-US" dirty="0" smtClean="0"/>
              <a:t>  </a:t>
            </a:r>
          </a:p>
          <a:p>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2E7F3-2854-5B40-84BD-7C1D6E3868AD}" type="slidenum">
              <a:rPr lang="es-ES" smtClean="0"/>
              <a:t>16</a:t>
            </a:fld>
            <a:endParaRPr lang="es-ES"/>
          </a:p>
        </p:txBody>
      </p:sp>
    </p:spTree>
    <p:extLst>
      <p:ext uri="{BB962C8B-B14F-4D97-AF65-F5344CB8AC3E}">
        <p14:creationId xmlns:p14="http://schemas.microsoft.com/office/powerpoint/2010/main" val="3350157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75D07F-D9E6-E845-ABAE-C496A55B9EFE}"/>
              </a:ext>
            </a:extLst>
          </p:cNvPr>
          <p:cNvSpPr>
            <a:spLocks noGrp="1"/>
          </p:cNvSpPr>
          <p:nvPr>
            <p:ph type="ctrTitle"/>
          </p:nvPr>
        </p:nvSpPr>
        <p:spPr>
          <a:xfrm>
            <a:off x="469557" y="1412102"/>
            <a:ext cx="6940267" cy="2387600"/>
          </a:xfrm>
          <a:noFill/>
        </p:spPr>
        <p:txBody>
          <a:bodyPr wrap="square" lIns="0" anchor="t" anchorCtr="0">
            <a:normAutofit/>
          </a:bodyPr>
          <a:lstStyle>
            <a:lvl1pPr algn="l">
              <a:defRPr sz="5400" b="1">
                <a:solidFill>
                  <a:schemeClr val="tx1"/>
                </a:solidFill>
              </a:defRPr>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35838330-9B46-2B4A-88CB-BBA6492EC271}"/>
              </a:ext>
            </a:extLst>
          </p:cNvPr>
          <p:cNvSpPr>
            <a:spLocks noGrp="1"/>
          </p:cNvSpPr>
          <p:nvPr>
            <p:ph type="subTitle" idx="1"/>
          </p:nvPr>
        </p:nvSpPr>
        <p:spPr>
          <a:xfrm>
            <a:off x="469557" y="4030371"/>
            <a:ext cx="5150536" cy="1567240"/>
          </a:xfrm>
        </p:spPr>
        <p:txBody>
          <a:bodyPr lIns="0" anchor="t" anchorCtr="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p>
        </p:txBody>
      </p:sp>
    </p:spTree>
    <p:extLst>
      <p:ext uri="{BB962C8B-B14F-4D97-AF65-F5344CB8AC3E}">
        <p14:creationId xmlns:p14="http://schemas.microsoft.com/office/powerpoint/2010/main" val="172837148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con título">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6"/>
            <a:ext cx="5859463" cy="21560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posición de imagen 2">
            <a:extLst>
              <a:ext uri="{FF2B5EF4-FFF2-40B4-BE49-F238E27FC236}">
                <a16:creationId xmlns:a16="http://schemas.microsoft.com/office/drawing/2014/main" id="{F27B96D6-59E0-D14C-82BF-94DBA4C75E6C}"/>
              </a:ext>
            </a:extLst>
          </p:cNvPr>
          <p:cNvSpPr>
            <a:spLocks noGrp="1"/>
          </p:cNvSpPr>
          <p:nvPr>
            <p:ph type="pic" idx="13"/>
          </p:nvPr>
        </p:nvSpPr>
        <p:spPr>
          <a:xfrm>
            <a:off x="874712" y="987425"/>
            <a:ext cx="45497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10" name="Marcador de posición de imagen 2">
            <a:extLst>
              <a:ext uri="{FF2B5EF4-FFF2-40B4-BE49-F238E27FC236}">
                <a16:creationId xmlns:a16="http://schemas.microsoft.com/office/drawing/2014/main" id="{6D5BA7C9-59E2-5942-B6A2-525CBCA90630}"/>
              </a:ext>
            </a:extLst>
          </p:cNvPr>
          <p:cNvSpPr>
            <a:spLocks noGrp="1"/>
          </p:cNvSpPr>
          <p:nvPr>
            <p:ph type="pic" idx="14"/>
          </p:nvPr>
        </p:nvSpPr>
        <p:spPr>
          <a:xfrm>
            <a:off x="5600699" y="3303816"/>
            <a:ext cx="5859463" cy="25572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Tree>
    <p:extLst>
      <p:ext uri="{BB962C8B-B14F-4D97-AF65-F5344CB8AC3E}">
        <p14:creationId xmlns:p14="http://schemas.microsoft.com/office/powerpoint/2010/main" val="215333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856A72-C98F-E741-AC4E-26A159CDE4FC}"/>
              </a:ext>
            </a:extLst>
          </p:cNvPr>
          <p:cNvSpPr>
            <a:spLocks noGrp="1"/>
          </p:cNvSpPr>
          <p:nvPr>
            <p:ph type="title"/>
          </p:nvPr>
        </p:nvSpPr>
        <p:spPr/>
        <p:txBody>
          <a:bodyPr/>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FDDFAC3D-E137-3444-AC1A-D6879E2B0CA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62EE16B5-B918-5E43-91B5-2204959A3352}"/>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8988F3EA-C852-F14C-ABB6-86035C9CA05C}"/>
              </a:ext>
            </a:extLst>
          </p:cNvPr>
          <p:cNvSpPr>
            <a:spLocks noGrp="1"/>
          </p:cNvSpPr>
          <p:nvPr>
            <p:ph type="ftr" sz="quarter" idx="3"/>
          </p:nvPr>
        </p:nvSpPr>
        <p:spPr>
          <a:xfrm>
            <a:off x="4038600" y="613783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2571964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064D801-4D0C-F647-AD55-976FC10FA885}"/>
              </a:ext>
            </a:extLst>
          </p:cNvPr>
          <p:cNvSpPr>
            <a:spLocks noGrp="1"/>
          </p:cNvSpPr>
          <p:nvPr>
            <p:ph type="title" orient="vert"/>
          </p:nvPr>
        </p:nvSpPr>
        <p:spPr>
          <a:xfrm>
            <a:off x="8724899" y="1146411"/>
            <a:ext cx="2735263" cy="4763070"/>
          </a:xfrm>
        </p:spPr>
        <p:txBody>
          <a:bodyPr vert="eaVert"/>
          <a:lstStyle/>
          <a:p>
            <a:r>
              <a:rPr lang="es-ES" dirty="0"/>
              <a:t>Haga clic para modificar el estilo de título del patrón</a:t>
            </a:r>
          </a:p>
        </p:txBody>
      </p:sp>
      <p:sp>
        <p:nvSpPr>
          <p:cNvPr id="3" name="Marcador de texto vertical 2">
            <a:extLst>
              <a:ext uri="{FF2B5EF4-FFF2-40B4-BE49-F238E27FC236}">
                <a16:creationId xmlns:a16="http://schemas.microsoft.com/office/drawing/2014/main" id="{38447500-C1C1-0C48-8E36-0A8847A5DD7F}"/>
              </a:ext>
            </a:extLst>
          </p:cNvPr>
          <p:cNvSpPr>
            <a:spLocks noGrp="1"/>
          </p:cNvSpPr>
          <p:nvPr>
            <p:ph type="body" orient="vert" idx="1"/>
          </p:nvPr>
        </p:nvSpPr>
        <p:spPr>
          <a:xfrm>
            <a:off x="874713" y="1146411"/>
            <a:ext cx="7697787" cy="476306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pie de página 4">
            <a:extLst>
              <a:ext uri="{FF2B5EF4-FFF2-40B4-BE49-F238E27FC236}">
                <a16:creationId xmlns:a16="http://schemas.microsoft.com/office/drawing/2014/main" id="{ACDF95EA-C615-C54E-903A-00253A22FF24}"/>
              </a:ext>
            </a:extLst>
          </p:cNvPr>
          <p:cNvSpPr>
            <a:spLocks noGrp="1"/>
          </p:cNvSpPr>
          <p:nvPr>
            <p:ph type="ftr" sz="quarter" idx="11"/>
          </p:nvPr>
        </p:nvSpPr>
        <p:spPr>
          <a:xfrm>
            <a:off x="4038600" y="6091997"/>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A224883-BAD4-ED4E-A8D0-FF3E0A4D8CA8}"/>
              </a:ext>
            </a:extLst>
          </p:cNvPr>
          <p:cNvSpPr>
            <a:spLocks noGrp="1"/>
          </p:cNvSpPr>
          <p:nvPr>
            <p:ph type="sldNum" sz="quarter" idx="12"/>
          </p:nvPr>
        </p:nvSpPr>
        <p:spPr/>
        <p:txBody>
          <a:bodyPr/>
          <a:lstStyle/>
          <a:p>
            <a:fld id="{A85EF1E5-F080-0048-9372-CF230FDE727D}" type="slidenum">
              <a:rPr lang="es-ES" smtClean="0"/>
              <a:t>‹#›</a:t>
            </a:fld>
            <a:endParaRPr lang="es-ES"/>
          </a:p>
        </p:txBody>
      </p:sp>
    </p:spTree>
    <p:extLst>
      <p:ext uri="{BB962C8B-B14F-4D97-AF65-F5344CB8AC3E}">
        <p14:creationId xmlns:p14="http://schemas.microsoft.com/office/powerpoint/2010/main" val="2972571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78EB0-7FFF-D243-87E2-2C4100C0E1E6}"/>
              </a:ext>
            </a:extLst>
          </p:cNvPr>
          <p:cNvSpPr>
            <a:spLocks noGrp="1"/>
          </p:cNvSpPr>
          <p:nvPr>
            <p:ph type="title"/>
          </p:nvPr>
        </p:nvSpPr>
        <p:spPr>
          <a:xfrm>
            <a:off x="760977" y="1152758"/>
            <a:ext cx="10699186" cy="1325563"/>
          </a:xfrm>
        </p:spPr>
        <p:txBody>
          <a:bodyPr anchor="t" anchorCtr="0"/>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82133987-260A-A94D-B9A9-1EA7E495E5BC}"/>
              </a:ext>
            </a:extLst>
          </p:cNvPr>
          <p:cNvSpPr>
            <a:spLocks noGrp="1"/>
          </p:cNvSpPr>
          <p:nvPr>
            <p:ph idx="1"/>
          </p:nvPr>
        </p:nvSpPr>
        <p:spPr>
          <a:xfrm>
            <a:off x="760977" y="2730926"/>
            <a:ext cx="10699186" cy="3189814"/>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B3C0C721-1EDF-CD47-929B-E9BD70E1372D}"/>
              </a:ext>
            </a:extLst>
          </p:cNvPr>
          <p:cNvSpPr>
            <a:spLocks noGrp="1"/>
          </p:cNvSpPr>
          <p:nvPr>
            <p:ph type="sldNum" sz="quarter" idx="12"/>
          </p:nvPr>
        </p:nvSpPr>
        <p:spPr>
          <a:xfrm>
            <a:off x="11232679" y="6076349"/>
            <a:ext cx="450935" cy="365125"/>
          </a:xfrm>
        </p:spPr>
        <p:txBody>
          <a:bodyPr/>
          <a:lstStyle/>
          <a:p>
            <a:fld id="{A85EF1E5-F080-0048-9372-CF230FDE727D}" type="slidenum">
              <a:rPr lang="es-ES" smtClean="0"/>
              <a:t>‹#›</a:t>
            </a:fld>
            <a:endParaRPr lang="es-ES" dirty="0"/>
          </a:p>
        </p:txBody>
      </p:sp>
      <p:sp>
        <p:nvSpPr>
          <p:cNvPr id="8" name="Marcador de pie de página 4">
            <a:extLst>
              <a:ext uri="{FF2B5EF4-FFF2-40B4-BE49-F238E27FC236}">
                <a16:creationId xmlns:a16="http://schemas.microsoft.com/office/drawing/2014/main" id="{1085A88C-3371-1346-B902-FE0F5CCDDF04}"/>
              </a:ext>
            </a:extLst>
          </p:cNvPr>
          <p:cNvSpPr>
            <a:spLocks noGrp="1"/>
          </p:cNvSpPr>
          <p:nvPr>
            <p:ph type="ftr" sz="quarter" idx="3"/>
          </p:nvPr>
        </p:nvSpPr>
        <p:spPr>
          <a:xfrm>
            <a:off x="4046508" y="6130779"/>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783220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1E003-4354-BE4E-BAD0-09E4E55EF75A}"/>
              </a:ext>
            </a:extLst>
          </p:cNvPr>
          <p:cNvSpPr>
            <a:spLocks noGrp="1"/>
          </p:cNvSpPr>
          <p:nvPr>
            <p:ph type="title"/>
          </p:nvPr>
        </p:nvSpPr>
        <p:spPr>
          <a:xfrm>
            <a:off x="730293" y="1332548"/>
            <a:ext cx="10729870" cy="2852737"/>
          </a:xfrm>
        </p:spPr>
        <p:txBody>
          <a:bodyPr anchor="t" anchorCtr="0"/>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D944C37-D002-7249-9671-D115B41904F4}"/>
              </a:ext>
            </a:extLst>
          </p:cNvPr>
          <p:cNvSpPr>
            <a:spLocks noGrp="1"/>
          </p:cNvSpPr>
          <p:nvPr>
            <p:ph type="body" idx="1"/>
          </p:nvPr>
        </p:nvSpPr>
        <p:spPr>
          <a:xfrm>
            <a:off x="730293" y="4425633"/>
            <a:ext cx="107298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los estilos de texto del patrón</a:t>
            </a:r>
          </a:p>
        </p:txBody>
      </p:sp>
      <p:sp>
        <p:nvSpPr>
          <p:cNvPr id="6" name="Marcador de número de diapositiva 5">
            <a:extLst>
              <a:ext uri="{FF2B5EF4-FFF2-40B4-BE49-F238E27FC236}">
                <a16:creationId xmlns:a16="http://schemas.microsoft.com/office/drawing/2014/main" id="{87CA001B-E590-9546-A1BC-8E7E3A7EFC36}"/>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7" name="Marcador de pie de página 4">
            <a:extLst>
              <a:ext uri="{FF2B5EF4-FFF2-40B4-BE49-F238E27FC236}">
                <a16:creationId xmlns:a16="http://schemas.microsoft.com/office/drawing/2014/main" id="{93CD924F-B0BA-D34B-8679-987480628B3E}"/>
              </a:ext>
            </a:extLst>
          </p:cNvPr>
          <p:cNvSpPr>
            <a:spLocks noGrp="1"/>
          </p:cNvSpPr>
          <p:nvPr>
            <p:ph type="ftr" sz="quarter" idx="3"/>
          </p:nvPr>
        </p:nvSpPr>
        <p:spPr>
          <a:xfrm>
            <a:off x="3562916" y="6133510"/>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334837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740FF-768D-984E-A5D5-98DDBC4BA490}"/>
              </a:ext>
            </a:extLst>
          </p:cNvPr>
          <p:cNvSpPr>
            <a:spLocks noGrp="1"/>
          </p:cNvSpPr>
          <p:nvPr>
            <p:ph type="title"/>
          </p:nvPr>
        </p:nvSpPr>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CCEBD72F-C901-A14A-9976-65B5E52665BD}"/>
              </a:ext>
            </a:extLst>
          </p:cNvPr>
          <p:cNvSpPr>
            <a:spLocks noGrp="1"/>
          </p:cNvSpPr>
          <p:nvPr>
            <p:ph sz="half" idx="1"/>
          </p:nvPr>
        </p:nvSpPr>
        <p:spPr>
          <a:xfrm>
            <a:off x="770020" y="2685327"/>
            <a:ext cx="5249779" cy="3397421"/>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a:extLst>
              <a:ext uri="{FF2B5EF4-FFF2-40B4-BE49-F238E27FC236}">
                <a16:creationId xmlns:a16="http://schemas.microsoft.com/office/drawing/2014/main" id="{2BA9CD86-F882-1A4D-B8DD-0844ABD0ED49}"/>
              </a:ext>
            </a:extLst>
          </p:cNvPr>
          <p:cNvSpPr>
            <a:spLocks noGrp="1"/>
          </p:cNvSpPr>
          <p:nvPr>
            <p:ph sz="half" idx="2"/>
          </p:nvPr>
        </p:nvSpPr>
        <p:spPr>
          <a:xfrm>
            <a:off x="6172200" y="2685327"/>
            <a:ext cx="5304184" cy="3397422"/>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Marcador de número de diapositiva 6">
            <a:extLst>
              <a:ext uri="{FF2B5EF4-FFF2-40B4-BE49-F238E27FC236}">
                <a16:creationId xmlns:a16="http://schemas.microsoft.com/office/drawing/2014/main" id="{2E91928A-0B92-C448-AFD4-C264B270F27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87F0BD42-BA2E-714B-B522-8E9F0B875360}"/>
              </a:ext>
            </a:extLst>
          </p:cNvPr>
          <p:cNvSpPr>
            <a:spLocks noGrp="1"/>
          </p:cNvSpPr>
          <p:nvPr>
            <p:ph type="ftr" sz="quarter" idx="3"/>
          </p:nvPr>
        </p:nvSpPr>
        <p:spPr>
          <a:xfrm>
            <a:off x="3962400" y="6128963"/>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85951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D44C7F-EBDA-A24F-9D47-56A545BC0DA4}"/>
              </a:ext>
            </a:extLst>
          </p:cNvPr>
          <p:cNvSpPr>
            <a:spLocks noGrp="1"/>
          </p:cNvSpPr>
          <p:nvPr>
            <p:ph type="title"/>
          </p:nvPr>
        </p:nvSpPr>
        <p:spPr>
          <a:xfrm>
            <a:off x="745435" y="1076858"/>
            <a:ext cx="10714728"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61434399-C56C-D944-99F0-CDFA8724C045}"/>
              </a:ext>
            </a:extLst>
          </p:cNvPr>
          <p:cNvSpPr>
            <a:spLocks noGrp="1"/>
          </p:cNvSpPr>
          <p:nvPr>
            <p:ph type="body" idx="1"/>
          </p:nvPr>
        </p:nvSpPr>
        <p:spPr>
          <a:xfrm>
            <a:off x="745434" y="2575901"/>
            <a:ext cx="52890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0FB094BD-D882-8B4A-B574-0E863B8CFF8E}"/>
              </a:ext>
            </a:extLst>
          </p:cNvPr>
          <p:cNvSpPr>
            <a:spLocks noGrp="1"/>
          </p:cNvSpPr>
          <p:nvPr>
            <p:ph sz="half" idx="2"/>
          </p:nvPr>
        </p:nvSpPr>
        <p:spPr>
          <a:xfrm>
            <a:off x="745435" y="3550445"/>
            <a:ext cx="52890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a:extLst>
              <a:ext uri="{FF2B5EF4-FFF2-40B4-BE49-F238E27FC236}">
                <a16:creationId xmlns:a16="http://schemas.microsoft.com/office/drawing/2014/main" id="{46343CEE-F82C-2847-B3BB-2F7BA34FB844}"/>
              </a:ext>
            </a:extLst>
          </p:cNvPr>
          <p:cNvSpPr>
            <a:spLocks noGrp="1"/>
          </p:cNvSpPr>
          <p:nvPr>
            <p:ph type="body" sz="quarter" idx="3"/>
          </p:nvPr>
        </p:nvSpPr>
        <p:spPr>
          <a:xfrm>
            <a:off x="6157561" y="2575901"/>
            <a:ext cx="53026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D9B9E527-557A-8844-884D-2B9E10013851}"/>
              </a:ext>
            </a:extLst>
          </p:cNvPr>
          <p:cNvSpPr>
            <a:spLocks noGrp="1"/>
          </p:cNvSpPr>
          <p:nvPr>
            <p:ph sz="quarter" idx="4"/>
          </p:nvPr>
        </p:nvSpPr>
        <p:spPr>
          <a:xfrm>
            <a:off x="6157562" y="3550445"/>
            <a:ext cx="5302602" cy="249551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número de diapositiva 8">
            <a:extLst>
              <a:ext uri="{FF2B5EF4-FFF2-40B4-BE49-F238E27FC236}">
                <a16:creationId xmlns:a16="http://schemas.microsoft.com/office/drawing/2014/main" id="{7C915A4B-1670-7142-8981-F9E8B8C06B9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10" name="Marcador de pie de página 4">
            <a:extLst>
              <a:ext uri="{FF2B5EF4-FFF2-40B4-BE49-F238E27FC236}">
                <a16:creationId xmlns:a16="http://schemas.microsoft.com/office/drawing/2014/main" id="{E1824371-E7C3-EB40-81A2-200ECB384153}"/>
              </a:ext>
            </a:extLst>
          </p:cNvPr>
          <p:cNvSpPr>
            <a:spLocks noGrp="1"/>
          </p:cNvSpPr>
          <p:nvPr>
            <p:ph type="ftr" sz="quarter" idx="13"/>
          </p:nvPr>
        </p:nvSpPr>
        <p:spPr>
          <a:xfrm>
            <a:off x="3764366" y="6141665"/>
            <a:ext cx="4155744"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49799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D4F637-1308-664C-83B4-FA3A5C5F9D52}"/>
              </a:ext>
            </a:extLst>
          </p:cNvPr>
          <p:cNvSpPr>
            <a:spLocks noGrp="1"/>
          </p:cNvSpPr>
          <p:nvPr>
            <p:ph type="title"/>
          </p:nvPr>
        </p:nvSpPr>
        <p:spPr/>
        <p:txBody>
          <a:bodyPr/>
          <a:lstStyle/>
          <a:p>
            <a:r>
              <a:rPr lang="es-ES"/>
              <a:t>Haga clic para modificar el estilo de título del patrón</a:t>
            </a:r>
          </a:p>
        </p:txBody>
      </p:sp>
      <p:sp>
        <p:nvSpPr>
          <p:cNvPr id="5" name="Marcador de número de diapositiva 4">
            <a:extLst>
              <a:ext uri="{FF2B5EF4-FFF2-40B4-BE49-F238E27FC236}">
                <a16:creationId xmlns:a16="http://schemas.microsoft.com/office/drawing/2014/main" id="{98E102C0-E24E-E349-A2A5-1AC8458C268D}"/>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6" name="Marcador de pie de página 4">
            <a:extLst>
              <a:ext uri="{FF2B5EF4-FFF2-40B4-BE49-F238E27FC236}">
                <a16:creationId xmlns:a16="http://schemas.microsoft.com/office/drawing/2014/main" id="{EC2D1B76-8B8D-8D4A-8189-7108E90AB0F6}"/>
              </a:ext>
            </a:extLst>
          </p:cNvPr>
          <p:cNvSpPr>
            <a:spLocks noGrp="1"/>
          </p:cNvSpPr>
          <p:nvPr>
            <p:ph type="ftr" sz="quarter" idx="3"/>
          </p:nvPr>
        </p:nvSpPr>
        <p:spPr>
          <a:xfrm>
            <a:off x="3326408"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3960471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2338ACD2-C9D8-5442-BE0B-F65DAA9A89A0}"/>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5" name="Marcador de pie de página 4">
            <a:extLst>
              <a:ext uri="{FF2B5EF4-FFF2-40B4-BE49-F238E27FC236}">
                <a16:creationId xmlns:a16="http://schemas.microsoft.com/office/drawing/2014/main" id="{87BC88E4-43E3-4848-BE02-F9F0F284F23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13715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F7EF2B-C263-964F-9EEB-6EE87EEA6DE2}"/>
              </a:ext>
            </a:extLst>
          </p:cNvPr>
          <p:cNvSpPr>
            <a:spLocks noGrp="1"/>
          </p:cNvSpPr>
          <p:nvPr>
            <p:ph type="title"/>
          </p:nvPr>
        </p:nvSpPr>
        <p:spPr>
          <a:xfrm>
            <a:off x="493144" y="1180617"/>
            <a:ext cx="4278881" cy="1407007"/>
          </a:xfrm>
        </p:spPr>
        <p:txBody>
          <a:bodyPr anchor="t" anchorCtr="0"/>
          <a:lstStyle>
            <a:lvl1pPr>
              <a:defRPr sz="32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AA4DC231-D60C-4B40-8F93-3EA127AAEA31}"/>
              </a:ext>
            </a:extLst>
          </p:cNvPr>
          <p:cNvSpPr>
            <a:spLocks noGrp="1"/>
          </p:cNvSpPr>
          <p:nvPr>
            <p:ph idx="1"/>
          </p:nvPr>
        </p:nvSpPr>
        <p:spPr>
          <a:xfrm>
            <a:off x="4891088" y="1177441"/>
            <a:ext cx="3421550" cy="468837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a:extLst>
              <a:ext uri="{FF2B5EF4-FFF2-40B4-BE49-F238E27FC236}">
                <a16:creationId xmlns:a16="http://schemas.microsoft.com/office/drawing/2014/main" id="{31FB91F3-F429-714F-93EA-25BF9C70814B}"/>
              </a:ext>
            </a:extLst>
          </p:cNvPr>
          <p:cNvSpPr>
            <a:spLocks noGrp="1"/>
          </p:cNvSpPr>
          <p:nvPr>
            <p:ph type="body" sz="half" idx="2"/>
          </p:nvPr>
        </p:nvSpPr>
        <p:spPr>
          <a:xfrm>
            <a:off x="493144" y="2754774"/>
            <a:ext cx="4278881" cy="311421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6F425F79-DD28-5D40-BD54-BD567D0C912E}"/>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F2869BA2-D0C4-E546-BFB4-992AFCA69443}"/>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
        <p:nvSpPr>
          <p:cNvPr id="9" name="Marcador de contenido 2">
            <a:extLst>
              <a:ext uri="{FF2B5EF4-FFF2-40B4-BE49-F238E27FC236}">
                <a16:creationId xmlns:a16="http://schemas.microsoft.com/office/drawing/2014/main" id="{76939CAF-0F22-644B-A275-1944B7625412}"/>
              </a:ext>
            </a:extLst>
          </p:cNvPr>
          <p:cNvSpPr>
            <a:spLocks noGrp="1"/>
          </p:cNvSpPr>
          <p:nvPr>
            <p:ph idx="13"/>
          </p:nvPr>
        </p:nvSpPr>
        <p:spPr>
          <a:xfrm>
            <a:off x="8447059" y="1180617"/>
            <a:ext cx="3010468" cy="2248383"/>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Marcador de contenido 2">
            <a:extLst>
              <a:ext uri="{FF2B5EF4-FFF2-40B4-BE49-F238E27FC236}">
                <a16:creationId xmlns:a16="http://schemas.microsoft.com/office/drawing/2014/main" id="{35388C7D-5BB4-704B-8D60-3D827BB08F63}"/>
              </a:ext>
            </a:extLst>
          </p:cNvPr>
          <p:cNvSpPr>
            <a:spLocks noGrp="1"/>
          </p:cNvSpPr>
          <p:nvPr>
            <p:ph idx="14"/>
          </p:nvPr>
        </p:nvSpPr>
        <p:spPr>
          <a:xfrm>
            <a:off x="8447058" y="3528646"/>
            <a:ext cx="3010468" cy="2340342"/>
          </a:xfrm>
        </p:spPr>
        <p:txBody>
          <a:bodyPr>
            <a:no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1041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25980C-B0AE-584D-B812-F230492AC6C4}"/>
              </a:ext>
            </a:extLst>
          </p:cNvPr>
          <p:cNvSpPr>
            <a:spLocks noGrp="1"/>
          </p:cNvSpPr>
          <p:nvPr>
            <p:ph type="title"/>
          </p:nvPr>
        </p:nvSpPr>
        <p:spPr>
          <a:xfrm>
            <a:off x="760976" y="987425"/>
            <a:ext cx="4687323" cy="1408534"/>
          </a:xfrm>
        </p:spPr>
        <p:txBody>
          <a:bodyPr anchor="t" anchorCtr="0"/>
          <a:lstStyle>
            <a:lvl1pPr>
              <a:defRPr sz="3200"/>
            </a:lvl1pPr>
          </a:lstStyle>
          <a:p>
            <a:r>
              <a:rPr lang="es-ES" dirty="0"/>
              <a:t>Haga clic para modificar el estilo de título del patrón</a:t>
            </a:r>
          </a:p>
        </p:txBody>
      </p:sp>
      <p:sp>
        <p:nvSpPr>
          <p:cNvPr id="3" name="Marcador de posición de imagen 2">
            <a:extLst>
              <a:ext uri="{FF2B5EF4-FFF2-40B4-BE49-F238E27FC236}">
                <a16:creationId xmlns:a16="http://schemas.microsoft.com/office/drawing/2014/main" id="{C3617446-3B88-DD40-BC8F-9AC1CD4414C1}"/>
              </a:ext>
            </a:extLst>
          </p:cNvPr>
          <p:cNvSpPr>
            <a:spLocks noGrp="1"/>
          </p:cNvSpPr>
          <p:nvPr>
            <p:ph type="pic" idx="1"/>
          </p:nvPr>
        </p:nvSpPr>
        <p:spPr>
          <a:xfrm>
            <a:off x="5600699" y="987425"/>
            <a:ext cx="585946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971A45F-B5D7-0D40-9164-03C3CF422464}"/>
              </a:ext>
            </a:extLst>
          </p:cNvPr>
          <p:cNvSpPr>
            <a:spLocks noGrp="1"/>
          </p:cNvSpPr>
          <p:nvPr>
            <p:ph type="body" sz="half" idx="2"/>
          </p:nvPr>
        </p:nvSpPr>
        <p:spPr>
          <a:xfrm>
            <a:off x="760976" y="2546430"/>
            <a:ext cx="4687323" cy="332255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7" name="Marcador de número de diapositiva 6">
            <a:extLst>
              <a:ext uri="{FF2B5EF4-FFF2-40B4-BE49-F238E27FC236}">
                <a16:creationId xmlns:a16="http://schemas.microsoft.com/office/drawing/2014/main" id="{1057988F-65C2-A242-8902-38001BE9428C}"/>
              </a:ext>
            </a:extLst>
          </p:cNvPr>
          <p:cNvSpPr>
            <a:spLocks noGrp="1"/>
          </p:cNvSpPr>
          <p:nvPr>
            <p:ph type="sldNum" sz="quarter" idx="12"/>
          </p:nvPr>
        </p:nvSpPr>
        <p:spPr/>
        <p:txBody>
          <a:bodyPr/>
          <a:lstStyle/>
          <a:p>
            <a:fld id="{A85EF1E5-F080-0048-9372-CF230FDE727D}" type="slidenum">
              <a:rPr lang="es-ES" smtClean="0"/>
              <a:t>‹#›</a:t>
            </a:fld>
            <a:endParaRPr lang="es-ES"/>
          </a:p>
        </p:txBody>
      </p:sp>
      <p:sp>
        <p:nvSpPr>
          <p:cNvPr id="8" name="Marcador de pie de página 4">
            <a:extLst>
              <a:ext uri="{FF2B5EF4-FFF2-40B4-BE49-F238E27FC236}">
                <a16:creationId xmlns:a16="http://schemas.microsoft.com/office/drawing/2014/main" id="{A1BD20AF-6FDF-694F-8BBB-BAF5BFBCA695}"/>
              </a:ext>
            </a:extLst>
          </p:cNvPr>
          <p:cNvSpPr>
            <a:spLocks noGrp="1"/>
          </p:cNvSpPr>
          <p:nvPr>
            <p:ph type="ftr" sz="quarter" idx="3"/>
          </p:nvPr>
        </p:nvSpPr>
        <p:spPr>
          <a:xfrm>
            <a:off x="4038600" y="6141665"/>
            <a:ext cx="4114800" cy="365125"/>
          </a:xfrm>
          <a:prstGeom prst="rect">
            <a:avLst/>
          </a:prstGeom>
        </p:spPr>
        <p:txBody>
          <a:bodyPr vert="horz" lIns="91440" tIns="45720" rIns="91440" bIns="45720" rtlCol="0" anchor="ctr" anchorCtr="0"/>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187641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B6CA309-E17A-2B44-85BE-A3856B25C10C}"/>
              </a:ext>
            </a:extLst>
          </p:cNvPr>
          <p:cNvSpPr>
            <a:spLocks noGrp="1"/>
          </p:cNvSpPr>
          <p:nvPr>
            <p:ph type="title"/>
          </p:nvPr>
        </p:nvSpPr>
        <p:spPr>
          <a:xfrm>
            <a:off x="770021" y="1152758"/>
            <a:ext cx="10690142" cy="1325563"/>
          </a:xfrm>
          <a:prstGeom prst="rect">
            <a:avLst/>
          </a:prstGeom>
        </p:spPr>
        <p:txBody>
          <a:bodyPr vert="horz" lIns="91440" tIns="45720" rIns="91440" bIns="45720" rtlCol="0" anchor="t" anchorCtr="0">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A61D2B88-EA5F-F340-83EC-5CE5D16C8927}"/>
              </a:ext>
            </a:extLst>
          </p:cNvPr>
          <p:cNvSpPr>
            <a:spLocks noGrp="1"/>
          </p:cNvSpPr>
          <p:nvPr>
            <p:ph type="body" idx="1"/>
          </p:nvPr>
        </p:nvSpPr>
        <p:spPr>
          <a:xfrm>
            <a:off x="770021" y="2725947"/>
            <a:ext cx="10690142" cy="319479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0E41A8EE-456F-8E45-ACEA-FDC28B2238A4}"/>
              </a:ext>
            </a:extLst>
          </p:cNvPr>
          <p:cNvSpPr>
            <a:spLocks noGrp="1"/>
          </p:cNvSpPr>
          <p:nvPr>
            <p:ph type="sldNum" sz="quarter" idx="4"/>
          </p:nvPr>
        </p:nvSpPr>
        <p:spPr>
          <a:xfrm>
            <a:off x="11338867" y="6076347"/>
            <a:ext cx="450935" cy="365125"/>
          </a:xfrm>
          <a:prstGeom prst="rect">
            <a:avLst/>
          </a:prstGeom>
        </p:spPr>
        <p:txBody>
          <a:bodyPr vert="horz" lIns="91440" tIns="45720" rIns="91440" bIns="45720" rtlCol="0" anchor="b" anchorCtr="1"/>
          <a:lstStyle>
            <a:lvl1pPr algn="r">
              <a:defRPr sz="1200">
                <a:solidFill>
                  <a:schemeClr val="tx2"/>
                </a:solidFill>
              </a:defRPr>
            </a:lvl1pPr>
          </a:lstStyle>
          <a:p>
            <a:endParaRPr lang="es-ES" dirty="0"/>
          </a:p>
        </p:txBody>
      </p:sp>
      <p:sp>
        <p:nvSpPr>
          <p:cNvPr id="5" name="Marcador de pie de página 4">
            <a:extLst>
              <a:ext uri="{FF2B5EF4-FFF2-40B4-BE49-F238E27FC236}">
                <a16:creationId xmlns:a16="http://schemas.microsoft.com/office/drawing/2014/main" id="{4252F14F-3A0B-CE46-8BBB-70A85C2745A2}"/>
              </a:ext>
            </a:extLst>
          </p:cNvPr>
          <p:cNvSpPr>
            <a:spLocks noGrp="1"/>
          </p:cNvSpPr>
          <p:nvPr>
            <p:ph type="ftr" sz="quarter" idx="3"/>
          </p:nvPr>
        </p:nvSpPr>
        <p:spPr>
          <a:xfrm>
            <a:off x="4038600" y="6076348"/>
            <a:ext cx="4114800" cy="365125"/>
          </a:xfrm>
          <a:prstGeom prst="rect">
            <a:avLst/>
          </a:prstGeom>
        </p:spPr>
        <p:txBody>
          <a:bodyPr vert="horz" lIns="91440" tIns="45720" rIns="91440" bIns="45720" rtlCol="0" anchor="b" anchorCtr="1"/>
          <a:lstStyle>
            <a:lvl1pPr algn="ctr">
              <a:defRPr sz="1200">
                <a:solidFill>
                  <a:schemeClr val="tx2"/>
                </a:solidFill>
              </a:defRPr>
            </a:lvl1pPr>
          </a:lstStyle>
          <a:p>
            <a:endParaRPr lang="es-ES" dirty="0"/>
          </a:p>
        </p:txBody>
      </p:sp>
    </p:spTree>
    <p:extLst>
      <p:ext uri="{BB962C8B-B14F-4D97-AF65-F5344CB8AC3E}">
        <p14:creationId xmlns:p14="http://schemas.microsoft.com/office/powerpoint/2010/main" val="626762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73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pdf.sciencedirectassets.com/271649/1-s2.0-S0167268120X00096/1-s2.0-S0167268120302328/main.pdf?X-Amz-Security-Token=IQoJb3JpZ2luX2VjEFIaCXVzLWVhc3QtMSJHMEUCIQDzCqezAiGHImgpE8PYH6IGOL3d6aRVhZ%2FurxXoo%2FvLPQIgRlEFAtzXxhR1YNFmOcx0VeztqRk7YIl74YlJBbtDdSMqzAQIWhAFGgwwNTkwMDM1NDY4NjUiDI9FpfokUX2UdXV7jSqpBCF1%2F%2B0IR6xxACIBhpWM1gPMWCoTShBYlsQq6uiFB8CFTM9AEtO9Qg3nBOxTRZvJqlv9oZ%2F9idMU3kmqC1Q6jEPv%2FQpkWIrrlVJBu%2B8IXnR1Hg%2Bcxv%2BE19mDT4%2BLyVZMdar2CQdhml9BDbHF6ATCAoXTkKoAAdAbqDSsvk7Xs1fYZSOU6pwNoSamUTXUT21Yk9sW0JbVY4hI3pZFSEJTRZ%2F%2BW%2BUbsFBHl5XgqG2w3%2F%2FckyroIV51QNUN78%2BGjoRi%2Bhn0hFQrw9G9ZGwxLBr9EfsCEFNineg7eUr6Dx5en%2FQx7t8rk4ONBQFPvX%2B7DuaqhsyKkMWvTqTNrZiUUWKGwz43rhENf7fygmbng12TPl5OxEuwJlULjIXusTHyo9F8qbbApZ3OJPCk%2FlPqVYO%2FFnkGm5BkSlicKvguOq5Ox2QlopPicBjcT6q8m2dYAnjlICYYOH27IaZctN4yWRp5VV3QOrKvYHWhZduqrjo7PBoH8WoCy4pdcuh3lHhSesy9sjdBbd%2B7WcGIDh7mgiT%2FG%2Fxo6%2BXeiFtcWetTyUA9M55ozuUmbU0a5SOFGdKKiev%2BLMRoEJJbzmRu6usoiGbOowkMR8%2FHuw3%2BYYe9pr6ZDb8gup3BglGeWiMHEZ28ul%2B5bonhQ0kEmYAc5CzZpRRh9neCOl4sg3IdKHkEGq4kHZ1SfvzO8dJhJFYXc%2FAFF4CQ6eL7BtdqQ8xJ18GFrypkKzPzmjTXQZ%2BYA1gwr77imwY6qQFN3AoJiR96ja%2FKr9zXGM16rt5Fw8o0IhTnm%2F4xS1GYqAVtSiWNTlD%2FWGq5fjDSk4qv%2BA6bWL5h3dMbx%2FUQDK05hZZIhTXyfkaz2X13V6tgQOVZt1HI25XyCPzGPlu5c4gjo7t7pu4Xi5vGOuk5DlRP21E8c9YRcma%2FVj9hN8SyvUPoAs2k2OMINge9g%2FXQ6fuUtUQ8cLscgzrhwwCw8rZH2Slhoi5FzrE%2F&amp;X-Amz-Algorithm=AWS4-HMAC-SHA256&amp;X-Amz-Date=20221119T101139Z&amp;X-Amz-SignedHeaders=host&amp;X-Amz-Expires=300&amp;X-Amz-Credential=ASIAQ3PHCVTY6O4INPVH%2F20221119%2Fus-east-1%2Fs3%2Faws4_request&amp;X-Amz-Signature=a9685366d9ab7d091b77038fa3ff1c11272531c9d7d2ee922a65334c4d5a04ba&amp;hash=5bba731259bb3a6a0cda1c956146df4359ee1c5f9dcb86f99b54081f55d69325&amp;host=68042c943591013ac2b2430a89b270f6af2c76d8dfd086a07176afe7c76c2c61&amp;pii=S0167268120302328&amp;tid=spdf-203331ed-2e70-4d74-879d-c2b458d228d6&amp;sid=7941c1e366de59403018d1e2dba512fd3a09gxrqb&amp;type=client&amp;ua=5159045c575f02575858&amp;rr=76c829b898bdb92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BDC7B6-7274-5445-AB10-683A8E54A9A6}"/>
              </a:ext>
            </a:extLst>
          </p:cNvPr>
          <p:cNvSpPr>
            <a:spLocks noGrp="1"/>
          </p:cNvSpPr>
          <p:nvPr>
            <p:ph type="ctrTitle"/>
          </p:nvPr>
        </p:nvSpPr>
        <p:spPr>
          <a:xfrm>
            <a:off x="469557" y="1300893"/>
            <a:ext cx="7222524" cy="2387600"/>
          </a:xfrm>
        </p:spPr>
        <p:txBody>
          <a:bodyPr>
            <a:normAutofit fontScale="90000"/>
          </a:bodyPr>
          <a:lstStyle/>
          <a:p>
            <a:r>
              <a:rPr lang="es-ES" dirty="0" smtClean="0"/>
              <a:t>Big </a:t>
            </a:r>
            <a:r>
              <a:rPr lang="es-ES" dirty="0" err="1" smtClean="0"/>
              <a:t>Tech</a:t>
            </a:r>
            <a:r>
              <a:rPr lang="es-ES" dirty="0" smtClean="0"/>
              <a:t> &amp; </a:t>
            </a:r>
            <a:r>
              <a:rPr lang="es-ES" dirty="0" err="1" smtClean="0"/>
              <a:t>Fintech</a:t>
            </a:r>
            <a:r>
              <a:rPr lang="es-ES" dirty="0"/>
              <a:t>:</a:t>
            </a:r>
            <a:r>
              <a:rPr lang="es-ES" dirty="0" smtClean="0"/>
              <a:t> Competition, </a:t>
            </a:r>
            <a:r>
              <a:rPr lang="es-ES" dirty="0" err="1" smtClean="0"/>
              <a:t>Innovation</a:t>
            </a:r>
            <a:r>
              <a:rPr lang="es-ES" dirty="0" smtClean="0"/>
              <a:t>, Regulation?</a:t>
            </a:r>
            <a:endParaRPr lang="es-ES" dirty="0"/>
          </a:p>
        </p:txBody>
      </p:sp>
      <p:sp>
        <p:nvSpPr>
          <p:cNvPr id="3" name="Subtítulo 2">
            <a:extLst>
              <a:ext uri="{FF2B5EF4-FFF2-40B4-BE49-F238E27FC236}">
                <a16:creationId xmlns:a16="http://schemas.microsoft.com/office/drawing/2014/main" id="{D017C71A-7909-7748-A386-373F11372B3F}"/>
              </a:ext>
            </a:extLst>
          </p:cNvPr>
          <p:cNvSpPr>
            <a:spLocks noGrp="1"/>
          </p:cNvSpPr>
          <p:nvPr>
            <p:ph type="subTitle" idx="1"/>
          </p:nvPr>
        </p:nvSpPr>
        <p:spPr/>
        <p:txBody>
          <a:bodyPr>
            <a:normAutofit lnSpcReduction="10000"/>
          </a:bodyPr>
          <a:lstStyle/>
          <a:p>
            <a:r>
              <a:rPr lang="es-ES" dirty="0" smtClean="0"/>
              <a:t>Nicolas Petit</a:t>
            </a:r>
          </a:p>
          <a:p>
            <a:r>
              <a:rPr lang="es-ES" dirty="0" err="1" smtClean="0"/>
              <a:t>Joint</a:t>
            </a:r>
            <a:r>
              <a:rPr lang="es-ES" dirty="0" smtClean="0"/>
              <a:t> </a:t>
            </a:r>
            <a:r>
              <a:rPr lang="es-ES" dirty="0" err="1" smtClean="0"/>
              <a:t>Chair</a:t>
            </a:r>
            <a:r>
              <a:rPr lang="es-ES" dirty="0" smtClean="0"/>
              <a:t> in Competition </a:t>
            </a:r>
            <a:r>
              <a:rPr lang="es-ES" dirty="0" err="1" smtClean="0"/>
              <a:t>Policy</a:t>
            </a:r>
            <a:r>
              <a:rPr lang="es-ES" dirty="0" smtClean="0"/>
              <a:t>, RSC &amp; LAW</a:t>
            </a:r>
          </a:p>
          <a:p>
            <a:r>
              <a:rPr lang="es-ES" dirty="0" smtClean="0"/>
              <a:t>FBF </a:t>
            </a:r>
            <a:r>
              <a:rPr lang="es-ES" dirty="0" err="1" smtClean="0"/>
              <a:t>annual</a:t>
            </a:r>
            <a:r>
              <a:rPr lang="es-ES" dirty="0" smtClean="0"/>
              <a:t> Conference, 2022</a:t>
            </a:r>
            <a:endParaRPr lang="es-ES" dirty="0"/>
          </a:p>
        </p:txBody>
      </p:sp>
    </p:spTree>
    <p:extLst>
      <p:ext uri="{BB962C8B-B14F-4D97-AF65-F5344CB8AC3E}">
        <p14:creationId xmlns:p14="http://schemas.microsoft.com/office/powerpoint/2010/main" val="879709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85EF1E5-F080-0048-9372-CF230FDE727D}" type="slidenum">
              <a:rPr lang="es-ES" smtClean="0"/>
              <a:t>10</a:t>
            </a:fld>
            <a:endParaRPr lang="es-ES"/>
          </a:p>
        </p:txBody>
      </p:sp>
      <p:pic>
        <p:nvPicPr>
          <p:cNvPr id="6" name="Content Placeholder 11"/>
          <p:cNvPicPr>
            <a:picLocks noChangeAspect="1"/>
          </p:cNvPicPr>
          <p:nvPr/>
        </p:nvPicPr>
        <p:blipFill>
          <a:blip r:embed="rId2"/>
          <a:stretch>
            <a:fillRect/>
          </a:stretch>
        </p:blipFill>
        <p:spPr>
          <a:xfrm>
            <a:off x="2375398" y="126281"/>
            <a:ext cx="7089345" cy="6870876"/>
          </a:xfrm>
          <a:prstGeom prst="rect">
            <a:avLst/>
          </a:prstGeom>
        </p:spPr>
      </p:pic>
      <p:pic>
        <p:nvPicPr>
          <p:cNvPr id="8" name="Picture 7"/>
          <p:cNvPicPr>
            <a:picLocks noChangeAspect="1"/>
          </p:cNvPicPr>
          <p:nvPr/>
        </p:nvPicPr>
        <p:blipFill>
          <a:blip r:embed="rId3"/>
          <a:stretch>
            <a:fillRect/>
          </a:stretch>
        </p:blipFill>
        <p:spPr>
          <a:xfrm>
            <a:off x="9316720" y="4367212"/>
            <a:ext cx="2570480" cy="2390775"/>
          </a:xfrm>
          <a:prstGeom prst="rect">
            <a:avLst/>
          </a:prstGeom>
        </p:spPr>
      </p:pic>
      <p:pic>
        <p:nvPicPr>
          <p:cNvPr id="9" name="Picture 8"/>
          <p:cNvPicPr>
            <a:picLocks noChangeAspect="1"/>
          </p:cNvPicPr>
          <p:nvPr/>
        </p:nvPicPr>
        <p:blipFill>
          <a:blip r:embed="rId3"/>
          <a:stretch>
            <a:fillRect/>
          </a:stretch>
        </p:blipFill>
        <p:spPr>
          <a:xfrm>
            <a:off x="153096" y="4367211"/>
            <a:ext cx="1878904" cy="2390775"/>
          </a:xfrm>
          <a:prstGeom prst="rect">
            <a:avLst/>
          </a:prstGeom>
        </p:spPr>
      </p:pic>
      <p:pic>
        <p:nvPicPr>
          <p:cNvPr id="10" name="Picture 9"/>
          <p:cNvPicPr>
            <a:picLocks noChangeAspect="1"/>
          </p:cNvPicPr>
          <p:nvPr/>
        </p:nvPicPr>
        <p:blipFill>
          <a:blip r:embed="rId3"/>
          <a:stretch>
            <a:fillRect/>
          </a:stretch>
        </p:blipFill>
        <p:spPr>
          <a:xfrm>
            <a:off x="153096" y="232092"/>
            <a:ext cx="2041464" cy="2390775"/>
          </a:xfrm>
          <a:prstGeom prst="rect">
            <a:avLst/>
          </a:prstGeom>
        </p:spPr>
      </p:pic>
    </p:spTree>
    <p:extLst>
      <p:ext uri="{BB962C8B-B14F-4D97-AF65-F5344CB8AC3E}">
        <p14:creationId xmlns:p14="http://schemas.microsoft.com/office/powerpoint/2010/main" val="2606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a:t>
            </a:r>
            <a:endParaRPr lang="en-US" dirty="0"/>
          </a:p>
        </p:txBody>
      </p:sp>
      <p:sp>
        <p:nvSpPr>
          <p:cNvPr id="3" name="Content Placeholder 2"/>
          <p:cNvSpPr>
            <a:spLocks noGrp="1"/>
          </p:cNvSpPr>
          <p:nvPr>
            <p:ph idx="1"/>
          </p:nvPr>
        </p:nvSpPr>
        <p:spPr/>
        <p:txBody>
          <a:bodyPr/>
          <a:lstStyle/>
          <a:p>
            <a:r>
              <a:rPr lang="en-US" dirty="0"/>
              <a:t>Payments</a:t>
            </a:r>
          </a:p>
          <a:p>
            <a:r>
              <a:rPr lang="en-US" dirty="0"/>
              <a:t>Forex</a:t>
            </a:r>
          </a:p>
          <a:p>
            <a:r>
              <a:rPr lang="en-US" dirty="0"/>
              <a:t>Factoring</a:t>
            </a:r>
          </a:p>
          <a:p>
            <a:r>
              <a:rPr lang="en-US" dirty="0" smtClean="0"/>
              <a:t>Asset </a:t>
            </a:r>
            <a:r>
              <a:rPr lang="en-US" dirty="0"/>
              <a:t>allocation</a:t>
            </a:r>
          </a:p>
          <a:p>
            <a:r>
              <a:rPr lang="en-US" dirty="0" smtClean="0"/>
              <a:t>Credit </a:t>
            </a:r>
            <a:r>
              <a:rPr lang="en-US" dirty="0" smtClean="0"/>
              <a:t>scoring</a:t>
            </a:r>
          </a:p>
          <a:p>
            <a:r>
              <a:rPr lang="en-US" dirty="0" smtClean="0"/>
              <a:t>Expense management</a:t>
            </a:r>
          </a:p>
        </p:txBody>
      </p:sp>
      <p:sp>
        <p:nvSpPr>
          <p:cNvPr id="4" name="Slide Number Placeholder 3"/>
          <p:cNvSpPr>
            <a:spLocks noGrp="1"/>
          </p:cNvSpPr>
          <p:nvPr>
            <p:ph type="sldNum" sz="quarter" idx="12"/>
          </p:nvPr>
        </p:nvSpPr>
        <p:spPr/>
        <p:txBody>
          <a:bodyPr/>
          <a:lstStyle/>
          <a:p>
            <a:fld id="{A85EF1E5-F080-0048-9372-CF230FDE727D}" type="slidenum">
              <a:rPr lang="es-ES" smtClean="0"/>
              <a:t>11</a:t>
            </a:fld>
            <a:endParaRPr lang="es-ES" dirty="0"/>
          </a:p>
        </p:txBody>
      </p:sp>
      <p:sp>
        <p:nvSpPr>
          <p:cNvPr id="5" name="Right Brace 4"/>
          <p:cNvSpPr/>
          <p:nvPr/>
        </p:nvSpPr>
        <p:spPr>
          <a:xfrm>
            <a:off x="5015346" y="2732805"/>
            <a:ext cx="96981" cy="162098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5169475" y="3312463"/>
            <a:ext cx="1896343" cy="461665"/>
          </a:xfrm>
          <a:prstGeom prst="rect">
            <a:avLst/>
          </a:prstGeom>
          <a:noFill/>
        </p:spPr>
        <p:txBody>
          <a:bodyPr wrap="square" rtlCol="0">
            <a:spAutoFit/>
          </a:bodyPr>
          <a:lstStyle/>
          <a:p>
            <a:r>
              <a:rPr lang="en-US" sz="2400" dirty="0" smtClean="0">
                <a:solidFill>
                  <a:srgbClr val="C00000"/>
                </a:solidFill>
              </a:rPr>
              <a:t>high fees</a:t>
            </a:r>
            <a:endParaRPr lang="en-US" sz="2400" dirty="0">
              <a:solidFill>
                <a:srgbClr val="C00000"/>
              </a:solidFill>
            </a:endParaRPr>
          </a:p>
        </p:txBody>
      </p:sp>
      <p:sp>
        <p:nvSpPr>
          <p:cNvPr id="9" name="Right Brace 8"/>
          <p:cNvSpPr/>
          <p:nvPr/>
        </p:nvSpPr>
        <p:spPr>
          <a:xfrm>
            <a:off x="5015346" y="4615388"/>
            <a:ext cx="96982" cy="8315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169476" y="4790054"/>
            <a:ext cx="1896342" cy="461665"/>
          </a:xfrm>
          <a:prstGeom prst="rect">
            <a:avLst/>
          </a:prstGeom>
          <a:noFill/>
        </p:spPr>
        <p:txBody>
          <a:bodyPr wrap="square" rtlCol="0">
            <a:spAutoFit/>
          </a:bodyPr>
          <a:lstStyle/>
          <a:p>
            <a:r>
              <a:rPr lang="en-US" sz="2400" dirty="0">
                <a:solidFill>
                  <a:srgbClr val="C00000"/>
                </a:solidFill>
              </a:rPr>
              <a:t>h</a:t>
            </a:r>
            <a:r>
              <a:rPr lang="en-US" sz="2400" dirty="0" smtClean="0">
                <a:solidFill>
                  <a:srgbClr val="C00000"/>
                </a:solidFill>
              </a:rPr>
              <a:t>igh costs</a:t>
            </a:r>
            <a:endParaRPr lang="en-US" sz="2400" dirty="0">
              <a:solidFill>
                <a:srgbClr val="C00000"/>
              </a:solidFill>
            </a:endParaRPr>
          </a:p>
        </p:txBody>
      </p:sp>
    </p:spTree>
    <p:extLst>
      <p:ext uri="{BB962C8B-B14F-4D97-AF65-F5344CB8AC3E}">
        <p14:creationId xmlns:p14="http://schemas.microsoft.com/office/powerpoint/2010/main" val="171148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960" y="3668186"/>
            <a:ext cx="10699186" cy="3189814"/>
          </a:xfrm>
        </p:spPr>
        <p:txBody>
          <a:bodyPr/>
          <a:lstStyle/>
          <a:p>
            <a:pPr marL="0" indent="0">
              <a:buNone/>
            </a:pPr>
            <a:endParaRPr lang="it-IT" dirty="0" smtClean="0">
              <a:hlinkClick r:id="rId2"/>
            </a:endParaRPr>
          </a:p>
          <a:p>
            <a:pPr marL="0" indent="0">
              <a:buNone/>
            </a:pPr>
            <a:endParaRPr lang="it-IT" dirty="0">
              <a:hlinkClick r:id="rId2"/>
            </a:endParaRPr>
          </a:p>
          <a:p>
            <a:pPr marL="0" indent="0">
              <a:buNone/>
            </a:pPr>
            <a:endParaRPr lang="it-IT" dirty="0" smtClean="0">
              <a:hlinkClick r:id="rId2"/>
            </a:endParaRPr>
          </a:p>
          <a:p>
            <a:pPr marL="0" indent="0">
              <a:buNone/>
            </a:pPr>
            <a:endParaRPr lang="it-IT" dirty="0">
              <a:hlinkClick r:id="rId2"/>
            </a:endParaRPr>
          </a:p>
          <a:p>
            <a:pPr marL="0" indent="0" algn="ctr">
              <a:buNone/>
            </a:pPr>
            <a:r>
              <a:rPr lang="it-IT" dirty="0" err="1" smtClean="0">
                <a:hlinkClick r:id="rId2"/>
              </a:rPr>
              <a:t>Polasik</a:t>
            </a:r>
            <a:r>
              <a:rPr lang="it-IT" dirty="0" smtClean="0">
                <a:hlinkClick r:id="rId2"/>
              </a:rPr>
              <a:t> </a:t>
            </a:r>
            <a:r>
              <a:rPr lang="it-IT" dirty="0">
                <a:hlinkClick r:id="rId2"/>
              </a:rPr>
              <a:t>et al., 2020</a:t>
            </a:r>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12</a:t>
            </a:fld>
            <a:endParaRPr lang="es-ES" dirty="0"/>
          </a:p>
        </p:txBody>
      </p:sp>
      <p:pic>
        <p:nvPicPr>
          <p:cNvPr id="8" name="Immagine 1"/>
          <p:cNvPicPr/>
          <p:nvPr/>
        </p:nvPicPr>
        <p:blipFill>
          <a:blip r:embed="rId3"/>
          <a:stretch>
            <a:fillRect/>
          </a:stretch>
        </p:blipFill>
        <p:spPr>
          <a:xfrm>
            <a:off x="2707446" y="674498"/>
            <a:ext cx="6802213" cy="4797511"/>
          </a:xfrm>
          <a:prstGeom prst="rect">
            <a:avLst/>
          </a:prstGeom>
        </p:spPr>
      </p:pic>
    </p:spTree>
    <p:extLst>
      <p:ext uri="{BB962C8B-B14F-4D97-AF65-F5344CB8AC3E}">
        <p14:creationId xmlns:p14="http://schemas.microsoft.com/office/powerpoint/2010/main" val="1445660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Incumbent Responses</a:t>
            </a:r>
            <a:endParaRPr lang="en-US" dirty="0"/>
          </a:p>
        </p:txBody>
      </p:sp>
      <p:sp>
        <p:nvSpPr>
          <p:cNvPr id="3" name="Content Placeholder 2"/>
          <p:cNvSpPr>
            <a:spLocks noGrp="1"/>
          </p:cNvSpPr>
          <p:nvPr>
            <p:ph idx="1"/>
          </p:nvPr>
        </p:nvSpPr>
        <p:spPr/>
        <p:txBody>
          <a:bodyPr>
            <a:normAutofit/>
          </a:bodyPr>
          <a:lstStyle/>
          <a:p>
            <a:r>
              <a:rPr lang="en-US" dirty="0" smtClean="0"/>
              <a:t>2 types of </a:t>
            </a:r>
            <a:r>
              <a:rPr lang="en-US" dirty="0" smtClean="0"/>
              <a:t>incumbents</a:t>
            </a:r>
            <a:endParaRPr lang="en-US" dirty="0" smtClean="0"/>
          </a:p>
          <a:p>
            <a:pPr lvl="1"/>
            <a:r>
              <a:rPr lang="en-US" dirty="0" smtClean="0"/>
              <a:t>Banks</a:t>
            </a:r>
          </a:p>
          <a:p>
            <a:pPr lvl="1"/>
            <a:r>
              <a:rPr lang="en-US" dirty="0" smtClean="0"/>
              <a:t>Payment schemes</a:t>
            </a:r>
          </a:p>
          <a:p>
            <a:r>
              <a:rPr lang="en-US" dirty="0" smtClean="0"/>
              <a:t>Different economics</a:t>
            </a:r>
          </a:p>
          <a:p>
            <a:pPr lvl="1"/>
            <a:r>
              <a:rPr lang="en-US" dirty="0" smtClean="0"/>
              <a:t>Banks </a:t>
            </a:r>
            <a:r>
              <a:rPr lang="en-US" dirty="0" err="1" smtClean="0"/>
              <a:t>av</a:t>
            </a:r>
            <a:r>
              <a:rPr lang="en-US" dirty="0" smtClean="0"/>
              <a:t> ROE 6-7% bf pandemic</a:t>
            </a:r>
          </a:p>
          <a:p>
            <a:pPr lvl="1"/>
            <a:r>
              <a:rPr lang="en-US" dirty="0" smtClean="0"/>
              <a:t>Cards schemes </a:t>
            </a:r>
            <a:r>
              <a:rPr lang="en-US" dirty="0" err="1" smtClean="0"/>
              <a:t>av</a:t>
            </a:r>
            <a:r>
              <a:rPr lang="en-US" dirty="0" smtClean="0"/>
              <a:t> ROE well above 25%</a:t>
            </a:r>
            <a:endParaRPr lang="en-US" dirty="0" smtClean="0"/>
          </a:p>
        </p:txBody>
      </p:sp>
      <p:sp>
        <p:nvSpPr>
          <p:cNvPr id="4" name="Slide Number Placeholder 3"/>
          <p:cNvSpPr>
            <a:spLocks noGrp="1"/>
          </p:cNvSpPr>
          <p:nvPr>
            <p:ph type="sldNum" sz="quarter" idx="12"/>
          </p:nvPr>
        </p:nvSpPr>
        <p:spPr/>
        <p:txBody>
          <a:bodyPr/>
          <a:lstStyle/>
          <a:p>
            <a:fld id="{A85EF1E5-F080-0048-9372-CF230FDE727D}" type="slidenum">
              <a:rPr lang="es-ES" smtClean="0"/>
              <a:t>13</a:t>
            </a:fld>
            <a:endParaRPr lang="es-ES" dirty="0"/>
          </a:p>
        </p:txBody>
      </p:sp>
    </p:spTree>
    <p:extLst>
      <p:ext uri="{BB962C8B-B14F-4D97-AF65-F5344CB8AC3E}">
        <p14:creationId xmlns:p14="http://schemas.microsoft.com/office/powerpoint/2010/main" val="3560361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Banks</a:t>
            </a:r>
            <a:endParaRPr lang="en-US" dirty="0"/>
          </a:p>
        </p:txBody>
      </p:sp>
      <p:sp>
        <p:nvSpPr>
          <p:cNvPr id="6" name="Content Placeholder 5"/>
          <p:cNvSpPr>
            <a:spLocks noGrp="1"/>
          </p:cNvSpPr>
          <p:nvPr>
            <p:ph sz="half" idx="1"/>
          </p:nvPr>
        </p:nvSpPr>
        <p:spPr/>
        <p:txBody>
          <a:bodyPr>
            <a:normAutofit fontScale="92500" lnSpcReduction="20000"/>
          </a:bodyPr>
          <a:lstStyle/>
          <a:p>
            <a:r>
              <a:rPr lang="en-US" dirty="0" smtClean="0"/>
              <a:t>Mixed track record on innovation</a:t>
            </a:r>
            <a:endParaRPr lang="en-US" dirty="0"/>
          </a:p>
          <a:p>
            <a:pPr lvl="1"/>
            <a:r>
              <a:rPr lang="en-US" dirty="0"/>
              <a:t>Goldman </a:t>
            </a:r>
            <a:r>
              <a:rPr lang="en-US" dirty="0" smtClean="0"/>
              <a:t>Sachs =&gt; failure of online retail effort Marcus</a:t>
            </a:r>
            <a:endParaRPr lang="en-US" dirty="0"/>
          </a:p>
          <a:p>
            <a:r>
              <a:rPr lang="en-US" dirty="0"/>
              <a:t>EU </a:t>
            </a:r>
            <a:r>
              <a:rPr lang="en-US" dirty="0" smtClean="0"/>
              <a:t>constraints (</a:t>
            </a:r>
            <a:r>
              <a:rPr lang="en-US" dirty="0" err="1" smtClean="0"/>
              <a:t>Enria</a:t>
            </a:r>
            <a:r>
              <a:rPr lang="en-US" dirty="0" smtClean="0"/>
              <a:t>, 2021)</a:t>
            </a:r>
            <a:endParaRPr lang="en-US" dirty="0"/>
          </a:p>
          <a:p>
            <a:pPr lvl="1"/>
            <a:r>
              <a:rPr lang="en-US" dirty="0" smtClean="0"/>
              <a:t>Profitability &lt; US, </a:t>
            </a:r>
            <a:r>
              <a:rPr lang="en-US" dirty="0" err="1" smtClean="0"/>
              <a:t>esp</a:t>
            </a:r>
            <a:r>
              <a:rPr lang="en-US" dirty="0" smtClean="0"/>
              <a:t> since financial crisis</a:t>
            </a:r>
          </a:p>
          <a:p>
            <a:pPr lvl="1"/>
            <a:r>
              <a:rPr lang="en-US" dirty="0" smtClean="0"/>
              <a:t>Lending </a:t>
            </a:r>
            <a:r>
              <a:rPr lang="en-US" dirty="0" smtClean="0"/>
              <a:t>&gt;</a:t>
            </a:r>
            <a:r>
              <a:rPr lang="en-US" dirty="0" smtClean="0"/>
              <a:t> </a:t>
            </a:r>
            <a:r>
              <a:rPr lang="en-US" dirty="0" smtClean="0"/>
              <a:t>US </a:t>
            </a:r>
          </a:p>
          <a:p>
            <a:pPr lvl="1"/>
            <a:r>
              <a:rPr lang="en-US" dirty="0" smtClean="0"/>
              <a:t>Labor </a:t>
            </a:r>
            <a:r>
              <a:rPr lang="en-US" dirty="0" smtClean="0"/>
              <a:t>market </a:t>
            </a:r>
            <a:r>
              <a:rPr lang="en-US" dirty="0" smtClean="0"/>
              <a:t>regulation </a:t>
            </a:r>
            <a:r>
              <a:rPr lang="en-US" dirty="0" smtClean="0"/>
              <a:t>&gt; </a:t>
            </a:r>
            <a:r>
              <a:rPr lang="en-US" dirty="0" smtClean="0"/>
              <a:t>US</a:t>
            </a:r>
          </a:p>
          <a:p>
            <a:pPr lvl="1"/>
            <a:r>
              <a:rPr lang="en-US" dirty="0" smtClean="0"/>
              <a:t>Concentration &lt; US</a:t>
            </a:r>
            <a:endParaRPr lang="en-US" dirty="0"/>
          </a:p>
          <a:p>
            <a:r>
              <a:rPr lang="en-US" dirty="0" smtClean="0"/>
              <a:t>Limited strategic options</a:t>
            </a:r>
          </a:p>
          <a:p>
            <a:pPr lvl="1"/>
            <a:r>
              <a:rPr lang="en-US" dirty="0" smtClean="0"/>
              <a:t>High CACs (</a:t>
            </a:r>
            <a:r>
              <a:rPr lang="en-US" i="1" dirty="0" err="1"/>
              <a:t>eg</a:t>
            </a:r>
            <a:r>
              <a:rPr lang="en-US" dirty="0"/>
              <a:t>, Revolut</a:t>
            </a:r>
            <a:r>
              <a:rPr lang="en-US" dirty="0" smtClean="0"/>
              <a:t>)</a:t>
            </a:r>
          </a:p>
          <a:p>
            <a:pPr lvl="1"/>
            <a:r>
              <a:rPr lang="en-US" dirty="0" smtClean="0"/>
              <a:t>Constraints on consolidation</a:t>
            </a:r>
            <a:endParaRPr lang="en-US" dirty="0"/>
          </a:p>
          <a:p>
            <a:endParaRPr lang="en-US" dirty="0"/>
          </a:p>
        </p:txBody>
      </p:sp>
      <p:sp>
        <p:nvSpPr>
          <p:cNvPr id="7" name="Content Placeholder 6"/>
          <p:cNvSpPr>
            <a:spLocks noGrp="1"/>
          </p:cNvSpPr>
          <p:nvPr>
            <p:ph sz="half" idx="2"/>
          </p:nvPr>
        </p:nvSpPr>
        <p:spPr/>
        <p:txBody>
          <a:bodyPr>
            <a:normAutofit fontScale="92500" lnSpcReduction="20000"/>
          </a:bodyPr>
          <a:lstStyle/>
          <a:p>
            <a:r>
              <a:rPr lang="en-US" dirty="0"/>
              <a:t>Strategic partnerships, JVs &amp; some M&amp;A</a:t>
            </a:r>
          </a:p>
          <a:p>
            <a:r>
              <a:rPr lang="en-US" dirty="0" smtClean="0"/>
              <a:t>Focus </a:t>
            </a:r>
            <a:r>
              <a:rPr lang="en-US" dirty="0" smtClean="0"/>
              <a:t>on cost efficiency</a:t>
            </a:r>
            <a:endParaRPr lang="en-US" dirty="0"/>
          </a:p>
          <a:p>
            <a:pPr lvl="1"/>
            <a:r>
              <a:rPr lang="en-US" dirty="0" smtClean="0"/>
              <a:t>Cut back </a:t>
            </a:r>
            <a:r>
              <a:rPr lang="en-US" dirty="0" smtClean="0"/>
              <a:t>/ </a:t>
            </a:r>
            <a:r>
              <a:rPr lang="en-US" dirty="0"/>
              <a:t>middle </a:t>
            </a:r>
            <a:r>
              <a:rPr lang="en-US" dirty="0" smtClean="0"/>
              <a:t>office costs</a:t>
            </a:r>
            <a:endParaRPr lang="en-US" dirty="0"/>
          </a:p>
          <a:p>
            <a:pPr lvl="1"/>
            <a:r>
              <a:rPr lang="en-US" dirty="0"/>
              <a:t>Migrate retail customers online</a:t>
            </a:r>
          </a:p>
          <a:p>
            <a:pPr lvl="1"/>
            <a:r>
              <a:rPr lang="en-US" dirty="0"/>
              <a:t>Fintech for cost optimization and compliance</a:t>
            </a:r>
          </a:p>
          <a:p>
            <a:r>
              <a:rPr lang="en-US" dirty="0" smtClean="0"/>
              <a:t>Less </a:t>
            </a:r>
            <a:r>
              <a:rPr lang="en-US" dirty="0" smtClean="0"/>
              <a:t>clear long </a:t>
            </a:r>
            <a:r>
              <a:rPr lang="en-US" dirty="0" smtClean="0"/>
              <a:t>term strategy</a:t>
            </a:r>
          </a:p>
          <a:p>
            <a:pPr lvl="1"/>
            <a:r>
              <a:rPr lang="en-US" dirty="0" smtClean="0"/>
              <a:t>Calls </a:t>
            </a:r>
            <a:r>
              <a:rPr lang="en-US" dirty="0"/>
              <a:t>for reciprocity </a:t>
            </a:r>
            <a:endParaRPr lang="en-US" dirty="0" smtClean="0"/>
          </a:p>
          <a:p>
            <a:pPr lvl="1"/>
            <a:r>
              <a:rPr lang="en-US" dirty="0" smtClean="0"/>
              <a:t>But hesitation </a:t>
            </a:r>
            <a:r>
              <a:rPr lang="en-US" dirty="0" err="1" smtClean="0"/>
              <a:t>twds</a:t>
            </a:r>
            <a:r>
              <a:rPr lang="en-US" dirty="0" smtClean="0"/>
              <a:t> </a:t>
            </a:r>
            <a:r>
              <a:rPr lang="en-US" dirty="0" smtClean="0"/>
              <a:t>advertisement</a:t>
            </a:r>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A85EF1E5-F080-0048-9372-CF230FDE727D}" type="slidenum">
              <a:rPr lang="es-ES" smtClean="0"/>
              <a:t>14</a:t>
            </a:fld>
            <a:endParaRPr lang="es-ES"/>
          </a:p>
        </p:txBody>
      </p:sp>
    </p:spTree>
    <p:extLst>
      <p:ext uri="{BB962C8B-B14F-4D97-AF65-F5344CB8AC3E}">
        <p14:creationId xmlns:p14="http://schemas.microsoft.com/office/powerpoint/2010/main" val="148871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Card networks</a:t>
            </a:r>
          </a:p>
        </p:txBody>
      </p:sp>
      <p:sp>
        <p:nvSpPr>
          <p:cNvPr id="3" name="Content Placeholder 2"/>
          <p:cNvSpPr>
            <a:spLocks noGrp="1"/>
          </p:cNvSpPr>
          <p:nvPr>
            <p:ph sz="half" idx="1"/>
          </p:nvPr>
        </p:nvSpPr>
        <p:spPr>
          <a:xfrm>
            <a:off x="770020" y="2685328"/>
            <a:ext cx="4861853" cy="3391020"/>
          </a:xfrm>
        </p:spPr>
        <p:txBody>
          <a:bodyPr>
            <a:normAutofit fontScale="92500" lnSpcReduction="10000"/>
          </a:bodyPr>
          <a:lstStyle/>
          <a:p>
            <a:r>
              <a:rPr lang="en-US" dirty="0"/>
              <a:t>Rise of account </a:t>
            </a:r>
            <a:r>
              <a:rPr lang="en-US" dirty="0" smtClean="0"/>
              <a:t>2 </a:t>
            </a:r>
            <a:r>
              <a:rPr lang="en-US" dirty="0" smtClean="0"/>
              <a:t>account or P2P </a:t>
            </a:r>
            <a:r>
              <a:rPr lang="en-US" dirty="0"/>
              <a:t>payments</a:t>
            </a:r>
          </a:p>
          <a:p>
            <a:r>
              <a:rPr lang="en-US" dirty="0" smtClean="0"/>
              <a:t>For how long can business resist?</a:t>
            </a:r>
          </a:p>
          <a:p>
            <a:r>
              <a:rPr lang="en-US" dirty="0" smtClean="0"/>
              <a:t>Very complicated tech and infrastructural stack</a:t>
            </a:r>
          </a:p>
          <a:p>
            <a:r>
              <a:rPr lang="en-US" dirty="0" smtClean="0"/>
              <a:t>Coalition w/ aligned interests?</a:t>
            </a:r>
          </a:p>
          <a:p>
            <a:pPr lvl="1"/>
            <a:r>
              <a:rPr lang="en-US" dirty="0" smtClean="0"/>
              <a:t>Issuing banks keep supporting system</a:t>
            </a:r>
          </a:p>
          <a:p>
            <a:pPr lvl="1"/>
            <a:r>
              <a:rPr lang="en-US" dirty="0" smtClean="0"/>
              <a:t>Big tech are not challenging</a:t>
            </a:r>
            <a:endParaRPr lang="en-US" dirty="0"/>
          </a:p>
          <a:p>
            <a:pPr lvl="1"/>
            <a:r>
              <a:rPr lang="en-US" dirty="0" smtClean="0"/>
              <a:t>Lots </a:t>
            </a:r>
            <a:r>
              <a:rPr lang="en-US" dirty="0"/>
              <a:t>of </a:t>
            </a:r>
            <a:r>
              <a:rPr lang="en-US" dirty="0" smtClean="0"/>
              <a:t>M&amp;A w/ fintech</a:t>
            </a:r>
            <a:endParaRPr lang="en-US" dirty="0"/>
          </a:p>
        </p:txBody>
      </p:sp>
      <p:sp>
        <p:nvSpPr>
          <p:cNvPr id="4" name="Content Placeholder 3"/>
          <p:cNvSpPr>
            <a:spLocks noGrp="1"/>
          </p:cNvSpPr>
          <p:nvPr>
            <p:ph sz="half" idx="2"/>
          </p:nvPr>
        </p:nvSpPr>
        <p:spPr/>
        <p:txBody>
          <a:bodyPr>
            <a:normAutofit fontScale="92500" lnSpcReduction="10000"/>
          </a:bodyPr>
          <a:lstStyle/>
          <a:p>
            <a:endParaRPr lang="en-US" dirty="0"/>
          </a:p>
          <a:p>
            <a:endParaRPr lang="en-US" dirty="0"/>
          </a:p>
        </p:txBody>
      </p:sp>
      <p:sp>
        <p:nvSpPr>
          <p:cNvPr id="5" name="Slide Number Placeholder 4"/>
          <p:cNvSpPr>
            <a:spLocks noGrp="1"/>
          </p:cNvSpPr>
          <p:nvPr>
            <p:ph type="sldNum" sz="quarter" idx="12"/>
          </p:nvPr>
        </p:nvSpPr>
        <p:spPr/>
        <p:txBody>
          <a:bodyPr/>
          <a:lstStyle/>
          <a:p>
            <a:fld id="{A85EF1E5-F080-0048-9372-CF230FDE727D}" type="slidenum">
              <a:rPr lang="es-ES" smtClean="0"/>
              <a:t>15</a:t>
            </a:fld>
            <a:endParaRPr lang="es-ES"/>
          </a:p>
        </p:txBody>
      </p:sp>
      <p:pic>
        <p:nvPicPr>
          <p:cNvPr id="10" name="Picture 9"/>
          <p:cNvPicPr>
            <a:picLocks noChangeAspect="1"/>
          </p:cNvPicPr>
          <p:nvPr/>
        </p:nvPicPr>
        <p:blipFill>
          <a:blip r:embed="rId3"/>
          <a:stretch>
            <a:fillRect/>
          </a:stretch>
        </p:blipFill>
        <p:spPr>
          <a:xfrm>
            <a:off x="5365507" y="1067468"/>
            <a:ext cx="6505575" cy="4905375"/>
          </a:xfrm>
          <a:prstGeom prst="rect">
            <a:avLst/>
          </a:prstGeom>
        </p:spPr>
      </p:pic>
    </p:spTree>
    <p:extLst>
      <p:ext uri="{BB962C8B-B14F-4D97-AF65-F5344CB8AC3E}">
        <p14:creationId xmlns:p14="http://schemas.microsoft.com/office/powerpoint/2010/main" val="787346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EU’s Textbook case of Well-Designed Regulation?</a:t>
            </a:r>
            <a:endParaRPr lang="en-US" dirty="0"/>
          </a:p>
        </p:txBody>
      </p:sp>
      <p:pic>
        <p:nvPicPr>
          <p:cNvPr id="6" name="Content Placeholder 5"/>
          <p:cNvPicPr>
            <a:picLocks noGrp="1" noChangeAspect="1"/>
          </p:cNvPicPr>
          <p:nvPr>
            <p:ph idx="1"/>
          </p:nvPr>
        </p:nvPicPr>
        <p:blipFill>
          <a:blip r:embed="rId3"/>
          <a:stretch>
            <a:fillRect/>
          </a:stretch>
        </p:blipFill>
        <p:spPr>
          <a:xfrm>
            <a:off x="-226159" y="2657890"/>
            <a:ext cx="7267575" cy="2085975"/>
          </a:xfrm>
          <a:prstGeom prst="rect">
            <a:avLst/>
          </a:prstGeom>
        </p:spPr>
      </p:pic>
      <p:sp>
        <p:nvSpPr>
          <p:cNvPr id="5" name="Slide Number Placeholder 4"/>
          <p:cNvSpPr>
            <a:spLocks noGrp="1"/>
          </p:cNvSpPr>
          <p:nvPr>
            <p:ph type="sldNum" sz="quarter" idx="12"/>
          </p:nvPr>
        </p:nvSpPr>
        <p:spPr/>
        <p:txBody>
          <a:bodyPr/>
          <a:lstStyle/>
          <a:p>
            <a:fld id="{A85EF1E5-F080-0048-9372-CF230FDE727D}" type="slidenum">
              <a:rPr lang="es-ES" smtClean="0"/>
              <a:t>16</a:t>
            </a:fld>
            <a:endParaRPr lang="es-ES"/>
          </a:p>
        </p:txBody>
      </p:sp>
      <p:pic>
        <p:nvPicPr>
          <p:cNvPr id="7" name="Content Placeholder 6"/>
          <p:cNvPicPr>
            <a:picLocks noGrp="1" noChangeAspect="1"/>
          </p:cNvPicPr>
          <p:nvPr>
            <p:ph sz="half" idx="4294967295"/>
          </p:nvPr>
        </p:nvPicPr>
        <p:blipFill>
          <a:blip r:embed="rId4">
            <a:extLst>
              <a:ext uri="{28A0092B-C50C-407E-A947-70E740481C1C}">
                <a14:useLocalDpi xmlns:a14="http://schemas.microsoft.com/office/drawing/2010/main" val="0"/>
              </a:ext>
            </a:extLst>
          </a:blip>
          <a:stretch>
            <a:fillRect/>
          </a:stretch>
        </p:blipFill>
        <p:spPr>
          <a:xfrm>
            <a:off x="6799689" y="2478321"/>
            <a:ext cx="5108293" cy="2759243"/>
          </a:xfrm>
        </p:spPr>
      </p:pic>
      <p:sp>
        <p:nvSpPr>
          <p:cNvPr id="8" name="TextBox 7"/>
          <p:cNvSpPr txBox="1"/>
          <p:nvPr/>
        </p:nvSpPr>
        <p:spPr>
          <a:xfrm>
            <a:off x="1229365" y="4738768"/>
            <a:ext cx="4114800" cy="369332"/>
          </a:xfrm>
          <a:prstGeom prst="rect">
            <a:avLst/>
          </a:prstGeom>
          <a:noFill/>
        </p:spPr>
        <p:txBody>
          <a:bodyPr wrap="square" rtlCol="0">
            <a:spAutoFit/>
          </a:bodyPr>
          <a:lstStyle/>
          <a:p>
            <a:r>
              <a:rPr lang="en-US" i="1" dirty="0" smtClean="0"/>
              <a:t>Stripe CEO, P. Collison, 13 Oct, 2022</a:t>
            </a:r>
            <a:endParaRPr lang="en-US" i="1" dirty="0"/>
          </a:p>
        </p:txBody>
      </p:sp>
    </p:spTree>
    <p:extLst>
      <p:ext uri="{BB962C8B-B14F-4D97-AF65-F5344CB8AC3E}">
        <p14:creationId xmlns:p14="http://schemas.microsoft.com/office/powerpoint/2010/main" val="3025462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Regulation Challenges</a:t>
            </a:r>
            <a:endParaRPr lang="en-US" dirty="0"/>
          </a:p>
        </p:txBody>
      </p:sp>
      <p:sp>
        <p:nvSpPr>
          <p:cNvPr id="3" name="Content Placeholder 2"/>
          <p:cNvSpPr>
            <a:spLocks noGrp="1"/>
          </p:cNvSpPr>
          <p:nvPr>
            <p:ph type="body" idx="1"/>
          </p:nvPr>
        </p:nvSpPr>
        <p:spPr/>
        <p:txBody>
          <a:bodyPr>
            <a:normAutofit/>
          </a:bodyPr>
          <a:lstStyle/>
          <a:p>
            <a:r>
              <a:rPr lang="en-US" dirty="0" smtClean="0"/>
              <a:t>How it’s told</a:t>
            </a:r>
            <a:endParaRPr lang="en-US" dirty="0"/>
          </a:p>
        </p:txBody>
      </p:sp>
      <p:sp>
        <p:nvSpPr>
          <p:cNvPr id="5" name="Content Placeholder 4"/>
          <p:cNvSpPr>
            <a:spLocks noGrp="1"/>
          </p:cNvSpPr>
          <p:nvPr>
            <p:ph sz="half" idx="2"/>
          </p:nvPr>
        </p:nvSpPr>
        <p:spPr/>
        <p:txBody>
          <a:bodyPr>
            <a:normAutofit/>
          </a:bodyPr>
          <a:lstStyle/>
          <a:p>
            <a:r>
              <a:rPr lang="en-US" dirty="0"/>
              <a:t>Regulatory capture</a:t>
            </a:r>
          </a:p>
          <a:p>
            <a:r>
              <a:rPr lang="en-US" dirty="0" smtClean="0"/>
              <a:t>Risk reflex regulation</a:t>
            </a:r>
            <a:endParaRPr lang="en-US" dirty="0"/>
          </a:p>
          <a:p>
            <a:r>
              <a:rPr lang="en-US" dirty="0"/>
              <a:t>Asymmetry of information</a:t>
            </a:r>
          </a:p>
          <a:p>
            <a:r>
              <a:rPr lang="en-US" dirty="0"/>
              <a:t>Disabling provisions</a:t>
            </a:r>
          </a:p>
          <a:p>
            <a:endParaRPr lang="en-US" b="1" dirty="0"/>
          </a:p>
        </p:txBody>
      </p:sp>
      <p:sp>
        <p:nvSpPr>
          <p:cNvPr id="6" name="Text Placeholder 5"/>
          <p:cNvSpPr>
            <a:spLocks noGrp="1"/>
          </p:cNvSpPr>
          <p:nvPr>
            <p:ph type="body" sz="quarter" idx="3"/>
          </p:nvPr>
        </p:nvSpPr>
        <p:spPr/>
        <p:txBody>
          <a:bodyPr/>
          <a:lstStyle/>
          <a:p>
            <a:r>
              <a:rPr lang="en-US" dirty="0" smtClean="0"/>
              <a:t>How it went?</a:t>
            </a:r>
            <a:endParaRPr lang="en-US" dirty="0"/>
          </a:p>
        </p:txBody>
      </p:sp>
      <p:sp>
        <p:nvSpPr>
          <p:cNvPr id="7" name="Content Placeholder 6"/>
          <p:cNvSpPr>
            <a:spLocks noGrp="1"/>
          </p:cNvSpPr>
          <p:nvPr>
            <p:ph sz="quarter" idx="4"/>
          </p:nvPr>
        </p:nvSpPr>
        <p:spPr/>
        <p:txBody>
          <a:bodyPr/>
          <a:lstStyle/>
          <a:p>
            <a:pPr marL="228600" lvl="1">
              <a:spcBef>
                <a:spcPts val="1000"/>
              </a:spcBef>
            </a:pPr>
            <a:r>
              <a:rPr lang="en-US" sz="2400" dirty="0"/>
              <a:t>Optimal pacing</a:t>
            </a:r>
          </a:p>
          <a:p>
            <a:pPr marL="228600" lvl="1">
              <a:spcBef>
                <a:spcPts val="1000"/>
              </a:spcBef>
            </a:pPr>
            <a:r>
              <a:rPr lang="en-US" sz="2400" dirty="0"/>
              <a:t>Incrementalism</a:t>
            </a:r>
          </a:p>
          <a:p>
            <a:pPr marL="228600" lvl="1">
              <a:spcBef>
                <a:spcPts val="1000"/>
              </a:spcBef>
            </a:pPr>
            <a:r>
              <a:rPr lang="en-US" sz="2400" dirty="0"/>
              <a:t>Multilateral colloquia</a:t>
            </a:r>
          </a:p>
          <a:p>
            <a:pPr marL="228600" lvl="1">
              <a:spcBef>
                <a:spcPts val="1000"/>
              </a:spcBef>
            </a:pPr>
            <a:r>
              <a:rPr lang="en-US" sz="2400" dirty="0"/>
              <a:t>Experimentation freedom</a:t>
            </a:r>
          </a:p>
          <a:p>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17</a:t>
            </a:fld>
            <a:endParaRPr lang="es-ES" dirty="0"/>
          </a:p>
        </p:txBody>
      </p:sp>
    </p:spTree>
    <p:extLst>
      <p:ext uri="{BB962C8B-B14F-4D97-AF65-F5344CB8AC3E}">
        <p14:creationId xmlns:p14="http://schemas.microsoft.com/office/powerpoint/2010/main" val="3011668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Evidence across Regions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6125" y="2779804"/>
            <a:ext cx="5287963" cy="2311946"/>
          </a:xfrm>
        </p:spPr>
      </p:pic>
      <p:sp>
        <p:nvSpPr>
          <p:cNvPr id="6" name="Content Placeholder 5"/>
          <p:cNvSpPr>
            <a:spLocks noGrp="1"/>
          </p:cNvSpPr>
          <p:nvPr>
            <p:ph sz="quarter" idx="4"/>
          </p:nvPr>
        </p:nvSpPr>
        <p:spPr>
          <a:xfrm>
            <a:off x="6157562" y="2688003"/>
            <a:ext cx="5302602" cy="2495513"/>
          </a:xfrm>
        </p:spPr>
        <p:txBody>
          <a:bodyPr/>
          <a:lstStyle/>
          <a:p>
            <a:r>
              <a:rPr lang="en-US" dirty="0" smtClean="0"/>
              <a:t>Success story of PIX in Brazil?</a:t>
            </a:r>
          </a:p>
          <a:p>
            <a:r>
              <a:rPr lang="en-US" dirty="0" smtClean="0"/>
              <a:t>Higher impact of digital platforms entry in China?</a:t>
            </a:r>
            <a:endParaRPr lang="en-US" dirty="0"/>
          </a:p>
        </p:txBody>
      </p:sp>
      <p:sp>
        <p:nvSpPr>
          <p:cNvPr id="7" name="Slide Number Placeholder 6"/>
          <p:cNvSpPr>
            <a:spLocks noGrp="1"/>
          </p:cNvSpPr>
          <p:nvPr>
            <p:ph type="sldNum" sz="quarter" idx="12"/>
          </p:nvPr>
        </p:nvSpPr>
        <p:spPr/>
        <p:txBody>
          <a:bodyPr/>
          <a:lstStyle/>
          <a:p>
            <a:fld id="{A85EF1E5-F080-0048-9372-CF230FDE727D}" type="slidenum">
              <a:rPr lang="es-ES" smtClean="0"/>
              <a:t>18</a:t>
            </a:fld>
            <a:endParaRPr lang="es-ES"/>
          </a:p>
        </p:txBody>
      </p:sp>
    </p:spTree>
    <p:extLst>
      <p:ext uri="{BB962C8B-B14F-4D97-AF65-F5344CB8AC3E}">
        <p14:creationId xmlns:p14="http://schemas.microsoft.com/office/powerpoint/2010/main" val="371886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Summary</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Big tech =&gt; diversify in support of ecosystem </a:t>
            </a:r>
            <a:r>
              <a:rPr lang="en-US" dirty="0"/>
              <a:t>expansion; </a:t>
            </a:r>
            <a:endParaRPr lang="en-US" dirty="0" smtClean="0"/>
          </a:p>
          <a:p>
            <a:pPr marL="457200" indent="-457200">
              <a:buFont typeface="+mj-lt"/>
              <a:buAutoNum type="arabicPeriod"/>
            </a:pPr>
            <a:r>
              <a:rPr lang="en-US" dirty="0" smtClean="0"/>
              <a:t>Fintech =&gt; target high fees &amp; </a:t>
            </a:r>
            <a:r>
              <a:rPr lang="en-US" dirty="0" smtClean="0"/>
              <a:t>high costs segments;</a:t>
            </a:r>
            <a:endParaRPr lang="en-US" dirty="0" smtClean="0"/>
          </a:p>
          <a:p>
            <a:pPr marL="457200" indent="-457200">
              <a:buFont typeface="+mj-lt"/>
              <a:buAutoNum type="arabicPeriod"/>
            </a:pPr>
            <a:r>
              <a:rPr lang="en-US" dirty="0" smtClean="0"/>
              <a:t>Banks =&gt; focus on enhanced cost </a:t>
            </a:r>
            <a:r>
              <a:rPr lang="en-US" dirty="0" smtClean="0"/>
              <a:t>efficiency;</a:t>
            </a:r>
            <a:endParaRPr lang="en-US" dirty="0" smtClean="0"/>
          </a:p>
          <a:p>
            <a:pPr marL="457200" indent="-457200">
              <a:buFont typeface="+mj-lt"/>
              <a:buAutoNum type="arabicPeriod"/>
            </a:pPr>
            <a:r>
              <a:rPr lang="en-US" dirty="0"/>
              <a:t>Rate of innovation </a:t>
            </a:r>
            <a:r>
              <a:rPr lang="en-US" dirty="0" smtClean="0"/>
              <a:t>=&gt; inverse correlation </a:t>
            </a:r>
            <a:r>
              <a:rPr lang="en-US" dirty="0"/>
              <a:t>w/ </a:t>
            </a:r>
            <a:r>
              <a:rPr lang="en-US" dirty="0" smtClean="0"/>
              <a:t>performance </a:t>
            </a:r>
            <a:r>
              <a:rPr lang="en-US" dirty="0"/>
              <a:t>of domestic banking and financial system </a:t>
            </a:r>
            <a:r>
              <a:rPr lang="en-US" dirty="0" smtClean="0"/>
              <a:t>(</a:t>
            </a:r>
            <a:r>
              <a:rPr lang="en-US" dirty="0" err="1" smtClean="0"/>
              <a:t>eg</a:t>
            </a:r>
            <a:r>
              <a:rPr lang="en-US" dirty="0" smtClean="0"/>
              <a:t>, China)</a:t>
            </a:r>
            <a:endParaRPr lang="en-US" dirty="0"/>
          </a:p>
          <a:p>
            <a:pPr marL="457200" indent="-45720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A85EF1E5-F080-0048-9372-CF230FDE727D}" type="slidenum">
              <a:rPr lang="es-ES" smtClean="0"/>
              <a:t>19</a:t>
            </a:fld>
            <a:endParaRPr lang="es-ES" dirty="0"/>
          </a:p>
        </p:txBody>
      </p:sp>
    </p:spTree>
    <p:extLst>
      <p:ext uri="{BB962C8B-B14F-4D97-AF65-F5344CB8AC3E}">
        <p14:creationId xmlns:p14="http://schemas.microsoft.com/office/powerpoint/2010/main" val="2614014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endParaRPr lang="en-US"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5668" y="1944370"/>
            <a:ext cx="4718402" cy="3397250"/>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51291"/>
            <a:ext cx="5303838" cy="2983408"/>
          </a:xfrm>
        </p:spPr>
      </p:pic>
      <p:sp>
        <p:nvSpPr>
          <p:cNvPr id="4" name="Slide Number Placeholder 3"/>
          <p:cNvSpPr>
            <a:spLocks noGrp="1"/>
          </p:cNvSpPr>
          <p:nvPr>
            <p:ph type="sldNum" sz="quarter" idx="12"/>
          </p:nvPr>
        </p:nvSpPr>
        <p:spPr/>
        <p:txBody>
          <a:bodyPr/>
          <a:lstStyle/>
          <a:p>
            <a:fld id="{A85EF1E5-F080-0048-9372-CF230FDE727D}" type="slidenum">
              <a:rPr lang="es-ES" smtClean="0"/>
              <a:t>2</a:t>
            </a:fld>
            <a:endParaRPr lang="es-ES" dirty="0"/>
          </a:p>
        </p:txBody>
      </p:sp>
    </p:spTree>
    <p:extLst>
      <p:ext uri="{BB962C8B-B14F-4D97-AF65-F5344CB8AC3E}">
        <p14:creationId xmlns:p14="http://schemas.microsoft.com/office/powerpoint/2010/main" val="583413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In lieu of a conclusion, </a:t>
            </a:r>
            <a:r>
              <a:rPr lang="en-US" dirty="0" smtClean="0"/>
              <a:t>4 </a:t>
            </a:r>
            <a:r>
              <a:rPr lang="en-US" dirty="0" smtClean="0"/>
              <a:t>propositions</a:t>
            </a:r>
            <a:endParaRPr lang="en-US" dirty="0"/>
          </a:p>
        </p:txBody>
      </p:sp>
      <p:sp>
        <p:nvSpPr>
          <p:cNvPr id="7" name="Content Placeholder 6"/>
          <p:cNvSpPr>
            <a:spLocks noGrp="1"/>
          </p:cNvSpPr>
          <p:nvPr>
            <p:ph sz="half" idx="1"/>
          </p:nvPr>
        </p:nvSpPr>
        <p:spPr/>
        <p:txBody>
          <a:bodyPr>
            <a:normAutofit fontScale="92500"/>
          </a:bodyPr>
          <a:lstStyle/>
          <a:p>
            <a:r>
              <a:rPr lang="en-US" dirty="0" smtClean="0"/>
              <a:t>Every digital firm wants </a:t>
            </a:r>
            <a:r>
              <a:rPr lang="en-US" dirty="0"/>
              <a:t>to do banking, but </a:t>
            </a:r>
            <a:r>
              <a:rPr lang="en-US" dirty="0">
                <a:solidFill>
                  <a:srgbClr val="C00000"/>
                </a:solidFill>
              </a:rPr>
              <a:t>no one wants to be a </a:t>
            </a:r>
            <a:r>
              <a:rPr lang="en-US" dirty="0" smtClean="0">
                <a:solidFill>
                  <a:srgbClr val="C00000"/>
                </a:solidFill>
              </a:rPr>
              <a:t>bank</a:t>
            </a:r>
          </a:p>
          <a:p>
            <a:r>
              <a:rPr lang="en-US" dirty="0" smtClean="0"/>
              <a:t>So far</a:t>
            </a:r>
            <a:r>
              <a:rPr lang="en-US" smtClean="0"/>
              <a:t>, big </a:t>
            </a:r>
            <a:r>
              <a:rPr lang="en-US" dirty="0"/>
              <a:t>tech banking </a:t>
            </a:r>
            <a:r>
              <a:rPr lang="en-US" dirty="0" smtClean="0"/>
              <a:t>is a </a:t>
            </a:r>
            <a:r>
              <a:rPr lang="en-US" dirty="0">
                <a:solidFill>
                  <a:srgbClr val="C00000"/>
                </a:solidFill>
              </a:rPr>
              <a:t>small </a:t>
            </a:r>
            <a:r>
              <a:rPr lang="en-US" dirty="0" smtClean="0">
                <a:solidFill>
                  <a:srgbClr val="C00000"/>
                </a:solidFill>
              </a:rPr>
              <a:t>scale </a:t>
            </a:r>
            <a:r>
              <a:rPr lang="en-US" dirty="0">
                <a:solidFill>
                  <a:srgbClr val="C00000"/>
                </a:solidFill>
              </a:rPr>
              <a:t>thing</a:t>
            </a:r>
            <a:endParaRPr lang="en-US" dirty="0">
              <a:solidFill>
                <a:srgbClr val="C00000"/>
              </a:solidFill>
            </a:endParaRPr>
          </a:p>
          <a:p>
            <a:r>
              <a:rPr lang="en-US" dirty="0" smtClean="0"/>
              <a:t>Banks stuck with the </a:t>
            </a:r>
            <a:r>
              <a:rPr lang="en-US" dirty="0" smtClean="0">
                <a:solidFill>
                  <a:srgbClr val="C00000"/>
                </a:solidFill>
              </a:rPr>
              <a:t>problem of un-monetized ‘trust’</a:t>
            </a:r>
            <a:r>
              <a:rPr lang="en-US" dirty="0" smtClean="0"/>
              <a:t> (or ‘data’)</a:t>
            </a:r>
            <a:endParaRPr lang="en-US" dirty="0"/>
          </a:p>
          <a:p>
            <a:r>
              <a:rPr lang="en-US" dirty="0" smtClean="0"/>
              <a:t>Payment schemes </a:t>
            </a:r>
            <a:r>
              <a:rPr lang="en-US" dirty="0" smtClean="0"/>
              <a:t>might be </a:t>
            </a:r>
            <a:r>
              <a:rPr lang="en-US" dirty="0" smtClean="0">
                <a:solidFill>
                  <a:srgbClr val="C00000"/>
                </a:solidFill>
              </a:rPr>
              <a:t>waiting </a:t>
            </a:r>
            <a:r>
              <a:rPr lang="en-US" dirty="0" smtClean="0">
                <a:solidFill>
                  <a:srgbClr val="C00000"/>
                </a:solidFill>
              </a:rPr>
              <a:t>in the dark for </a:t>
            </a:r>
            <a:r>
              <a:rPr lang="en-US" dirty="0" smtClean="0">
                <a:solidFill>
                  <a:srgbClr val="C00000"/>
                </a:solidFill>
              </a:rPr>
              <a:t>the blue ocean of Web3</a:t>
            </a:r>
            <a:endParaRPr lang="en-US" dirty="0">
              <a:solidFill>
                <a:srgbClr val="C00000"/>
              </a:solidFill>
            </a:endParaRPr>
          </a:p>
        </p:txBody>
      </p:sp>
      <p:sp>
        <p:nvSpPr>
          <p:cNvPr id="10" name="Content Placeholder 9"/>
          <p:cNvSpPr>
            <a:spLocks noGrp="1"/>
          </p:cNvSpPr>
          <p:nvPr>
            <p:ph sz="half" idx="2"/>
          </p:nvPr>
        </p:nvSpPr>
        <p:spPr/>
        <p:txBody>
          <a:bodyPr>
            <a:normAutofit fontScale="92500"/>
          </a:bodyPr>
          <a:lstStyle/>
          <a:p>
            <a:pPr marL="0"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A85EF1E5-F080-0048-9372-CF230FDE727D}" type="slidenum">
              <a:rPr lang="es-ES" smtClean="0"/>
              <a:t>20</a:t>
            </a:fld>
            <a:endParaRPr lang="es-ES"/>
          </a:p>
        </p:txBody>
      </p:sp>
      <p:pic>
        <p:nvPicPr>
          <p:cNvPr id="9" name="Picture 8"/>
          <p:cNvPicPr>
            <a:picLocks noChangeAspect="1"/>
          </p:cNvPicPr>
          <p:nvPr/>
        </p:nvPicPr>
        <p:blipFill>
          <a:blip r:embed="rId3"/>
          <a:stretch>
            <a:fillRect/>
          </a:stretch>
        </p:blipFill>
        <p:spPr>
          <a:xfrm>
            <a:off x="6405081" y="2810885"/>
            <a:ext cx="5223704" cy="2539966"/>
          </a:xfrm>
          <a:prstGeom prst="rect">
            <a:avLst/>
          </a:prstGeom>
        </p:spPr>
      </p:pic>
    </p:spTree>
    <p:extLst>
      <p:ext uri="{BB962C8B-B14F-4D97-AF65-F5344CB8AC3E}">
        <p14:creationId xmlns:p14="http://schemas.microsoft.com/office/powerpoint/2010/main" val="163325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3</a:t>
            </a:fld>
            <a:endParaRPr lang="es-ES" dirty="0"/>
          </a:p>
        </p:txBody>
      </p:sp>
      <p:sp>
        <p:nvSpPr>
          <p:cNvPr id="5" name="Rectangle 4"/>
          <p:cNvSpPr/>
          <p:nvPr/>
        </p:nvSpPr>
        <p:spPr>
          <a:xfrm>
            <a:off x="3585139" y="271270"/>
            <a:ext cx="6096000" cy="1200329"/>
          </a:xfrm>
          <a:prstGeom prst="rect">
            <a:avLst/>
          </a:prstGeom>
        </p:spPr>
        <p:txBody>
          <a:bodyPr>
            <a:spAutoFit/>
          </a:bodyPr>
          <a:lstStyle/>
          <a:p>
            <a:r>
              <a:rPr lang="en-US" i="1" dirty="0">
                <a:solidFill>
                  <a:srgbClr val="333333"/>
                </a:solidFill>
                <a:latin typeface="TradeGothicLTPro-Light"/>
              </a:rPr>
              <a:t>"We cannot allow that platforms that already have scale (…) shut down entrants by withholding or delaying access to the data that is necessary in order to provide a relevant payment service."</a:t>
            </a:r>
            <a:endParaRPr lang="en-US" dirty="0"/>
          </a:p>
        </p:txBody>
      </p:sp>
      <p:pic>
        <p:nvPicPr>
          <p:cNvPr id="10" name="Picture 9"/>
          <p:cNvPicPr>
            <a:picLocks noChangeAspect="1"/>
          </p:cNvPicPr>
          <p:nvPr/>
        </p:nvPicPr>
        <p:blipFill>
          <a:blip r:embed="rId2"/>
          <a:stretch>
            <a:fillRect/>
          </a:stretch>
        </p:blipFill>
        <p:spPr>
          <a:xfrm>
            <a:off x="7716408" y="1969868"/>
            <a:ext cx="3741738" cy="3258283"/>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01" y="156220"/>
            <a:ext cx="3142138" cy="4673600"/>
          </a:xfrm>
          <a:prstGeom prst="rect">
            <a:avLst/>
          </a:prstGeom>
        </p:spPr>
      </p:pic>
      <p:sp>
        <p:nvSpPr>
          <p:cNvPr id="12" name="Content Placeholder 11"/>
          <p:cNvSpPr>
            <a:spLocks noGrp="1"/>
          </p:cNvSpPr>
          <p:nvPr>
            <p:ph idx="1"/>
          </p:nvPr>
        </p:nvSpPr>
        <p:spPr/>
        <p:txBody>
          <a:bodyPr/>
          <a:lstStyle/>
          <a:p>
            <a:endParaRPr lang="en-US" dirty="0"/>
          </a:p>
        </p:txBody>
      </p:sp>
      <p:pic>
        <p:nvPicPr>
          <p:cNvPr id="14" name="Content Placeholder 7"/>
          <p:cNvPicPr>
            <a:picLocks noChangeAspect="1"/>
          </p:cNvPicPr>
          <p:nvPr/>
        </p:nvPicPr>
        <p:blipFill rotWithShape="1">
          <a:blip r:embed="rId4"/>
          <a:srcRect t="8189"/>
          <a:stretch/>
        </p:blipFill>
        <p:spPr>
          <a:xfrm>
            <a:off x="5430906" y="5451981"/>
            <a:ext cx="6143625" cy="1093127"/>
          </a:xfrm>
          <a:prstGeom prst="rect">
            <a:avLst/>
          </a:prstGeom>
        </p:spPr>
      </p:pic>
    </p:spTree>
    <p:extLst>
      <p:ext uri="{BB962C8B-B14F-4D97-AF65-F5344CB8AC3E}">
        <p14:creationId xmlns:p14="http://schemas.microsoft.com/office/powerpoint/2010/main" val="223912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F962A-6696-DC4D-9151-B732F304E900}"/>
              </a:ext>
            </a:extLst>
          </p:cNvPr>
          <p:cNvSpPr>
            <a:spLocks noGrp="1"/>
          </p:cNvSpPr>
          <p:nvPr>
            <p:ph type="title"/>
          </p:nvPr>
        </p:nvSpPr>
        <p:spPr/>
        <p:txBody>
          <a:bodyPr/>
          <a:lstStyle/>
          <a:p>
            <a:r>
              <a:rPr lang="es-ES" dirty="0" err="1" smtClean="0"/>
              <a:t>Menu</a:t>
            </a:r>
            <a:endParaRPr lang="es-ES" dirty="0"/>
          </a:p>
        </p:txBody>
      </p:sp>
      <p:sp>
        <p:nvSpPr>
          <p:cNvPr id="3" name="Marcador de contenido 2">
            <a:extLst>
              <a:ext uri="{FF2B5EF4-FFF2-40B4-BE49-F238E27FC236}">
                <a16:creationId xmlns:a16="http://schemas.microsoft.com/office/drawing/2014/main" id="{CA3953F5-74D6-1149-8F1B-77589F2838E9}"/>
              </a:ext>
            </a:extLst>
          </p:cNvPr>
          <p:cNvSpPr>
            <a:spLocks noGrp="1"/>
          </p:cNvSpPr>
          <p:nvPr>
            <p:ph idx="1"/>
          </p:nvPr>
        </p:nvSpPr>
        <p:spPr/>
        <p:txBody>
          <a:bodyPr/>
          <a:lstStyle/>
          <a:p>
            <a:pPr marL="457200" indent="-457200">
              <a:buFont typeface="+mj-lt"/>
              <a:buAutoNum type="arabicPeriod"/>
            </a:pPr>
            <a:r>
              <a:rPr lang="en-US" dirty="0" smtClean="0"/>
              <a:t>Big Tech Diversification?</a:t>
            </a:r>
          </a:p>
          <a:p>
            <a:pPr marL="457200" indent="-457200">
              <a:buFont typeface="+mj-lt"/>
              <a:buAutoNum type="arabicPeriod"/>
            </a:pPr>
            <a:r>
              <a:rPr lang="en-US" dirty="0" smtClean="0"/>
              <a:t>Fintech Entry?</a:t>
            </a:r>
          </a:p>
          <a:p>
            <a:pPr marL="457200" indent="-457200">
              <a:buFont typeface="+mj-lt"/>
              <a:buAutoNum type="arabicPeriod"/>
            </a:pPr>
            <a:r>
              <a:rPr lang="en-US" dirty="0" smtClean="0"/>
              <a:t>Incumbent Response?</a:t>
            </a:r>
            <a:endParaRPr lang="en-US" dirty="0"/>
          </a:p>
          <a:p>
            <a:pPr marL="457200" indent="-457200">
              <a:buFont typeface="+mj-lt"/>
              <a:buAutoNum type="arabicPeriod"/>
            </a:pPr>
            <a:r>
              <a:rPr lang="en-US" dirty="0" smtClean="0"/>
              <a:t>An EU Textbook Case of Well-Designed Regulation?</a:t>
            </a:r>
          </a:p>
          <a:p>
            <a:pPr marL="457200" indent="-457200">
              <a:buFont typeface="+mj-lt"/>
              <a:buAutoNum type="arabicPeriod"/>
            </a:pPr>
            <a:r>
              <a:rPr lang="en-US" dirty="0" smtClean="0"/>
              <a:t>Conclusions</a:t>
            </a:r>
            <a:endParaRPr lang="en-US" dirty="0"/>
          </a:p>
          <a:p>
            <a:endParaRPr lang="es-ES" dirty="0"/>
          </a:p>
        </p:txBody>
      </p:sp>
      <p:sp>
        <p:nvSpPr>
          <p:cNvPr id="4" name="Marcador de número de diapositiva 3">
            <a:extLst>
              <a:ext uri="{FF2B5EF4-FFF2-40B4-BE49-F238E27FC236}">
                <a16:creationId xmlns:a16="http://schemas.microsoft.com/office/drawing/2014/main" id="{C19339D7-72AE-344D-8718-617745936228}"/>
              </a:ext>
            </a:extLst>
          </p:cNvPr>
          <p:cNvSpPr>
            <a:spLocks noGrp="1"/>
          </p:cNvSpPr>
          <p:nvPr>
            <p:ph type="sldNum" sz="quarter" idx="12"/>
          </p:nvPr>
        </p:nvSpPr>
        <p:spPr/>
        <p:txBody>
          <a:bodyPr/>
          <a:lstStyle/>
          <a:p>
            <a:fld id="{A85EF1E5-F080-0048-9372-CF230FDE727D}" type="slidenum">
              <a:rPr lang="es-ES" smtClean="0"/>
              <a:t>4</a:t>
            </a:fld>
            <a:endParaRPr lang="es-ES" dirty="0"/>
          </a:p>
        </p:txBody>
      </p:sp>
    </p:spTree>
    <p:extLst>
      <p:ext uri="{BB962C8B-B14F-4D97-AF65-F5344CB8AC3E}">
        <p14:creationId xmlns:p14="http://schemas.microsoft.com/office/powerpoint/2010/main" val="18373719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smtClean="0"/>
              <a:t>Disclaimer</a:t>
            </a:r>
            <a:endParaRPr lang="en-US" dirty="0"/>
          </a:p>
        </p:txBody>
      </p:sp>
      <p:pic>
        <p:nvPicPr>
          <p:cNvPr id="14" name="Content Placeholder 13"/>
          <p:cNvPicPr>
            <a:picLocks noGrp="1" noChangeAspect="1"/>
          </p:cNvPicPr>
          <p:nvPr>
            <p:ph type="pic" idx="1"/>
          </p:nvPr>
        </p:nvPicPr>
        <p:blipFill>
          <a:blip r:embed="rId3">
            <a:extLst>
              <a:ext uri="{28A0092B-C50C-407E-A947-70E740481C1C}">
                <a14:useLocalDpi xmlns:a14="http://schemas.microsoft.com/office/drawing/2010/main" val="0"/>
              </a:ext>
            </a:extLst>
          </a:blip>
          <a:srcRect l="16186" r="16186"/>
          <a:stretch>
            <a:fillRect/>
          </a:stretch>
        </p:blipFill>
        <p:spPr/>
      </p:pic>
      <p:sp>
        <p:nvSpPr>
          <p:cNvPr id="15" name="Text Placeholder 14"/>
          <p:cNvSpPr>
            <a:spLocks noGrp="1"/>
          </p:cNvSpPr>
          <p:nvPr>
            <p:ph type="body" sz="half" idx="2"/>
          </p:nvPr>
        </p:nvSpPr>
        <p:spPr/>
        <p:txBody>
          <a:bodyPr/>
          <a:lstStyle/>
          <a:p>
            <a:pPr marL="285750" indent="-285750">
              <a:buFont typeface="Arial" panose="020B0604020202020204" pitchFamily="34" charset="0"/>
              <a:buChar char="•"/>
            </a:pPr>
            <a:r>
              <a:rPr lang="en-US" dirty="0" smtClean="0"/>
              <a:t>Uncertain ratio </a:t>
            </a:r>
            <a:r>
              <a:rPr lang="en-US" dirty="0"/>
              <a:t>of noise to </a:t>
            </a:r>
            <a:r>
              <a:rPr lang="en-US" dirty="0" smtClean="0"/>
              <a:t>evidence</a:t>
            </a:r>
          </a:p>
          <a:p>
            <a:pPr marL="285750" indent="-285750">
              <a:buFont typeface="Arial" panose="020B0604020202020204" pitchFamily="34" charset="0"/>
              <a:buChar char="•"/>
            </a:pPr>
            <a:r>
              <a:rPr lang="en-US" dirty="0" smtClean="0"/>
              <a:t>‘Big tech banking’</a:t>
            </a:r>
          </a:p>
          <a:p>
            <a:pPr marL="285750" indent="-285750">
              <a:buFont typeface="Arial" panose="020B0604020202020204" pitchFamily="34" charset="0"/>
              <a:buChar char="•"/>
            </a:pPr>
            <a:r>
              <a:rPr lang="en-US" dirty="0" smtClean="0"/>
              <a:t>‘Web3’</a:t>
            </a:r>
          </a:p>
        </p:txBody>
      </p:sp>
      <p:sp>
        <p:nvSpPr>
          <p:cNvPr id="4" name="Slide Number Placeholder 3"/>
          <p:cNvSpPr>
            <a:spLocks noGrp="1"/>
          </p:cNvSpPr>
          <p:nvPr>
            <p:ph type="sldNum" sz="quarter" idx="12"/>
          </p:nvPr>
        </p:nvSpPr>
        <p:spPr/>
        <p:txBody>
          <a:bodyPr/>
          <a:lstStyle/>
          <a:p>
            <a:fld id="{A85EF1E5-F080-0048-9372-CF230FDE727D}" type="slidenum">
              <a:rPr lang="es-ES" smtClean="0"/>
              <a:t>5</a:t>
            </a:fld>
            <a:endParaRPr lang="es-ES" dirty="0"/>
          </a:p>
        </p:txBody>
      </p:sp>
    </p:spTree>
    <p:extLst>
      <p:ext uri="{BB962C8B-B14F-4D97-AF65-F5344CB8AC3E}">
        <p14:creationId xmlns:p14="http://schemas.microsoft.com/office/powerpoint/2010/main" val="2982175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a:t>
            </a:r>
            <a:r>
              <a:rPr lang="en-US" smtClean="0"/>
              <a:t>Big Tech </a:t>
            </a:r>
            <a:r>
              <a:rPr lang="en-US" dirty="0" smtClean="0"/>
              <a:t>Diversification</a:t>
            </a:r>
            <a:endParaRPr lang="en-US" dirty="0"/>
          </a:p>
        </p:txBody>
      </p:sp>
      <p:sp>
        <p:nvSpPr>
          <p:cNvPr id="3" name="Content Placeholder 2"/>
          <p:cNvSpPr>
            <a:spLocks noGrp="1"/>
          </p:cNvSpPr>
          <p:nvPr>
            <p:ph sz="half" idx="1"/>
          </p:nvPr>
        </p:nvSpPr>
        <p:spPr/>
        <p:txBody>
          <a:bodyPr/>
          <a:lstStyle/>
          <a:p>
            <a:r>
              <a:rPr lang="en-US" dirty="0" smtClean="0"/>
              <a:t>Pay</a:t>
            </a:r>
          </a:p>
          <a:p>
            <a:r>
              <a:rPr lang="en-US" dirty="0" smtClean="0"/>
              <a:t>Cloud</a:t>
            </a:r>
          </a:p>
          <a:p>
            <a:r>
              <a:rPr lang="en-US" dirty="0" smtClean="0"/>
              <a:t>Loans &amp; Credit</a:t>
            </a:r>
          </a:p>
          <a:p>
            <a:r>
              <a:rPr lang="en-US" dirty="0" smtClean="0"/>
              <a:t>Crypto</a:t>
            </a:r>
          </a:p>
          <a:p>
            <a:endParaRPr lang="en-US" dirty="0"/>
          </a:p>
        </p:txBody>
      </p:sp>
      <p:sp>
        <p:nvSpPr>
          <p:cNvPr id="5" name="Content Placeholder 4"/>
          <p:cNvSpPr>
            <a:spLocks noGrp="1"/>
          </p:cNvSpPr>
          <p:nvPr>
            <p:ph sz="half" idx="2"/>
          </p:nvPr>
        </p:nvSpPr>
        <p:spPr/>
        <p:txBody>
          <a:bodyPr/>
          <a:lstStyle/>
          <a:p>
            <a:r>
              <a:rPr lang="en-US" dirty="0" smtClean="0"/>
              <a:t>Ecosystem growth</a:t>
            </a:r>
          </a:p>
          <a:p>
            <a:r>
              <a:rPr lang="en-US" dirty="0" smtClean="0"/>
              <a:t>Adjacency</a:t>
            </a:r>
          </a:p>
          <a:p>
            <a:r>
              <a:rPr lang="en-US" dirty="0" smtClean="0"/>
              <a:t>Cooperation</a:t>
            </a:r>
          </a:p>
          <a:p>
            <a:endParaRPr lang="en-US" dirty="0"/>
          </a:p>
        </p:txBody>
      </p:sp>
      <p:sp>
        <p:nvSpPr>
          <p:cNvPr id="4" name="Slide Number Placeholder 3"/>
          <p:cNvSpPr>
            <a:spLocks noGrp="1"/>
          </p:cNvSpPr>
          <p:nvPr>
            <p:ph type="sldNum" sz="quarter" idx="12"/>
          </p:nvPr>
        </p:nvSpPr>
        <p:spPr/>
        <p:txBody>
          <a:bodyPr/>
          <a:lstStyle/>
          <a:p>
            <a:fld id="{A85EF1E5-F080-0048-9372-CF230FDE727D}" type="slidenum">
              <a:rPr lang="es-ES" smtClean="0"/>
              <a:t>6</a:t>
            </a:fld>
            <a:endParaRPr lang="es-ES" dirty="0"/>
          </a:p>
        </p:txBody>
      </p:sp>
    </p:spTree>
    <p:extLst>
      <p:ext uri="{BB962C8B-B14F-4D97-AF65-F5344CB8AC3E}">
        <p14:creationId xmlns:p14="http://schemas.microsoft.com/office/powerpoint/2010/main" val="26942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FCA, Oct 2022</a:t>
            </a:r>
            <a:endParaRPr lang="en-US" dirty="0"/>
          </a:p>
        </p:txBody>
      </p:sp>
      <p:sp>
        <p:nvSpPr>
          <p:cNvPr id="8" name="Content Placeholder 7"/>
          <p:cNvSpPr>
            <a:spLocks noGrp="1"/>
          </p:cNvSpPr>
          <p:nvPr>
            <p:ph idx="1"/>
          </p:nvPr>
        </p:nvSpPr>
        <p:spPr/>
        <p:txBody>
          <a:bodyPr/>
          <a:lstStyle/>
          <a:p>
            <a:pPr marL="0" indent="0">
              <a:buNone/>
            </a:pPr>
            <a:r>
              <a:rPr lang="en-US" dirty="0" smtClean="0"/>
              <a:t> </a:t>
            </a:r>
            <a:endParaRPr lang="en-US" dirty="0"/>
          </a:p>
        </p:txBody>
      </p:sp>
      <p:sp>
        <p:nvSpPr>
          <p:cNvPr id="7" name="Slide Number Placeholder 6"/>
          <p:cNvSpPr>
            <a:spLocks noGrp="1"/>
          </p:cNvSpPr>
          <p:nvPr>
            <p:ph type="sldNum" sz="quarter" idx="12"/>
          </p:nvPr>
        </p:nvSpPr>
        <p:spPr/>
        <p:txBody>
          <a:bodyPr/>
          <a:lstStyle/>
          <a:p>
            <a:fld id="{A85EF1E5-F080-0048-9372-CF230FDE727D}" type="slidenum">
              <a:rPr lang="es-ES" smtClean="0"/>
              <a:t>7</a:t>
            </a:fld>
            <a:endParaRPr lang="es-ES"/>
          </a:p>
        </p:txBody>
      </p:sp>
      <p:pic>
        <p:nvPicPr>
          <p:cNvPr id="9" name="Picture 8"/>
          <p:cNvPicPr>
            <a:picLocks noChangeAspect="1"/>
          </p:cNvPicPr>
          <p:nvPr/>
        </p:nvPicPr>
        <p:blipFill>
          <a:blip r:embed="rId2"/>
          <a:stretch>
            <a:fillRect/>
          </a:stretch>
        </p:blipFill>
        <p:spPr>
          <a:xfrm>
            <a:off x="2071422" y="2478321"/>
            <a:ext cx="8078296" cy="3080594"/>
          </a:xfrm>
          <a:prstGeom prst="rect">
            <a:avLst/>
          </a:prstGeom>
        </p:spPr>
      </p:pic>
    </p:spTree>
    <p:extLst>
      <p:ext uri="{BB962C8B-B14F-4D97-AF65-F5344CB8AC3E}">
        <p14:creationId xmlns:p14="http://schemas.microsoft.com/office/powerpoint/2010/main" val="3234814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Regulation: push &amp; pull factors?</a:t>
            </a:r>
            <a:endParaRPr lang="en-US" dirty="0"/>
          </a:p>
        </p:txBody>
      </p:sp>
      <p:sp>
        <p:nvSpPr>
          <p:cNvPr id="9" name="Text Placeholder 8"/>
          <p:cNvSpPr>
            <a:spLocks noGrp="1"/>
          </p:cNvSpPr>
          <p:nvPr>
            <p:ph type="body" idx="1"/>
          </p:nvPr>
        </p:nvSpPr>
        <p:spPr>
          <a:xfrm>
            <a:off x="745434" y="2182606"/>
            <a:ext cx="5289003" cy="823912"/>
          </a:xfrm>
        </p:spPr>
        <p:txBody>
          <a:bodyPr/>
          <a:lstStyle/>
          <a:p>
            <a:r>
              <a:rPr lang="en-US" dirty="0" smtClean="0"/>
              <a:t>PSD2</a:t>
            </a:r>
            <a:endParaRPr lang="en-US" dirty="0"/>
          </a:p>
        </p:txBody>
      </p:sp>
      <p:sp>
        <p:nvSpPr>
          <p:cNvPr id="10" name="Content Placeholder 9"/>
          <p:cNvSpPr>
            <a:spLocks noGrp="1"/>
          </p:cNvSpPr>
          <p:nvPr>
            <p:ph sz="half" idx="2"/>
          </p:nvPr>
        </p:nvSpPr>
        <p:spPr>
          <a:xfrm>
            <a:off x="745435" y="3157150"/>
            <a:ext cx="5289002" cy="2495513"/>
          </a:xfrm>
        </p:spPr>
        <p:txBody>
          <a:bodyPr/>
          <a:lstStyle/>
          <a:p>
            <a:r>
              <a:rPr lang="en-US" dirty="0" smtClean="0"/>
              <a:t>Access to account rule (XS2A)</a:t>
            </a:r>
          </a:p>
          <a:p>
            <a:r>
              <a:rPr lang="en-US" dirty="0" smtClean="0"/>
              <a:t>But focus on technical services out of PSD2 scope (ACM Market Study, Dec 2020)</a:t>
            </a:r>
            <a:endParaRPr lang="en-US" dirty="0"/>
          </a:p>
        </p:txBody>
      </p:sp>
      <p:sp>
        <p:nvSpPr>
          <p:cNvPr id="11" name="Text Placeholder 10"/>
          <p:cNvSpPr>
            <a:spLocks noGrp="1"/>
          </p:cNvSpPr>
          <p:nvPr>
            <p:ph type="body" sz="quarter" idx="3"/>
          </p:nvPr>
        </p:nvSpPr>
        <p:spPr>
          <a:xfrm>
            <a:off x="6157561" y="2182606"/>
            <a:ext cx="5302602" cy="823912"/>
          </a:xfrm>
        </p:spPr>
        <p:txBody>
          <a:bodyPr>
            <a:normAutofit/>
          </a:bodyPr>
          <a:lstStyle/>
          <a:p>
            <a:pPr lvl="1"/>
            <a:r>
              <a:rPr lang="en-US" sz="2400" dirty="0" smtClean="0"/>
              <a:t>DMA</a:t>
            </a:r>
            <a:endParaRPr lang="en-US" sz="2400" dirty="0"/>
          </a:p>
        </p:txBody>
      </p:sp>
      <p:sp>
        <p:nvSpPr>
          <p:cNvPr id="12" name="Content Placeholder 11"/>
          <p:cNvSpPr>
            <a:spLocks noGrp="1"/>
          </p:cNvSpPr>
          <p:nvPr>
            <p:ph sz="quarter" idx="4"/>
          </p:nvPr>
        </p:nvSpPr>
        <p:spPr>
          <a:xfrm>
            <a:off x="6157562" y="3157150"/>
            <a:ext cx="5302602" cy="2811026"/>
          </a:xfrm>
        </p:spPr>
        <p:txBody>
          <a:bodyPr>
            <a:normAutofit fontScale="70000" lnSpcReduction="20000"/>
          </a:bodyPr>
          <a:lstStyle/>
          <a:p>
            <a:r>
              <a:rPr lang="en-US" dirty="0" smtClean="0"/>
              <a:t>Art. 5(2) ban on combination of data across properties (ex GOOG Pay and BNPL?)</a:t>
            </a:r>
          </a:p>
          <a:p>
            <a:r>
              <a:rPr lang="en-US" dirty="0" smtClean="0"/>
              <a:t>Art 5(7) tying ban (ex. AAPL condition app store access to checkout service?)</a:t>
            </a:r>
          </a:p>
          <a:p>
            <a:r>
              <a:rPr lang="en-US" dirty="0" smtClean="0"/>
              <a:t>Art 6(2) ban of use of 3</a:t>
            </a:r>
            <a:r>
              <a:rPr lang="en-US" baseline="30000" dirty="0" smtClean="0"/>
              <a:t>rd</a:t>
            </a:r>
            <a:r>
              <a:rPr lang="en-US" dirty="0" smtClean="0"/>
              <a:t> party data in competition w/ them (ex APPL using Pay data to offer credit card services?)</a:t>
            </a:r>
          </a:p>
          <a:p>
            <a:r>
              <a:rPr lang="en-US" dirty="0" smtClean="0"/>
              <a:t>Art 6(5) self </a:t>
            </a:r>
            <a:r>
              <a:rPr lang="en-US" dirty="0" err="1" smtClean="0"/>
              <a:t>preferencing</a:t>
            </a:r>
            <a:r>
              <a:rPr lang="en-US" dirty="0" smtClean="0"/>
              <a:t> ban (ex AAPL ranking its own wallet higher in app store?)</a:t>
            </a:r>
          </a:p>
          <a:p>
            <a:r>
              <a:rPr lang="en-US" dirty="0" smtClean="0"/>
              <a:t>Art 6(7) equivalent interoperability w/ gatekeeper service (ex AAPL preventing equal access to NFC technology for contactless service?)</a:t>
            </a:r>
          </a:p>
          <a:p>
            <a:endParaRPr lang="en-US" dirty="0"/>
          </a:p>
        </p:txBody>
      </p:sp>
      <p:sp>
        <p:nvSpPr>
          <p:cNvPr id="5" name="Slide Number Placeholder 4"/>
          <p:cNvSpPr>
            <a:spLocks noGrp="1"/>
          </p:cNvSpPr>
          <p:nvPr>
            <p:ph type="sldNum" sz="quarter" idx="12"/>
          </p:nvPr>
        </p:nvSpPr>
        <p:spPr/>
        <p:txBody>
          <a:bodyPr/>
          <a:lstStyle/>
          <a:p>
            <a:fld id="{A85EF1E5-F080-0048-9372-CF230FDE727D}" type="slidenum">
              <a:rPr lang="es-ES" smtClean="0"/>
              <a:t>8</a:t>
            </a:fld>
            <a:endParaRPr lang="es-ES"/>
          </a:p>
        </p:txBody>
      </p:sp>
    </p:spTree>
    <p:extLst>
      <p:ext uri="{BB962C8B-B14F-4D97-AF65-F5344CB8AC3E}">
        <p14:creationId xmlns:p14="http://schemas.microsoft.com/office/powerpoint/2010/main" val="2729301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Fintech Entry</a:t>
            </a:r>
            <a:endParaRPr lang="en-US" dirty="0"/>
          </a:p>
        </p:txBody>
      </p:sp>
      <p:sp>
        <p:nvSpPr>
          <p:cNvPr id="5" name="Slide Number Placeholder 4"/>
          <p:cNvSpPr>
            <a:spLocks noGrp="1"/>
          </p:cNvSpPr>
          <p:nvPr>
            <p:ph type="sldNum" sz="quarter" idx="12"/>
          </p:nvPr>
        </p:nvSpPr>
        <p:spPr/>
        <p:txBody>
          <a:bodyPr/>
          <a:lstStyle/>
          <a:p>
            <a:fld id="{A85EF1E5-F080-0048-9372-CF230FDE727D}" type="slidenum">
              <a:rPr lang="es-ES" smtClean="0"/>
              <a:t>9</a:t>
            </a:fld>
            <a:endParaRPr lang="es-ES"/>
          </a:p>
        </p:txBody>
      </p:sp>
      <p:sp>
        <p:nvSpPr>
          <p:cNvPr id="7"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263296" y="2627779"/>
            <a:ext cx="5303838" cy="2983408"/>
          </a:xfrm>
        </p:spPr>
      </p:pic>
      <p:sp>
        <p:nvSpPr>
          <p:cNvPr id="13" name="Content Placeholder 12"/>
          <p:cNvSpPr>
            <a:spLocks noGrp="1"/>
          </p:cNvSpPr>
          <p:nvPr>
            <p:ph sz="half"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3250439219"/>
      </p:ext>
    </p:extLst>
  </p:cSld>
  <p:clrMapOvr>
    <a:masterClrMapping/>
  </p:clrMapOvr>
</p:sld>
</file>

<file path=ppt/theme/theme1.xml><?xml version="1.0" encoding="utf-8"?>
<a:theme xmlns:a="http://schemas.openxmlformats.org/drawingml/2006/main" name="Tema de Office">
  <a:themeElements>
    <a:clrScheme name="EUI colour palette">
      <a:dk1>
        <a:srgbClr val="004575"/>
      </a:dk1>
      <a:lt1>
        <a:srgbClr val="FFFFFF"/>
      </a:lt1>
      <a:dk2>
        <a:srgbClr val="004575"/>
      </a:dk2>
      <a:lt2>
        <a:srgbClr val="FFFFFF"/>
      </a:lt2>
      <a:accent1>
        <a:srgbClr val="8F932F"/>
      </a:accent1>
      <a:accent2>
        <a:srgbClr val="C85826"/>
      </a:accent2>
      <a:accent3>
        <a:srgbClr val="C3AEA1"/>
      </a:accent3>
      <a:accent4>
        <a:srgbClr val="F1C36F"/>
      </a:accent4>
      <a:accent5>
        <a:srgbClr val="2480C4"/>
      </a:accent5>
      <a:accent6>
        <a:srgbClr val="00457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TotalTime>
  <Words>1961</Words>
  <Application>Microsoft Office PowerPoint</Application>
  <PresentationFormat>Widescreen</PresentationFormat>
  <Paragraphs>215</Paragraphs>
  <Slides>20</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TradeGothicLTPro-Light</vt:lpstr>
      <vt:lpstr>Tema de Office</vt:lpstr>
      <vt:lpstr>Big Tech &amp; Fintech: Competition, Innovation, Regulation?</vt:lpstr>
      <vt:lpstr> </vt:lpstr>
      <vt:lpstr> </vt:lpstr>
      <vt:lpstr>Menu</vt:lpstr>
      <vt:lpstr>Disclaimer</vt:lpstr>
      <vt:lpstr>1. Big Tech Diversification</vt:lpstr>
      <vt:lpstr>FCA, Oct 2022</vt:lpstr>
      <vt:lpstr>Regulation: push &amp; pull factors?</vt:lpstr>
      <vt:lpstr>2. Fintech Entry</vt:lpstr>
      <vt:lpstr>PowerPoint Presentation</vt:lpstr>
      <vt:lpstr>Directions</vt:lpstr>
      <vt:lpstr>PowerPoint Presentation</vt:lpstr>
      <vt:lpstr>3. Incumbent Responses</vt:lpstr>
      <vt:lpstr>Banks</vt:lpstr>
      <vt:lpstr>Card networks</vt:lpstr>
      <vt:lpstr>4. EU’s Textbook case of Well-Designed Regulation?</vt:lpstr>
      <vt:lpstr>Traditional Regulation Challenges</vt:lpstr>
      <vt:lpstr>Mixed Evidence across Regions</vt:lpstr>
      <vt:lpstr>5. Summary</vt:lpstr>
      <vt:lpstr>In lieu of a conclusion, 4 propositions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Medina Medina, Eva</dc:creator>
  <cp:lastModifiedBy>Petit, Nicolas</cp:lastModifiedBy>
  <cp:revision>75</cp:revision>
  <dcterms:created xsi:type="dcterms:W3CDTF">2021-04-07T09:33:36Z</dcterms:created>
  <dcterms:modified xsi:type="dcterms:W3CDTF">2022-11-28T17:52:43Z</dcterms:modified>
</cp:coreProperties>
</file>