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7"/>
  </p:notesMasterIdLst>
  <p:sldIdLst>
    <p:sldId id="323" r:id="rId2"/>
    <p:sldId id="499" r:id="rId3"/>
    <p:sldId id="482" r:id="rId4"/>
    <p:sldId id="489" r:id="rId5"/>
    <p:sldId id="485" r:id="rId6"/>
    <p:sldId id="490" r:id="rId7"/>
    <p:sldId id="491" r:id="rId8"/>
    <p:sldId id="493" r:id="rId9"/>
    <p:sldId id="498" r:id="rId10"/>
    <p:sldId id="492" r:id="rId11"/>
    <p:sldId id="515" r:id="rId12"/>
    <p:sldId id="464" r:id="rId13"/>
    <p:sldId id="465" r:id="rId14"/>
    <p:sldId id="466" r:id="rId15"/>
    <p:sldId id="528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C74D7-B747-A544-8AF3-0B2CD48366B7}" type="datetimeFigureOut">
              <a:rPr lang="es-ES" smtClean="0"/>
              <a:t>17/04/2024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2E7F3-2854-5B40-84BD-7C1D6E3868AD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453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E7F3-2854-5B40-84BD-7C1D6E3868AD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444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E7F3-2854-5B40-84BD-7C1D6E3868AD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2893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E7F3-2854-5B40-84BD-7C1D6E3868AD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3114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75D07F-D9E6-E845-ABAE-C496A55B9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557" y="1412102"/>
            <a:ext cx="6940267" cy="2387600"/>
          </a:xfrm>
          <a:noFill/>
        </p:spPr>
        <p:txBody>
          <a:bodyPr wrap="square" lIns="0" anchor="t" anchorCtr="0">
            <a:normAutofit/>
          </a:bodyPr>
          <a:lstStyle>
            <a:lvl1pPr algn="l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838330-9B46-2B4A-88CB-BBA6492EC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557" y="4030371"/>
            <a:ext cx="5150536" cy="1567240"/>
          </a:xfrm>
        </p:spPr>
        <p:txBody>
          <a:bodyPr lIns="0" anchor="t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28371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3617446-3B88-DD40-BC8F-9AC1CD441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00699" y="987426"/>
            <a:ext cx="5859463" cy="21560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57988F-65C2-A242-8902-38001BE94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A1BD20AF-6FDF-694F-8BBB-BAF5BFBCA6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4166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F27B96D6-59E0-D14C-82BF-94DBA4C75E6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74712" y="987425"/>
            <a:ext cx="454977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10" name="Marcador de posición de imagen 2">
            <a:extLst>
              <a:ext uri="{FF2B5EF4-FFF2-40B4-BE49-F238E27FC236}">
                <a16:creationId xmlns:a16="http://schemas.microsoft.com/office/drawing/2014/main" id="{6D5BA7C9-59E2-5942-B6A2-525CBCA90630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600699" y="3303816"/>
            <a:ext cx="5859463" cy="25572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333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56A72-C98F-E741-AC4E-26A159CDE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DFAC3D-E137-3444-AC1A-D6879E2B0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EE16B5-B918-5E43-91B5-2204959A3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8988F3EA-C852-F14C-ABB6-86035C9CA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378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1964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64D801-4D0C-F647-AD55-976FC10FA8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1146411"/>
            <a:ext cx="2735263" cy="4763070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447500-C1C1-0C48-8E36-0A8847A5D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74713" y="1146411"/>
            <a:ext cx="7697787" cy="476306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DF95EA-C615-C54E-903A-00253A22F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919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224883-BAD4-ED4E-A8D0-FF3E0A4D8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2571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84000" y="259200"/>
            <a:ext cx="7584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30E5A-E340-47EC-8133-2296F4EAC9F6}" type="datetime1">
              <a:rPr lang="it-IT" altLang="it-IT"/>
              <a:pPr>
                <a:defRPr/>
              </a:pPr>
              <a:t>17/04/2024</a:t>
            </a:fld>
            <a:endParaRPr lang="it-IT" alt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C0B26-92E3-4492-ADC3-D134A0EE2141}" type="slidenum">
              <a:rPr lang="it-IT" altLang="it-IT"/>
              <a:pPr>
                <a:defRPr/>
              </a:pPr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618673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78EB0-7FFF-D243-87E2-2C4100C0E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977" y="1152758"/>
            <a:ext cx="10699186" cy="1325563"/>
          </a:xfrm>
        </p:spPr>
        <p:txBody>
          <a:bodyPr anchor="t" anchorCtr="0"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133987-260A-A94D-B9A9-1EA7E495E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977" y="2730926"/>
            <a:ext cx="10699186" cy="3189814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C0C721-1EDF-CD47-929B-E9BD70E13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679" y="6076349"/>
            <a:ext cx="450935" cy="365125"/>
          </a:xfrm>
        </p:spPr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1085A88C-3371-1346-B902-FE0F5CCDDF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6508" y="61307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322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1E003-4354-BE4E-BAD0-09E4E55EF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93" y="1332548"/>
            <a:ext cx="10729870" cy="2852737"/>
          </a:xfrm>
        </p:spPr>
        <p:txBody>
          <a:bodyPr anchor="t" anchorCtr="0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944C37-D002-7249-9671-D115B4190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93" y="4425633"/>
            <a:ext cx="107298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CA001B-E590-9546-A1BC-8E7E3A7EF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93CD924F-B0BA-D34B-8679-987480628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2916" y="61335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483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B740FF-768D-984E-A5D5-98DDBC4BA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EBD72F-C901-A14A-9976-65B5E52665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0020" y="2685327"/>
            <a:ext cx="5249779" cy="3397421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A9CD86-F882-1A4D-B8DD-0844ABD0E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85327"/>
            <a:ext cx="5304184" cy="3397422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91928A-0B92-C448-AFD4-C264B270F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87F0BD42-BA2E-714B-B522-8E9F0B875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2400" y="612896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95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D44C7F-EBDA-A24F-9D47-56A545BC0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5" y="1076858"/>
            <a:ext cx="10714728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434399-C56C-D944-99F0-CDFA8724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5434" y="2575901"/>
            <a:ext cx="52890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FB094BD-D882-8B4A-B574-0E863B8CF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5435" y="3550445"/>
            <a:ext cx="5289002" cy="2495513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6343CEE-F82C-2847-B3BB-2F7BA34FB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7561" y="2575901"/>
            <a:ext cx="53026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9B9E527-557A-8844-884D-2B9E10013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7562" y="3550445"/>
            <a:ext cx="5302602" cy="2495513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915A4B-1670-7142-8981-F9E8B8C06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E1824371-E7C3-EB40-81A2-200ECB38415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764366" y="6141665"/>
            <a:ext cx="4155744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7995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D4F637-1308-664C-83B4-FA3A5C5F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8E102C0-E24E-E349-A2A5-1AC8458C2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EC2D1B76-8B8D-8D4A-8189-7108E90AB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6408" y="614166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047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38ACD2-C9D8-5442-BE0B-F65DAA9A8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BC88E4-43E3-4848-BE02-F9F0F284F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4166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715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F7EF2B-C263-964F-9EEB-6EE87EEA6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4" y="1180617"/>
            <a:ext cx="4278881" cy="1407007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4DC231-D60C-4B40-8F93-3EA127AAE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1088" y="1177441"/>
            <a:ext cx="3421550" cy="46883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B91F3-F429-714F-93EA-25BF9C708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3144" y="2754774"/>
            <a:ext cx="4278881" cy="31142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425F79-DD28-5D40-BD54-BD567D0C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F2869BA2-D0C4-E546-BFB4-992AFCA69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4166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76939CAF-0F22-644B-A275-1944B762541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447059" y="1180617"/>
            <a:ext cx="3010468" cy="224838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5388C7D-5BB4-704B-8D60-3D827BB08F6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447058" y="3528646"/>
            <a:ext cx="3010468" cy="234034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10414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25980C-B0AE-584D-B812-F230492AC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976" y="987425"/>
            <a:ext cx="4687323" cy="1408534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3617446-3B88-DD40-BC8F-9AC1CD441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00699" y="987425"/>
            <a:ext cx="585946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71A45F-B5D7-0D40-9164-03C3CF422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0976" y="2546430"/>
            <a:ext cx="4687323" cy="332255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57988F-65C2-A242-8902-38001BE94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A1BD20AF-6FDF-694F-8BBB-BAF5BFBCA6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4166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6410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B6CA309-E17A-2B44-85BE-A3856B25C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21" y="1152758"/>
            <a:ext cx="10690142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1D2B88-EA5F-F340-83EC-5CE5D16C8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021" y="2725947"/>
            <a:ext cx="10690142" cy="3194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41A8EE-456F-8E45-ACEA-FDC28B223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8867" y="6076347"/>
            <a:ext cx="450935" cy="365125"/>
          </a:xfrm>
          <a:prstGeom prst="rect">
            <a:avLst/>
          </a:prstGeom>
        </p:spPr>
        <p:txBody>
          <a:bodyPr vert="horz" lIns="91440" tIns="45720" rIns="91440" bIns="45720" rtlCol="0" anchor="b" anchorCtr="1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52F14F-3A0B-CE46-8BBB-70A85C2745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76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 anchorCtr="1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676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58" r:id="rId11"/>
    <p:sldLayoutId id="2147483659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20" userDrawn="1">
          <p15:clr>
            <a:srgbClr val="F26B43"/>
          </p15:clr>
        </p15:guide>
        <p15:guide id="2" pos="73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i.eu/Research/Library/ResearchGuides/Economics/SAGEmethod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i.eu/Research/Library/ResearchGuides/Economics/SAGEmethod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i.eu/Research/Library/ResearchGuides/Economics/WebofScienc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i.eu/en/services/librar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larivate.com/webofsciencegroup/support/wos/wos-core-collection/#guid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937751" y="6369051"/>
            <a:ext cx="5762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572996-1E63-4452-8E3B-41EC1856CA03}" type="slidenum">
              <a:rPr lang="it-IT" altLang="en-US" sz="14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en-US" sz="1400" dirty="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ctrTitle"/>
          </p:nvPr>
        </p:nvSpPr>
        <p:spPr>
          <a:xfrm>
            <a:off x="589085" y="1557291"/>
            <a:ext cx="9158597" cy="381635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en-US" altLang="en-US" sz="3600" b="0" dirty="0">
                <a:solidFill>
                  <a:srgbClr val="002060"/>
                </a:solidFill>
              </a:rPr>
              <a:t>The Web of Science bibliographic database </a:t>
            </a:r>
            <a:br>
              <a:rPr lang="en-US" altLang="en-US" sz="3600" b="0" dirty="0">
                <a:solidFill>
                  <a:srgbClr val="002060"/>
                </a:solidFill>
              </a:rPr>
            </a:br>
            <a:r>
              <a:rPr lang="en-US" altLang="en-US" sz="3600" b="0" i="1" dirty="0">
                <a:solidFill>
                  <a:srgbClr val="002060"/>
                </a:solidFill>
              </a:rPr>
              <a:t>&amp;</a:t>
            </a:r>
            <a:r>
              <a:rPr lang="en-US" altLang="en-US" sz="3600" b="0" dirty="0">
                <a:solidFill>
                  <a:srgbClr val="002060"/>
                </a:solidFill>
              </a:rPr>
              <a:t> Sage Research Methods platform</a:t>
            </a:r>
            <a:r>
              <a:rPr lang="en-US" altLang="en-US" sz="3800" b="0" dirty="0">
                <a:solidFill>
                  <a:srgbClr val="002060"/>
                </a:solidFill>
              </a:rPr>
              <a:t/>
            </a:r>
            <a:br>
              <a:rPr lang="en-US" altLang="en-US" sz="3800" b="0" dirty="0">
                <a:solidFill>
                  <a:srgbClr val="002060"/>
                </a:solidFill>
              </a:rPr>
            </a:br>
            <a:r>
              <a:rPr lang="en-US" altLang="en-US" sz="3200" dirty="0">
                <a:solidFill>
                  <a:srgbClr val="002060"/>
                </a:solidFill>
              </a:rPr>
              <a:t/>
            </a:r>
            <a:br>
              <a:rPr lang="en-US" altLang="en-US" sz="3200" dirty="0">
                <a:solidFill>
                  <a:srgbClr val="002060"/>
                </a:solidFill>
              </a:rPr>
            </a:br>
            <a:r>
              <a:rPr lang="en-US" altLang="en-US" sz="2800" dirty="0">
                <a:solidFill>
                  <a:srgbClr val="002060"/>
                </a:solidFill>
              </a:rPr>
              <a:t/>
            </a:r>
            <a:br>
              <a:rPr lang="en-US" altLang="en-US" sz="2800" dirty="0">
                <a:solidFill>
                  <a:srgbClr val="002060"/>
                </a:solidFill>
              </a:rPr>
            </a:br>
            <a:r>
              <a:rPr lang="en-US" altLang="en-US" sz="2800" dirty="0">
                <a:solidFill>
                  <a:srgbClr val="002060"/>
                </a:solidFill>
              </a:rPr>
              <a:t/>
            </a:r>
            <a:br>
              <a:rPr lang="en-US" altLang="en-US" sz="2800" dirty="0">
                <a:solidFill>
                  <a:srgbClr val="002060"/>
                </a:solidFill>
              </a:rPr>
            </a:br>
            <a:r>
              <a:rPr lang="en-US" altLang="en-US" sz="3100" b="0" dirty="0">
                <a:solidFill>
                  <a:srgbClr val="002060"/>
                </a:solidFill>
              </a:rPr>
              <a:t>EUI Library</a:t>
            </a:r>
            <a:br>
              <a:rPr lang="en-US" altLang="en-US" sz="3100" b="0" dirty="0">
                <a:solidFill>
                  <a:srgbClr val="002060"/>
                </a:solidFill>
              </a:rPr>
            </a:br>
            <a:r>
              <a:rPr lang="en-US" altLang="en-US" sz="3100" b="0" dirty="0">
                <a:solidFill>
                  <a:srgbClr val="002060"/>
                </a:solidFill>
              </a:rPr>
              <a:t/>
            </a:r>
            <a:br>
              <a:rPr lang="en-US" altLang="en-US" sz="3100" b="0" dirty="0">
                <a:solidFill>
                  <a:srgbClr val="002060"/>
                </a:solidFill>
              </a:rPr>
            </a:br>
            <a:r>
              <a:rPr lang="en-US" altLang="en-US" sz="3100" b="0" dirty="0" smtClean="0">
                <a:solidFill>
                  <a:srgbClr val="002060"/>
                </a:solidFill>
              </a:rPr>
              <a:t>16 April 2024</a:t>
            </a:r>
            <a:r>
              <a:rPr lang="en-GB" altLang="en-US" sz="3100" b="0" dirty="0" smtClean="0">
                <a:solidFill>
                  <a:srgbClr val="002060"/>
                </a:solidFill>
              </a:rPr>
              <a:t>                  </a:t>
            </a:r>
            <a:r>
              <a:rPr lang="en-GB" altLang="en-US" sz="2000" dirty="0">
                <a:solidFill>
                  <a:srgbClr val="002060"/>
                </a:solidFill>
              </a:rPr>
              <a:t>		     </a:t>
            </a: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89154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84BB4-BE8F-085F-4F9C-A746BCBD2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7164" y="526473"/>
            <a:ext cx="8596890" cy="1708728"/>
          </a:xfrm>
        </p:spPr>
        <p:txBody>
          <a:bodyPr>
            <a:normAutofit/>
          </a:bodyPr>
          <a:lstStyle/>
          <a:p>
            <a:r>
              <a:rPr lang="en-GB" sz="3200" b="0" dirty="0"/>
              <a:t>  Search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42C82-D681-0DC4-FACC-98087B1EF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10</a:t>
            </a:fld>
            <a:endParaRPr lang="es-E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457445"/>
              </p:ext>
            </p:extLst>
          </p:nvPr>
        </p:nvGraphicFramePr>
        <p:xfrm>
          <a:off x="443345" y="1450108"/>
          <a:ext cx="11240269" cy="4320605"/>
        </p:xfrm>
        <a:graphic>
          <a:graphicData uri="http://schemas.openxmlformats.org/drawingml/2006/table">
            <a:tbl>
              <a:tblPr firstRow="1" firstCol="1" bandRow="1"/>
              <a:tblGrid>
                <a:gridCol w="849498">
                  <a:extLst>
                    <a:ext uri="{9D8B030D-6E8A-4147-A177-3AD203B41FA5}">
                      <a16:colId xmlns:a16="http://schemas.microsoft.com/office/drawing/2014/main" val="927580497"/>
                    </a:ext>
                  </a:extLst>
                </a:gridCol>
                <a:gridCol w="10390771">
                  <a:extLst>
                    <a:ext uri="{9D8B030D-6E8A-4147-A177-3AD203B41FA5}">
                      <a16:colId xmlns:a16="http://schemas.microsoft.com/office/drawing/2014/main" val="3548692369"/>
                    </a:ext>
                  </a:extLst>
                </a:gridCol>
              </a:tblGrid>
              <a:tr h="373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“   ”</a:t>
                      </a:r>
                      <a:endParaRPr lang="en-GB" sz="2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Searches exact phrases, eg: “competition policy”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0544716"/>
                  </a:ext>
                </a:extLst>
              </a:tr>
              <a:tr h="373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</a:t>
                      </a:r>
                      <a:endParaRPr lang="en-GB" sz="2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Finds records containing all terms, eg: integration AND subsidiarity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881336"/>
                  </a:ext>
                </a:extLst>
              </a:tr>
              <a:tr h="373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</a:t>
                      </a:r>
                      <a:endParaRPr lang="en-GB" sz="2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Finds records containing any of the terms, eg: Italy OR Italia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956117"/>
                  </a:ext>
                </a:extLst>
              </a:tr>
              <a:tr h="373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</a:t>
                      </a:r>
                      <a:endParaRPr lang="en-GB" sz="2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Excludes records containing certain words, eg: communal NOT communism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492530"/>
                  </a:ext>
                </a:extLst>
              </a:tr>
              <a:tr h="425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NEAR</a:t>
                      </a:r>
                      <a:endParaRPr lang="en-GB" sz="2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Finds records containing terms near each other, eg: inflation NEAR/3 monetary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614944"/>
                  </a:ext>
                </a:extLst>
              </a:tr>
              <a:tr h="764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GB" sz="2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Use for prefixes, suffixes and spelling variations eg: *liberal* will also find ‘neoliberal’, ‘liberalism’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3953275"/>
                  </a:ext>
                </a:extLst>
              </a:tr>
              <a:tr h="764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2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Use to retrieve words with the replacement of 1 character in the word, eg: wom?n includes women, woman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942983"/>
                  </a:ext>
                </a:extLst>
              </a:tr>
              <a:tr h="764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</a:t>
                      </a:r>
                      <a:endParaRPr lang="en-GB" sz="2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Retrieves zero or one character, eg: disease$ includes only diseased, diseases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320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343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26AA7A-AB34-CF8C-AEDB-171883283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11</a:t>
            </a:fld>
            <a:endParaRPr lang="es-E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79334C-694F-5667-FF32-7E1AFF7FF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01" y="411112"/>
            <a:ext cx="11930299" cy="491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03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C0B26-92E3-4492-ADC3-D134A0EE2141}" type="slidenum">
              <a:rPr lang="it-IT" altLang="it-IT" smtClean="0"/>
              <a:pPr>
                <a:defRPr/>
              </a:pPr>
              <a:t>12</a:t>
            </a:fld>
            <a:endParaRPr lang="it-IT" altLang="it-I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170" y="5872060"/>
            <a:ext cx="1286367" cy="670618"/>
          </a:xfrm>
          <a:prstGeom prst="rect">
            <a:avLst/>
          </a:prstGeom>
        </p:spPr>
      </p:pic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1365" y="6014715"/>
            <a:ext cx="347502" cy="426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428" y="482466"/>
            <a:ext cx="8192167" cy="623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18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C0B26-92E3-4492-ADC3-D134A0EE2141}" type="slidenum">
              <a:rPr lang="it-IT" altLang="it-IT" smtClean="0"/>
              <a:pPr>
                <a:defRPr/>
              </a:pPr>
              <a:t>13</a:t>
            </a:fld>
            <a:endParaRPr lang="it-IT" alt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17" y="0"/>
            <a:ext cx="10007981" cy="6740450"/>
          </a:xfrm>
          <a:prstGeom prst="rect">
            <a:avLst/>
          </a:prstGeom>
        </p:spPr>
      </p:pic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1365" y="6014715"/>
            <a:ext cx="347502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46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D391EA-9B47-4CFA-AB53-D0CB02D90B08}" type="slidenum">
              <a:rPr lang="it-IT" altLang="it-IT" sz="14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400" dirty="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571" y="5774629"/>
            <a:ext cx="1286054" cy="6668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BD0689-C5F3-E7E7-ED58-47804E555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78" y="338524"/>
            <a:ext cx="9573580" cy="610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53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937751" y="6369051"/>
            <a:ext cx="5762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572996-1E63-4452-8E3B-41EC1856CA03}" type="slidenum">
              <a:rPr lang="it-IT" altLang="en-US" sz="14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it-IT" altLang="en-US" sz="1400" dirty="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ctrTitle"/>
          </p:nvPr>
        </p:nvSpPr>
        <p:spPr>
          <a:xfrm>
            <a:off x="589085" y="1557291"/>
            <a:ext cx="9158597" cy="381635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en-US" altLang="en-US" sz="3600" b="0" dirty="0">
                <a:solidFill>
                  <a:srgbClr val="002060"/>
                </a:solidFill>
              </a:rPr>
              <a:t>The Web of Science bibliographic database </a:t>
            </a:r>
            <a:br>
              <a:rPr lang="en-US" altLang="en-US" sz="3600" b="0" dirty="0">
                <a:solidFill>
                  <a:srgbClr val="002060"/>
                </a:solidFill>
              </a:rPr>
            </a:br>
            <a:r>
              <a:rPr lang="en-US" altLang="en-US" sz="3600" b="0" i="1" dirty="0">
                <a:solidFill>
                  <a:srgbClr val="002060"/>
                </a:solidFill>
              </a:rPr>
              <a:t>&amp;</a:t>
            </a:r>
            <a:r>
              <a:rPr lang="en-US" altLang="en-US" sz="3600" b="0" dirty="0">
                <a:solidFill>
                  <a:srgbClr val="002060"/>
                </a:solidFill>
              </a:rPr>
              <a:t> Sage Research Methods platform</a:t>
            </a:r>
            <a:r>
              <a:rPr lang="en-US" altLang="en-US" sz="3800" b="0" dirty="0">
                <a:solidFill>
                  <a:srgbClr val="002060"/>
                </a:solidFill>
              </a:rPr>
              <a:t/>
            </a:r>
            <a:br>
              <a:rPr lang="en-US" altLang="en-US" sz="3800" b="0" dirty="0">
                <a:solidFill>
                  <a:srgbClr val="002060"/>
                </a:solidFill>
              </a:rPr>
            </a:br>
            <a:r>
              <a:rPr lang="en-US" altLang="en-US" sz="3200" dirty="0">
                <a:solidFill>
                  <a:srgbClr val="002060"/>
                </a:solidFill>
              </a:rPr>
              <a:t/>
            </a:r>
            <a:br>
              <a:rPr lang="en-US" altLang="en-US" sz="3200" dirty="0">
                <a:solidFill>
                  <a:srgbClr val="002060"/>
                </a:solidFill>
              </a:rPr>
            </a:br>
            <a:r>
              <a:rPr lang="en-US" altLang="en-US" sz="2800" dirty="0">
                <a:solidFill>
                  <a:srgbClr val="002060"/>
                </a:solidFill>
              </a:rPr>
              <a:t/>
            </a:r>
            <a:br>
              <a:rPr lang="en-US" altLang="en-US" sz="2800" dirty="0">
                <a:solidFill>
                  <a:srgbClr val="002060"/>
                </a:solidFill>
              </a:rPr>
            </a:br>
            <a:r>
              <a:rPr lang="en-US" altLang="en-US" sz="2800" dirty="0">
                <a:solidFill>
                  <a:srgbClr val="002060"/>
                </a:solidFill>
              </a:rPr>
              <a:t/>
            </a:r>
            <a:br>
              <a:rPr lang="en-US" altLang="en-US" sz="2800" dirty="0">
                <a:solidFill>
                  <a:srgbClr val="002060"/>
                </a:solidFill>
              </a:rPr>
            </a:br>
            <a:r>
              <a:rPr lang="en-US" altLang="en-US" sz="3100" b="0" dirty="0">
                <a:solidFill>
                  <a:srgbClr val="002060"/>
                </a:solidFill>
              </a:rPr>
              <a:t>EUI Library</a:t>
            </a:r>
            <a:br>
              <a:rPr lang="en-US" altLang="en-US" sz="3100" b="0" dirty="0">
                <a:solidFill>
                  <a:srgbClr val="002060"/>
                </a:solidFill>
              </a:rPr>
            </a:br>
            <a:r>
              <a:rPr lang="en-US" altLang="en-US" sz="3100" b="0" dirty="0">
                <a:solidFill>
                  <a:srgbClr val="002060"/>
                </a:solidFill>
              </a:rPr>
              <a:t/>
            </a:r>
            <a:br>
              <a:rPr lang="en-US" altLang="en-US" sz="3100" b="0" dirty="0">
                <a:solidFill>
                  <a:srgbClr val="002060"/>
                </a:solidFill>
              </a:rPr>
            </a:br>
            <a:r>
              <a:rPr lang="en-US" altLang="en-US" sz="3100" b="0" dirty="0" smtClean="0">
                <a:solidFill>
                  <a:srgbClr val="002060"/>
                </a:solidFill>
              </a:rPr>
              <a:t>16 April 2024</a:t>
            </a:r>
            <a:r>
              <a:rPr lang="en-GB" altLang="en-US" sz="3100" b="0" dirty="0" smtClean="0">
                <a:solidFill>
                  <a:srgbClr val="002060"/>
                </a:solidFill>
              </a:rPr>
              <a:t>                  </a:t>
            </a:r>
            <a:r>
              <a:rPr lang="en-GB" altLang="en-US" sz="2000" dirty="0">
                <a:solidFill>
                  <a:srgbClr val="002060"/>
                </a:solidFill>
              </a:rPr>
              <a:t>		     </a:t>
            </a: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01727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106F2-4636-C3B1-2659-8A0A2133F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619" y="5708073"/>
            <a:ext cx="11656381" cy="7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accent2"/>
                </a:solidFill>
                <a:hlinkClick r:id="rId3"/>
              </a:rPr>
              <a:t>https://www.eui.eu/Research/Library/ResearchGuides/Economics/WebofScience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39AB5-4979-1E1F-20C3-4C7246A2C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2</a:t>
            </a:fld>
            <a:endParaRPr lang="es-ES" dirty="0"/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6791" y="5649592"/>
            <a:ext cx="347502" cy="4267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859" y="157021"/>
            <a:ext cx="9156708" cy="533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85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E305C-F4B4-F9D2-808C-CED9291A3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3</a:t>
            </a:fld>
            <a:endParaRPr lang="es-E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85" y="1123628"/>
            <a:ext cx="9459645" cy="4610743"/>
          </a:xfrm>
          <a:prstGeom prst="rect">
            <a:avLst/>
          </a:prstGeom>
        </p:spPr>
      </p:pic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7341" y="5953171"/>
            <a:ext cx="347502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49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CC52C-560D-94A9-8D3E-B0457F0E5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38" y="5468644"/>
            <a:ext cx="10918625" cy="452095"/>
          </a:xfrm>
        </p:spPr>
        <p:txBody>
          <a:bodyPr>
            <a:normAutofit fontScale="92500"/>
          </a:bodyPr>
          <a:lstStyle/>
          <a:p>
            <a:r>
              <a:rPr lang="en-GB" dirty="0">
                <a:hlinkClick r:id="rId2"/>
              </a:rPr>
              <a:t>https://clarivate.com/webofsciencegroup/support/wos/wos-core-collection/#guides</a:t>
            </a: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14A15-34F8-900C-0C84-0B7A9DDEC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4</a:t>
            </a:fld>
            <a:endParaRPr lang="es-E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63B50A-9EDC-01E5-9BC9-D51FD9CB7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00" y="104151"/>
            <a:ext cx="9144792" cy="5143946"/>
          </a:xfrm>
          <a:prstGeom prst="rect">
            <a:avLst/>
          </a:prstGeom>
        </p:spPr>
      </p:pic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9755" y="6014716"/>
            <a:ext cx="364877" cy="4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72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EC876-5711-40D4-AB20-F14A497F6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5</a:t>
            </a:fld>
            <a:endParaRPr lang="es-E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979" y="1572901"/>
            <a:ext cx="4540587" cy="34294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067F70-C9B8-A272-CE3D-A03A655CE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884" y="1572901"/>
            <a:ext cx="4245524" cy="349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97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A051F-B838-0BB1-1F31-17788D361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977" y="1143000"/>
            <a:ext cx="10699186" cy="4651029"/>
          </a:xfrm>
        </p:spPr>
        <p:txBody>
          <a:bodyPr>
            <a:normAutofit/>
          </a:bodyPr>
          <a:lstStyle/>
          <a:p>
            <a:r>
              <a:rPr lang="nn-NO" altLang="en-US" dirty="0">
                <a:solidFill>
                  <a:srgbClr val="002060"/>
                </a:solidFill>
              </a:rPr>
              <a:t>Bibliographic metadata from approx. 22,000 refereed journals</a:t>
            </a:r>
          </a:p>
          <a:p>
            <a:r>
              <a:rPr lang="nn-NO" altLang="en-US" dirty="0">
                <a:solidFill>
                  <a:srgbClr val="002060"/>
                </a:solidFill>
              </a:rPr>
              <a:t>Coverage from circa 1900 to </a:t>
            </a:r>
            <a:r>
              <a:rPr lang="nn-NO" altLang="en-US" dirty="0" smtClean="0">
                <a:solidFill>
                  <a:srgbClr val="002060"/>
                </a:solidFill>
              </a:rPr>
              <a:t>2024</a:t>
            </a:r>
            <a:endParaRPr lang="nn-NO" altLang="en-US" dirty="0">
              <a:solidFill>
                <a:srgbClr val="002060"/>
              </a:solidFill>
            </a:endParaRPr>
          </a:p>
          <a:p>
            <a:pPr lvl="1"/>
            <a:r>
              <a:rPr lang="fr-FR" altLang="en-US" dirty="0">
                <a:solidFill>
                  <a:srgbClr val="002060"/>
                </a:solidFill>
              </a:rPr>
              <a:t>Social Sciences Citation Index (SSCI)</a:t>
            </a:r>
          </a:p>
          <a:p>
            <a:pPr lvl="1"/>
            <a:r>
              <a:rPr lang="fr-FR" altLang="en-US" dirty="0">
                <a:solidFill>
                  <a:srgbClr val="002060"/>
                </a:solidFill>
              </a:rPr>
              <a:t>Arts &amp; Humanities Citation Index (AHCI) </a:t>
            </a:r>
          </a:p>
          <a:p>
            <a:r>
              <a:rPr lang="nn-NO" altLang="en-US" dirty="0">
                <a:solidFill>
                  <a:srgbClr val="002060"/>
                </a:solidFill>
              </a:rPr>
              <a:t>Titles of non-English journal articles translated </a:t>
            </a:r>
          </a:p>
          <a:p>
            <a:r>
              <a:rPr lang="nn-NO" altLang="en-US" dirty="0">
                <a:solidFill>
                  <a:srgbClr val="002060"/>
                </a:solidFill>
              </a:rPr>
              <a:t>Abstracts of non-English language articles available in English from 1990</a:t>
            </a:r>
          </a:p>
          <a:p>
            <a:pPr marL="0" indent="0">
              <a:buNone/>
            </a:pPr>
            <a:r>
              <a:rPr lang="nn-NO" altLang="en-US" sz="2800" dirty="0"/>
              <a:t/>
            </a:r>
            <a:br>
              <a:rPr lang="nn-NO" altLang="en-US" sz="2800" dirty="0"/>
            </a:br>
            <a:endParaRPr lang="en-GB" altLang="en-US" sz="2800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CF27D-E98F-4A09-4AD5-66A415EB4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6</a:t>
            </a:fld>
            <a:endParaRPr lang="es-E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464" y="3696248"/>
            <a:ext cx="3810532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70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7A4EC-8B2C-69A5-C3F3-5FFC4E14A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7</a:t>
            </a:fld>
            <a:endParaRPr lang="es-E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858390-2B0B-03D1-A68F-AB9AC06BB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428" y="866334"/>
            <a:ext cx="7966393" cy="478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20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A2F2D-C06E-A1D6-3802-6EDF2350F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977" y="1062182"/>
            <a:ext cx="10699186" cy="4858559"/>
          </a:xfrm>
        </p:spPr>
        <p:txBody>
          <a:bodyPr/>
          <a:lstStyle/>
          <a:p>
            <a:pPr marL="228600" indent="-228600">
              <a:spcBef>
                <a:spcPct val="5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400" dirty="0">
                <a:solidFill>
                  <a:srgbClr val="002060"/>
                </a:solidFill>
              </a:rPr>
              <a:t>Consolidated search field</a:t>
            </a:r>
          </a:p>
          <a:p>
            <a:pPr marL="228600" indent="-228600">
              <a:spcBef>
                <a:spcPct val="5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400" dirty="0">
                <a:solidFill>
                  <a:srgbClr val="002060"/>
                </a:solidFill>
              </a:rPr>
              <a:t>Multiple expandable search fields</a:t>
            </a:r>
          </a:p>
          <a:p>
            <a:pPr marL="228600" indent="-228600">
              <a:spcBef>
                <a:spcPct val="5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400" dirty="0">
                <a:solidFill>
                  <a:srgbClr val="002060"/>
                </a:solidFill>
              </a:rPr>
              <a:t>Refinement of results by left-menu facets</a:t>
            </a:r>
            <a:endParaRPr lang="en-US" sz="2400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26AA7A-AB34-CF8C-AEDB-171883283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8</a:t>
            </a:fld>
            <a:endParaRPr lang="es-E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744" y="2492933"/>
            <a:ext cx="9479651" cy="414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67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EB25F-AFF5-2764-48C6-87F482152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450" y="418015"/>
            <a:ext cx="10699186" cy="1199537"/>
          </a:xfrm>
        </p:spPr>
        <p:txBody>
          <a:bodyPr/>
          <a:lstStyle/>
          <a:p>
            <a:r>
              <a:rPr lang="en-GB" sz="4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Selecting databases</a:t>
            </a:r>
            <a:endParaRPr lang="en-GB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D4F0C-C4F0-4B9C-481F-32EA7D4C0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377" y="1757824"/>
            <a:ext cx="10699186" cy="3189814"/>
          </a:xfrm>
        </p:spPr>
        <p:txBody>
          <a:bodyPr/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 Sciences Citation Index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Arts and Humanities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Emerging Sources Citations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8B613-44D0-B6B7-E06D-8715DEDB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88882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EUI colour palette">
      <a:dk1>
        <a:srgbClr val="004575"/>
      </a:dk1>
      <a:lt1>
        <a:srgbClr val="FFFFFF"/>
      </a:lt1>
      <a:dk2>
        <a:srgbClr val="004575"/>
      </a:dk2>
      <a:lt2>
        <a:srgbClr val="FFFFFF"/>
      </a:lt2>
      <a:accent1>
        <a:srgbClr val="8F932F"/>
      </a:accent1>
      <a:accent2>
        <a:srgbClr val="C85826"/>
      </a:accent2>
      <a:accent3>
        <a:srgbClr val="C3AEA1"/>
      </a:accent3>
      <a:accent4>
        <a:srgbClr val="F1C36F"/>
      </a:accent4>
      <a:accent5>
        <a:srgbClr val="2480C4"/>
      </a:accent5>
      <a:accent6>
        <a:srgbClr val="00457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2195</TotalTime>
  <Words>278</Words>
  <Application>Microsoft Office PowerPoint</Application>
  <PresentationFormat>Widescreen</PresentationFormat>
  <Paragraphs>53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de Office</vt:lpstr>
      <vt:lpstr>The Web of Science bibliographic database  &amp; Sage Research Methods platform    EUI Library  16 April 2024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Selecting databases</vt:lpstr>
      <vt:lpstr>  Search operators</vt:lpstr>
      <vt:lpstr>PowerPoint Presentation</vt:lpstr>
      <vt:lpstr>PowerPoint Presentation</vt:lpstr>
      <vt:lpstr>PowerPoint Presentation</vt:lpstr>
      <vt:lpstr>PowerPoint Presentation</vt:lpstr>
      <vt:lpstr>The Web of Science bibliographic database  &amp; Sage Research Methods platform    EUI Library  16 April 2024           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Medina Medina, Eva</dc:creator>
  <cp:lastModifiedBy>Library, Economics Collection</cp:lastModifiedBy>
  <cp:revision>238</cp:revision>
  <dcterms:created xsi:type="dcterms:W3CDTF">2021-04-07T09:33:36Z</dcterms:created>
  <dcterms:modified xsi:type="dcterms:W3CDTF">2024-04-17T11:36:34Z</dcterms:modified>
</cp:coreProperties>
</file>