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0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1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  <p:sldMasterId id="2147483671" r:id="rId3"/>
    <p:sldMasterId id="2147483679" r:id="rId4"/>
    <p:sldMasterId id="2147483687" r:id="rId5"/>
    <p:sldMasterId id="2147483695" r:id="rId6"/>
    <p:sldMasterId id="2147483703" r:id="rId7"/>
    <p:sldMasterId id="2147483711" r:id="rId8"/>
    <p:sldMasterId id="2147483719" r:id="rId9"/>
    <p:sldMasterId id="2147483727" r:id="rId10"/>
    <p:sldMasterId id="2147483735" r:id="rId11"/>
    <p:sldMasterId id="2147483743" r:id="rId12"/>
    <p:sldMasterId id="2147483751" r:id="rId13"/>
    <p:sldMasterId id="2147483759" r:id="rId14"/>
  </p:sldMasterIdLst>
  <p:notesMasterIdLst>
    <p:notesMasterId r:id="rId36"/>
  </p:notesMasterIdLst>
  <p:handoutMasterIdLst>
    <p:handoutMasterId r:id="rId37"/>
  </p:handoutMasterIdLst>
  <p:sldIdLst>
    <p:sldId id="258" r:id="rId15"/>
    <p:sldId id="357" r:id="rId16"/>
    <p:sldId id="367" r:id="rId17"/>
    <p:sldId id="356" r:id="rId18"/>
    <p:sldId id="385" r:id="rId19"/>
    <p:sldId id="382" r:id="rId20"/>
    <p:sldId id="387" r:id="rId21"/>
    <p:sldId id="389" r:id="rId22"/>
    <p:sldId id="377" r:id="rId23"/>
    <p:sldId id="329" r:id="rId24"/>
    <p:sldId id="383" r:id="rId25"/>
    <p:sldId id="378" r:id="rId26"/>
    <p:sldId id="391" r:id="rId27"/>
    <p:sldId id="386" r:id="rId28"/>
    <p:sldId id="392" r:id="rId29"/>
    <p:sldId id="372" r:id="rId30"/>
    <p:sldId id="362" r:id="rId31"/>
    <p:sldId id="363" r:id="rId32"/>
    <p:sldId id="390" r:id="rId33"/>
    <p:sldId id="370" r:id="rId34"/>
    <p:sldId id="308" r:id="rId35"/>
  </p:sldIdLst>
  <p:sldSz cx="9144000" cy="6838950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79" clrIdx="0"/>
  <p:cmAuthor id="1" name="anonymous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6A"/>
    <a:srgbClr val="477F7A"/>
    <a:srgbClr val="B90041"/>
    <a:srgbClr val="004E1F"/>
    <a:srgbClr val="2164A2"/>
    <a:srgbClr val="0092D0"/>
    <a:srgbClr val="14285A"/>
    <a:srgbClr val="F09B0F"/>
    <a:srgbClr val="F04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3" autoAdjust="0"/>
    <p:restoredTop sz="94857" autoAdjust="0"/>
  </p:normalViewPr>
  <p:slideViewPr>
    <p:cSldViewPr snapToGrid="0" showGuides="1">
      <p:cViewPr>
        <p:scale>
          <a:sx n="150" d="100"/>
          <a:sy n="150" d="100"/>
        </p:scale>
        <p:origin x="-600" y="648"/>
      </p:cViewPr>
      <p:guideLst>
        <p:guide orient="horz" pos="3692"/>
        <p:guide pos="199"/>
        <p:guide pos="4961"/>
        <p:guide pos="43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6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80309618233002E-2"/>
          <c:y val="0.132819045058578"/>
          <c:w val="0.35480686803843797"/>
          <c:h val="0.6982999937769229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1.15607951814678E-2"/>
                  <c:y val="0.161000394128182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1458291759534499E-3"/>
                  <c:y val="3.88339337449783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2057066890017501E-2"/>
                  <c:y val="1.510990644641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72976140621091E-2"/>
                  <c:y val="2.72888821280155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7.3336181431337896E-2"/>
                  <c:y val="9.228684234181279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3.3062904554052502E-2"/>
                  <c:y val="-2.7008981973821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6.7743041600031497E-3"/>
                  <c:y val="-5.42511218824114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6.0511027479461403E-2"/>
                  <c:y val="-3.26435189640683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Academic institutions</c:v>
                </c:pt>
                <c:pt idx="1">
                  <c:v>Int. organizations</c:v>
                </c:pt>
                <c:pt idx="2">
                  <c:v>Central banks</c:v>
                </c:pt>
                <c:pt idx="3">
                  <c:v>Private sector</c:v>
                </c:pt>
                <c:pt idx="4">
                  <c:v>Other research inst.</c:v>
                </c:pt>
                <c:pt idx="5">
                  <c:v>ECB</c:v>
                </c:pt>
                <c:pt idx="6">
                  <c:v>National institutions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0.56000000000000005</c:v>
                </c:pt>
                <c:pt idx="1">
                  <c:v>0.17</c:v>
                </c:pt>
                <c:pt idx="2">
                  <c:v>0.08</c:v>
                </c:pt>
                <c:pt idx="3">
                  <c:v>0.06</c:v>
                </c:pt>
                <c:pt idx="4">
                  <c:v>0.06</c:v>
                </c:pt>
                <c:pt idx="5">
                  <c:v>0.04</c:v>
                </c:pt>
                <c:pt idx="6">
                  <c:v>0.02</c:v>
                </c:pt>
                <c:pt idx="7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1676405544323467"/>
          <c:y val="0.11813783502701082"/>
          <c:w val="0.35548661721843899"/>
          <c:h val="0.69837738342531097"/>
        </c:manualLayout>
      </c:layout>
      <c:overlay val="0"/>
      <c:txPr>
        <a:bodyPr/>
        <a:lstStyle/>
        <a:p>
          <a:pPr>
            <a:defRPr sz="140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14427771204"/>
          <c:y val="0.221371626008429"/>
          <c:w val="0.35227210765810502"/>
          <c:h val="0.627160311588754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0.10254333278057701"/>
                  <c:y val="-4.7058058237124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147554898494303E-2"/>
                  <c:y val="-1.0613382504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929414013204302E-2"/>
                  <c:y val="-3.5875239402191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518267644388699E-2"/>
                  <c:y val="-6.670736451806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4382492067016497E-2"/>
                  <c:y val="-7.3010694444618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7490535226943703E-2"/>
                  <c:y val="-8.1755144879764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aseline="0">
                    <a:latin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Academic institutions</c:v>
                </c:pt>
                <c:pt idx="1">
                  <c:v>National institutions</c:v>
                </c:pt>
                <c:pt idx="2">
                  <c:v>Private sector</c:v>
                </c:pt>
                <c:pt idx="3">
                  <c:v>Int. organizations</c:v>
                </c:pt>
                <c:pt idx="4">
                  <c:v>Other research inst.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0.85</c:v>
                </c:pt>
                <c:pt idx="1">
                  <c:v>0.06</c:v>
                </c:pt>
                <c:pt idx="2">
                  <c:v>0.04</c:v>
                </c:pt>
                <c:pt idx="3">
                  <c:v>0.03</c:v>
                </c:pt>
                <c:pt idx="4">
                  <c:v>0.01</c:v>
                </c:pt>
                <c:pt idx="5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8681499270988021"/>
          <c:y val="0.19017697760704091"/>
          <c:w val="0.35411236308752603"/>
          <c:h val="0.63352744040120701"/>
        </c:manualLayout>
      </c:layout>
      <c:overlay val="0"/>
      <c:txPr>
        <a:bodyPr/>
        <a:lstStyle/>
        <a:p>
          <a:pPr>
            <a:defRPr sz="1400" baseline="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80694392526"/>
          <c:y val="0.124775597584502"/>
          <c:w val="0.35535114518835398"/>
          <c:h val="0.651189735187766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1.14202640299275E-3"/>
                  <c:y val="0.353870408908779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0463977649926E-2"/>
                  <c:y val="4.9649364385228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8464050726124E-2"/>
                  <c:y val="2.7242987609613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234136140958402E-3"/>
                  <c:y val="2.99168883757809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680749761799703E-2"/>
                  <c:y val="1.7391557395899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8891237320576804E-2"/>
                  <c:y val="-9.392517455810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8946634700514103E-2"/>
                  <c:y val="-1.3200051196327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06078393897575E-2"/>
                  <c:y val="-2.54619322596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0442195321436898E-2"/>
                  <c:y val="-6.6058199511677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aseline="0">
                    <a:latin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Sheet1!$A$2:$A$10</c:f>
              <c:strCache>
                <c:ptCount val="9"/>
                <c:pt idx="0">
                  <c:v>Academic institutions</c:v>
                </c:pt>
                <c:pt idx="1">
                  <c:v>Law firms</c:v>
                </c:pt>
                <c:pt idx="2">
                  <c:v>EU institutions</c:v>
                </c:pt>
                <c:pt idx="3">
                  <c:v>Int. org. &amp; NGOs</c:v>
                </c:pt>
                <c:pt idx="4">
                  <c:v>National inst. &amp; Govt.</c:v>
                </c:pt>
                <c:pt idx="5">
                  <c:v>Private sector</c:v>
                </c:pt>
                <c:pt idx="6">
                  <c:v>Other research inst.</c:v>
                </c:pt>
                <c:pt idx="7">
                  <c:v>Other</c:v>
                </c:pt>
                <c:pt idx="8">
                  <c:v>Courts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0.52</c:v>
                </c:pt>
                <c:pt idx="1">
                  <c:v>0.13</c:v>
                </c:pt>
                <c:pt idx="2">
                  <c:v>0.09</c:v>
                </c:pt>
                <c:pt idx="3">
                  <c:v>0.08</c:v>
                </c:pt>
                <c:pt idx="4">
                  <c:v>0.06</c:v>
                </c:pt>
                <c:pt idx="5">
                  <c:v>0.05</c:v>
                </c:pt>
                <c:pt idx="6">
                  <c:v>0.04</c:v>
                </c:pt>
                <c:pt idx="7">
                  <c:v>0.02</c:v>
                </c:pt>
                <c:pt idx="8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8117318359070882"/>
          <c:y val="9.2366740455450222E-2"/>
          <c:w val="0.35235375625714899"/>
          <c:h val="0.73725107137586998"/>
        </c:manualLayout>
      </c:layout>
      <c:overlay val="0"/>
      <c:txPr>
        <a:bodyPr/>
        <a:lstStyle/>
        <a:p>
          <a:pPr>
            <a:defRPr sz="1400" baseline="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80309618233002E-2"/>
          <c:y val="0.132819045058578"/>
          <c:w val="0.35480686803843797"/>
          <c:h val="0.6982999937769229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490830342361998"/>
          <c:y val="0.147120951489211"/>
          <c:w val="0.35548661721843899"/>
          <c:h val="0.69837738342531097"/>
        </c:manualLayout>
      </c:layout>
      <c:overlay val="0"/>
      <c:txPr>
        <a:bodyPr/>
        <a:lstStyle/>
        <a:p>
          <a:pPr>
            <a:defRPr sz="1400">
              <a:latin typeface="Times New Roman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67484183219"/>
          <c:y val="0.19964603049659299"/>
          <c:w val="0.35602569471574802"/>
          <c:h val="0.594745062374272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5.7628733561368599E-2"/>
                  <c:y val="5.00670354103315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620866627505298E-2"/>
                  <c:y val="3.74487433237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2994381564561E-2"/>
                  <c:y val="7.25029456375806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6397034230577898E-2"/>
                  <c:y val="-7.0297150801384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9651988656326E-2"/>
                  <c:y val="-6.2846841635621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2803343517157E-2"/>
                  <c:y val="-6.5270023234090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9028718946128799E-2"/>
                  <c:y val="-4.9465817809703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9337255089335594E-2"/>
                  <c:y val="-2.4583954368499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aseline="0">
                    <a:latin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Academic institutions</c:v>
                </c:pt>
                <c:pt idx="1">
                  <c:v>Other research inst.</c:v>
                </c:pt>
                <c:pt idx="2">
                  <c:v>EU institutions</c:v>
                </c:pt>
                <c:pt idx="3">
                  <c:v>Int. organizations</c:v>
                </c:pt>
                <c:pt idx="4">
                  <c:v>Other</c:v>
                </c:pt>
                <c:pt idx="5">
                  <c:v>National institutions</c:v>
                </c:pt>
                <c:pt idx="6">
                  <c:v>Private sector</c:v>
                </c:pt>
                <c:pt idx="7">
                  <c:v>Public policy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0.76</c:v>
                </c:pt>
                <c:pt idx="1">
                  <c:v>7.0000000000000007E-2</c:v>
                </c:pt>
                <c:pt idx="2">
                  <c:v>0.04</c:v>
                </c:pt>
                <c:pt idx="3">
                  <c:v>0.04</c:v>
                </c:pt>
                <c:pt idx="4">
                  <c:v>0.03</c:v>
                </c:pt>
                <c:pt idx="5">
                  <c:v>0.03</c:v>
                </c:pt>
                <c:pt idx="6">
                  <c:v>0.02</c:v>
                </c:pt>
                <c:pt idx="7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7600112294380681"/>
          <c:y val="0.11179497806401333"/>
          <c:w val="0.23698067025214375"/>
          <c:h val="0.65188678767169961"/>
        </c:manualLayout>
      </c:layout>
      <c:overlay val="0"/>
      <c:txPr>
        <a:bodyPr/>
        <a:lstStyle/>
        <a:p>
          <a:pPr>
            <a:defRPr sz="1400" baseline="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FFC83-C1C7-4552-9DF9-3FFC5D4D32E4}" type="datetimeFigureOut">
              <a:rPr lang="en-GB" smtClean="0"/>
              <a:t>08/12/2015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D538E-9F28-4FC4-8B5A-3752470D9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115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749B2-99BF-4C5C-90A5-892F6B60191C}" type="datetimeFigureOut">
              <a:rPr lang="en-GB" smtClean="0"/>
              <a:t>08/12/2015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752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25BE1-0FDC-4E5E-A141-6036D6B00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67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25BE1-0FDC-4E5E-A141-6036D6B006E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440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25BE1-0FDC-4E5E-A141-6036D6B006E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296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25BE1-0FDC-4E5E-A141-6036D6B006E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296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25BE1-0FDC-4E5E-A141-6036D6B006E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2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25BE1-0FDC-4E5E-A141-6036D6B006E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2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25BE1-0FDC-4E5E-A141-6036D6B006E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499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25BE1-0FDC-4E5E-A141-6036D6B006E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839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25BE1-0FDC-4E5E-A141-6036D6B006E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996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25BE1-0FDC-4E5E-A141-6036D6B006E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996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25BE1-0FDC-4E5E-A141-6036D6B006E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637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25BE1-0FDC-4E5E-A141-6036D6B006E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95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25BE1-0FDC-4E5E-A141-6036D6B006E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461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25BE1-0FDC-4E5E-A141-6036D6B006E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725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25BE1-0FDC-4E5E-A141-6036D6B006E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117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25BE1-0FDC-4E5E-A141-6036D6B006E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62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25BE1-0FDC-4E5E-A141-6036D6B006E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709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25BE1-0FDC-4E5E-A141-6036D6B006E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067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25BE1-0FDC-4E5E-A141-6036D6B006E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800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25BE1-0FDC-4E5E-A141-6036D6B006E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1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983315"/>
            <a:ext cx="7128792" cy="1148928"/>
          </a:xfrm>
        </p:spPr>
        <p:txBody>
          <a:bodyPr anchor="b"/>
          <a:lstStyle>
            <a:lvl1pPr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4065747"/>
            <a:ext cx="7128792" cy="17477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53775-E2A4-4752-BED6-72B787BF84A0}" type="datetime1">
              <a:rPr lang="it-IT" smtClean="0"/>
              <a:t>08/12/2015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D80E6-4526-4118-B3EC-FF4E77BA3A56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6145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5755"/>
            <a:ext cx="4038600" cy="4513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755"/>
            <a:ext cx="4038600" cy="4513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C296-BCCA-4F55-B360-741FF55A0FC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4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0849"/>
            <a:ext cx="4040188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68834"/>
            <a:ext cx="4040188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0849"/>
            <a:ext cx="4041775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68834"/>
            <a:ext cx="4041775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A9BB-C27B-44C2-A93A-AFBB2A0E045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83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FC72-1F7F-4D4B-AD73-69DB4EDAB76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5236"/>
            <a:ext cx="3168352" cy="933504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5236"/>
            <a:ext cx="5245422" cy="495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2198739"/>
            <a:ext cx="3168352" cy="40212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456CC-B832-4B96-A948-41898918321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27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55634"/>
            <a:ext cx="5486400" cy="5651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65236"/>
            <a:ext cx="5486400" cy="352079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30099"/>
            <a:ext cx="5486400" cy="8026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7C70-7B56-4581-B8E2-53C295187DE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1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983315"/>
            <a:ext cx="7128792" cy="1148928"/>
          </a:xfrm>
        </p:spPr>
        <p:txBody>
          <a:bodyPr anchor="b"/>
          <a:lstStyle>
            <a:lvl1pPr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4065747"/>
            <a:ext cx="7128792" cy="17477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53775-E2A4-4752-BED6-72B787BF84A0}" type="datetime1">
              <a:rPr lang="it-IT" smtClean="0"/>
              <a:t>08/12/2015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6145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60BB-F093-451F-960E-222AE5B487A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10" y="6322235"/>
            <a:ext cx="576064" cy="36411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B5C6D-7C0A-40A2-93E5-45B7AD5C39F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 bwMode="auto">
          <a:xfrm>
            <a:off x="2051720" y="259924"/>
            <a:ext cx="6768752" cy="10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dirty="0" smtClean="0">
              <a:solidFill>
                <a:prstClr val="black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2000" y="258480"/>
            <a:ext cx="6624000" cy="1077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69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5755"/>
            <a:ext cx="4038600" cy="4513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755"/>
            <a:ext cx="4038600" cy="4513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C296-BCCA-4F55-B360-741FF55A0FC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62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0849"/>
            <a:ext cx="4040188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68834"/>
            <a:ext cx="4040188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0849"/>
            <a:ext cx="4041775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68834"/>
            <a:ext cx="4041775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A9BB-C27B-44C2-A93A-AFBB2A0E045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74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FC72-1F7F-4D4B-AD73-69DB4EDAB76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2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60BB-F093-451F-960E-222AE5B487A0}" type="datetime1">
              <a:rPr lang="it-IT" smtClean="0"/>
              <a:t>08/12/2015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10" y="6322235"/>
            <a:ext cx="576064" cy="36411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B5C6D-7C0A-40A2-93E5-45B7AD5C39FE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 bwMode="auto">
          <a:xfrm>
            <a:off x="2051720" y="259924"/>
            <a:ext cx="6768752" cy="10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2000" y="258480"/>
            <a:ext cx="6624000" cy="1077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81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5236"/>
            <a:ext cx="3168352" cy="933504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5236"/>
            <a:ext cx="5245422" cy="495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2198739"/>
            <a:ext cx="3168352" cy="40212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456CC-B832-4B96-A948-41898918321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67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55634"/>
            <a:ext cx="5486400" cy="5651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65236"/>
            <a:ext cx="5486400" cy="352079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30099"/>
            <a:ext cx="5486400" cy="8026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7C70-7B56-4581-B8E2-53C295187DE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44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983315"/>
            <a:ext cx="7128792" cy="1148928"/>
          </a:xfrm>
        </p:spPr>
        <p:txBody>
          <a:bodyPr anchor="b"/>
          <a:lstStyle>
            <a:lvl1pPr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4065747"/>
            <a:ext cx="7128792" cy="17477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53775-E2A4-4752-BED6-72B787BF84A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15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60BB-F093-451F-960E-222AE5B487A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10" y="6322235"/>
            <a:ext cx="576064" cy="36411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B5C6D-7C0A-40A2-93E5-45B7AD5C39F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 bwMode="auto">
          <a:xfrm>
            <a:off x="2051720" y="259924"/>
            <a:ext cx="6768752" cy="10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dirty="0" smtClean="0">
              <a:solidFill>
                <a:prstClr val="black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2000" y="258480"/>
            <a:ext cx="6624000" cy="1077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723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5755"/>
            <a:ext cx="4038600" cy="4513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755"/>
            <a:ext cx="4038600" cy="4513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C296-BCCA-4F55-B360-741FF55A0FC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67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0849"/>
            <a:ext cx="4040188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68834"/>
            <a:ext cx="4040188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0849"/>
            <a:ext cx="4041775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68834"/>
            <a:ext cx="4041775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A9BB-C27B-44C2-A93A-AFBB2A0E045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42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FC72-1F7F-4D4B-AD73-69DB4EDAB76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86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5236"/>
            <a:ext cx="3168352" cy="933504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5236"/>
            <a:ext cx="5245422" cy="495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2198739"/>
            <a:ext cx="3168352" cy="40212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456CC-B832-4B96-A948-41898918321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55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55634"/>
            <a:ext cx="5486400" cy="5651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65236"/>
            <a:ext cx="5486400" cy="352079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30099"/>
            <a:ext cx="5486400" cy="8026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7C70-7B56-4581-B8E2-53C295187DE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43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983315"/>
            <a:ext cx="7128792" cy="1148928"/>
          </a:xfrm>
        </p:spPr>
        <p:txBody>
          <a:bodyPr anchor="b"/>
          <a:lstStyle>
            <a:lvl1pPr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4065747"/>
            <a:ext cx="7128792" cy="17477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53775-E2A4-4752-BED6-72B787BF84A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9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5755"/>
            <a:ext cx="4038600" cy="4513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755"/>
            <a:ext cx="4038600" cy="4513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C296-BCCA-4F55-B360-741FF55A0FC6}" type="datetime1">
              <a:rPr lang="it-IT" smtClean="0"/>
              <a:t>08/12/2015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33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60BB-F093-451F-960E-222AE5B487A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10" y="6322235"/>
            <a:ext cx="576064" cy="36411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B5C6D-7C0A-40A2-93E5-45B7AD5C39F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 bwMode="auto">
          <a:xfrm>
            <a:off x="2051720" y="259924"/>
            <a:ext cx="6768752" cy="10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dirty="0" smtClean="0">
              <a:solidFill>
                <a:prstClr val="black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2000" y="258480"/>
            <a:ext cx="6624000" cy="1077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150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5755"/>
            <a:ext cx="4038600" cy="4513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755"/>
            <a:ext cx="4038600" cy="4513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C296-BCCA-4F55-B360-741FF55A0FC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16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0849"/>
            <a:ext cx="4040188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68834"/>
            <a:ext cx="4040188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0849"/>
            <a:ext cx="4041775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68834"/>
            <a:ext cx="4041775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A9BB-C27B-44C2-A93A-AFBB2A0E045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49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FC72-1F7F-4D4B-AD73-69DB4EDAB76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69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5236"/>
            <a:ext cx="3168352" cy="933504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5236"/>
            <a:ext cx="5245422" cy="495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2198739"/>
            <a:ext cx="3168352" cy="40212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456CC-B832-4B96-A948-41898918321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693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55634"/>
            <a:ext cx="5486400" cy="5651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65236"/>
            <a:ext cx="5486400" cy="352079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30099"/>
            <a:ext cx="5486400" cy="8026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7C70-7B56-4581-B8E2-53C295187DE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64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60BB-F093-451F-960E-222AE5B487A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10" y="6322235"/>
            <a:ext cx="576064" cy="36411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B5C6D-7C0A-40A2-93E5-45B7AD5C39F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 bwMode="auto">
          <a:xfrm>
            <a:off x="2051720" y="259924"/>
            <a:ext cx="6768752" cy="10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dirty="0" smtClean="0">
              <a:solidFill>
                <a:prstClr val="black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2000" y="258480"/>
            <a:ext cx="6624000" cy="1077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979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5755"/>
            <a:ext cx="4038600" cy="4513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755"/>
            <a:ext cx="4038600" cy="4513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C296-BCCA-4F55-B360-741FF55A0FC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24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0849"/>
            <a:ext cx="4040188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68834"/>
            <a:ext cx="4040188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0849"/>
            <a:ext cx="4041775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68834"/>
            <a:ext cx="4041775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A9BB-C27B-44C2-A93A-AFBB2A0E045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73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FC72-1F7F-4D4B-AD73-69DB4EDAB76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6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0849"/>
            <a:ext cx="4040188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68834"/>
            <a:ext cx="4040188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0849"/>
            <a:ext cx="4041775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68834"/>
            <a:ext cx="4041775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A9BB-C27B-44C2-A93A-AFBB2A0E0450}" type="datetime1">
              <a:rPr lang="it-IT" smtClean="0"/>
              <a:t>08/12/2015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76536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5236"/>
            <a:ext cx="3168352" cy="933504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5236"/>
            <a:ext cx="5245422" cy="495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2198739"/>
            <a:ext cx="3168352" cy="40212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456CC-B832-4B96-A948-41898918321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207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55634"/>
            <a:ext cx="5486400" cy="5651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65236"/>
            <a:ext cx="5486400" cy="352079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30099"/>
            <a:ext cx="5486400" cy="8026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7C70-7B56-4581-B8E2-53C295187DE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451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60BB-F093-451F-960E-222AE5B487A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10" y="6322235"/>
            <a:ext cx="576064" cy="36411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B5C6D-7C0A-40A2-93E5-45B7AD5C39F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 bwMode="auto">
          <a:xfrm>
            <a:off x="2051720" y="259924"/>
            <a:ext cx="6768752" cy="10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dirty="0" smtClean="0">
              <a:solidFill>
                <a:prstClr val="black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2000" y="258480"/>
            <a:ext cx="6624000" cy="1077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35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5755"/>
            <a:ext cx="4038600" cy="4513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755"/>
            <a:ext cx="4038600" cy="4513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C296-BCCA-4F55-B360-741FF55A0FC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04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0849"/>
            <a:ext cx="4040188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68834"/>
            <a:ext cx="4040188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0849"/>
            <a:ext cx="4041775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68834"/>
            <a:ext cx="4041775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A9BB-C27B-44C2-A93A-AFBB2A0E045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501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FC72-1F7F-4D4B-AD73-69DB4EDAB76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067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5236"/>
            <a:ext cx="3168352" cy="933504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5236"/>
            <a:ext cx="5245422" cy="495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2198739"/>
            <a:ext cx="3168352" cy="40212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456CC-B832-4B96-A948-41898918321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207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55634"/>
            <a:ext cx="5486400" cy="5651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65236"/>
            <a:ext cx="5486400" cy="352079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30099"/>
            <a:ext cx="5486400" cy="8026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7C70-7B56-4581-B8E2-53C295187DE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796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60BB-F093-451F-960E-222AE5B487A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10" y="6322235"/>
            <a:ext cx="576064" cy="36411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B5C6D-7C0A-40A2-93E5-45B7AD5C39F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 bwMode="auto">
          <a:xfrm>
            <a:off x="2051720" y="259924"/>
            <a:ext cx="6768752" cy="10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dirty="0" smtClean="0">
              <a:solidFill>
                <a:prstClr val="black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2000" y="258480"/>
            <a:ext cx="6624000" cy="1077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52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5755"/>
            <a:ext cx="4038600" cy="4513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755"/>
            <a:ext cx="4038600" cy="4513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C296-BCCA-4F55-B360-741FF55A0FC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97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FC72-1F7F-4D4B-AD73-69DB4EDAB76A}" type="datetime1">
              <a:rPr lang="it-IT" smtClean="0"/>
              <a:t>08/12/2015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17761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0849"/>
            <a:ext cx="4040188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68834"/>
            <a:ext cx="4040188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0849"/>
            <a:ext cx="4041775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68834"/>
            <a:ext cx="4041775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A9BB-C27B-44C2-A93A-AFBB2A0E045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683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FC72-1F7F-4D4B-AD73-69DB4EDAB76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694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5236"/>
            <a:ext cx="3168352" cy="933504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5236"/>
            <a:ext cx="5245422" cy="495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2198739"/>
            <a:ext cx="3168352" cy="40212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456CC-B832-4B96-A948-41898918321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49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55634"/>
            <a:ext cx="5486400" cy="5651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65236"/>
            <a:ext cx="5486400" cy="352079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30099"/>
            <a:ext cx="5486400" cy="8026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7C70-7B56-4581-B8E2-53C295187DE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37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60BB-F093-451F-960E-222AE5B487A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10" y="6322235"/>
            <a:ext cx="576064" cy="36411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B5C6D-7C0A-40A2-93E5-45B7AD5C39F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 bwMode="auto">
          <a:xfrm>
            <a:off x="2051720" y="259924"/>
            <a:ext cx="6768752" cy="10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dirty="0" smtClean="0">
              <a:solidFill>
                <a:prstClr val="black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2000" y="258480"/>
            <a:ext cx="6624000" cy="1077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79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5755"/>
            <a:ext cx="4038600" cy="4513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755"/>
            <a:ext cx="4038600" cy="4513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C296-BCCA-4F55-B360-741FF55A0FC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4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0849"/>
            <a:ext cx="4040188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68834"/>
            <a:ext cx="4040188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0849"/>
            <a:ext cx="4041775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68834"/>
            <a:ext cx="4041775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A9BB-C27B-44C2-A93A-AFBB2A0E045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309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FC72-1F7F-4D4B-AD73-69DB4EDAB76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963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5236"/>
            <a:ext cx="3168352" cy="933504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5236"/>
            <a:ext cx="5245422" cy="495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2198739"/>
            <a:ext cx="3168352" cy="40212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456CC-B832-4B96-A948-41898918321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884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55634"/>
            <a:ext cx="5486400" cy="5651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65236"/>
            <a:ext cx="5486400" cy="352079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30099"/>
            <a:ext cx="5486400" cy="8026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7C70-7B56-4581-B8E2-53C295187DE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6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5236"/>
            <a:ext cx="3168352" cy="933504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5236"/>
            <a:ext cx="5245422" cy="495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2198739"/>
            <a:ext cx="3168352" cy="40212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456CC-B832-4B96-A948-41898918321F}" type="datetime1">
              <a:rPr lang="it-IT" smtClean="0"/>
              <a:t>08/12/2015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60487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60BB-F093-451F-960E-222AE5B487A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10" y="6322235"/>
            <a:ext cx="576064" cy="36411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B5C6D-7C0A-40A2-93E5-45B7AD5C39F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 bwMode="auto">
          <a:xfrm>
            <a:off x="2051720" y="259924"/>
            <a:ext cx="6768752" cy="10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dirty="0" smtClean="0">
              <a:solidFill>
                <a:prstClr val="black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2000" y="258480"/>
            <a:ext cx="6624000" cy="1077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69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5755"/>
            <a:ext cx="4038600" cy="4513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755"/>
            <a:ext cx="4038600" cy="4513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C296-BCCA-4F55-B360-741FF55A0FC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76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0849"/>
            <a:ext cx="4040188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68834"/>
            <a:ext cx="4040188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0849"/>
            <a:ext cx="4041775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68834"/>
            <a:ext cx="4041775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A9BB-C27B-44C2-A93A-AFBB2A0E045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594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FC72-1F7F-4D4B-AD73-69DB4EDAB76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56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5236"/>
            <a:ext cx="3168352" cy="933504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5236"/>
            <a:ext cx="5245422" cy="495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2198739"/>
            <a:ext cx="3168352" cy="40212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456CC-B832-4B96-A948-41898918321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112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55634"/>
            <a:ext cx="5486400" cy="5651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65236"/>
            <a:ext cx="5486400" cy="352079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30099"/>
            <a:ext cx="5486400" cy="8026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7C70-7B56-4581-B8E2-53C295187DE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041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60BB-F093-451F-960E-222AE5B487A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10" y="6322235"/>
            <a:ext cx="576064" cy="36411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B5C6D-7C0A-40A2-93E5-45B7AD5C39F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 bwMode="auto">
          <a:xfrm>
            <a:off x="2051720" y="259924"/>
            <a:ext cx="6768752" cy="10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dirty="0" smtClean="0">
              <a:solidFill>
                <a:prstClr val="black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2000" y="258480"/>
            <a:ext cx="6624000" cy="1077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768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5755"/>
            <a:ext cx="4038600" cy="4513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755"/>
            <a:ext cx="4038600" cy="4513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C296-BCCA-4F55-B360-741FF55A0FC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7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0849"/>
            <a:ext cx="4040188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68834"/>
            <a:ext cx="4040188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0849"/>
            <a:ext cx="4041775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68834"/>
            <a:ext cx="4041775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A9BB-C27B-44C2-A93A-AFBB2A0E045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759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FC72-1F7F-4D4B-AD73-69DB4EDAB76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9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55634"/>
            <a:ext cx="5486400" cy="5651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65236"/>
            <a:ext cx="5486400" cy="352079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30099"/>
            <a:ext cx="5486400" cy="8026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7C70-7B56-4581-B8E2-53C295187DEC}" type="datetime1">
              <a:rPr lang="it-IT" smtClean="0"/>
              <a:t>08/12/2015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21539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5236"/>
            <a:ext cx="3168352" cy="933504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5236"/>
            <a:ext cx="5245422" cy="495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2198739"/>
            <a:ext cx="3168352" cy="40212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456CC-B832-4B96-A948-41898918321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571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55634"/>
            <a:ext cx="5486400" cy="5651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65236"/>
            <a:ext cx="5486400" cy="352079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30099"/>
            <a:ext cx="5486400" cy="8026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7C70-7B56-4581-B8E2-53C295187DE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419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60BB-F093-451F-960E-222AE5B487A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10" y="6322235"/>
            <a:ext cx="576064" cy="36411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B5C6D-7C0A-40A2-93E5-45B7AD5C39F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 bwMode="auto">
          <a:xfrm>
            <a:off x="2051720" y="259924"/>
            <a:ext cx="6768752" cy="10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dirty="0" smtClean="0">
              <a:solidFill>
                <a:prstClr val="black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2000" y="258480"/>
            <a:ext cx="6624000" cy="1077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82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5755"/>
            <a:ext cx="4038600" cy="4513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755"/>
            <a:ext cx="4038600" cy="4513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C296-BCCA-4F55-B360-741FF55A0FC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46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0849"/>
            <a:ext cx="4040188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68834"/>
            <a:ext cx="4040188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0849"/>
            <a:ext cx="4041775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68834"/>
            <a:ext cx="4041775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A9BB-C27B-44C2-A93A-AFBB2A0E045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235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FC72-1F7F-4D4B-AD73-69DB4EDAB76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049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5236"/>
            <a:ext cx="3168352" cy="933504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5236"/>
            <a:ext cx="5245422" cy="495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2198739"/>
            <a:ext cx="3168352" cy="40212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456CC-B832-4B96-A948-41898918321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119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55634"/>
            <a:ext cx="5486400" cy="5651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65236"/>
            <a:ext cx="5486400" cy="352079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30099"/>
            <a:ext cx="5486400" cy="8026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7C70-7B56-4581-B8E2-53C295187DE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841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60BB-F093-451F-960E-222AE5B487A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10" y="6322235"/>
            <a:ext cx="576064" cy="36411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B5C6D-7C0A-40A2-93E5-45B7AD5C39F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 bwMode="auto">
          <a:xfrm>
            <a:off x="2051720" y="259924"/>
            <a:ext cx="6768752" cy="10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dirty="0" smtClean="0">
              <a:solidFill>
                <a:prstClr val="black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2000" y="258480"/>
            <a:ext cx="6624000" cy="1077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378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5755"/>
            <a:ext cx="4038600" cy="4513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755"/>
            <a:ext cx="4038600" cy="45133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C296-BCCA-4F55-B360-741FF55A0FC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44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983315"/>
            <a:ext cx="7128792" cy="1148928"/>
          </a:xfrm>
        </p:spPr>
        <p:txBody>
          <a:bodyPr anchor="b"/>
          <a:lstStyle>
            <a:lvl1pPr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4065747"/>
            <a:ext cx="7128792" cy="17477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53775-E2A4-4752-BED6-72B787BF84A0}" type="datetime1">
              <a:rPr lang="it-IT" smtClean="0"/>
              <a:t>08/12/2015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6145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0849"/>
            <a:ext cx="4040188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68834"/>
            <a:ext cx="4040188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0849"/>
            <a:ext cx="4041775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68834"/>
            <a:ext cx="4041775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A9BB-C27B-44C2-A93A-AFBB2A0E045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409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FC72-1F7F-4D4B-AD73-69DB4EDAB76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280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5236"/>
            <a:ext cx="3168352" cy="933504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5236"/>
            <a:ext cx="5245422" cy="495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2198739"/>
            <a:ext cx="3168352" cy="40212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456CC-B832-4B96-A948-41898918321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0893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55634"/>
            <a:ext cx="5486400" cy="5651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65236"/>
            <a:ext cx="5486400" cy="352079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30099"/>
            <a:ext cx="5486400" cy="8026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7C70-7B56-4581-B8E2-53C295187DE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810" y="6322235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0B5C6D-7C0A-40A2-93E5-45B7AD5C3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2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60BB-F093-451F-960E-222AE5B487A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10" y="6322235"/>
            <a:ext cx="576064" cy="36411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B5C6D-7C0A-40A2-93E5-45B7AD5C39F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 bwMode="auto">
          <a:xfrm>
            <a:off x="2051720" y="259924"/>
            <a:ext cx="6768752" cy="10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dirty="0" smtClean="0">
              <a:solidFill>
                <a:prstClr val="black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2000" y="258480"/>
            <a:ext cx="6624000" cy="1077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64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56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62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68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74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80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4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91680" y="1983315"/>
            <a:ext cx="7128792" cy="114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it-I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38694"/>
            <a:ext cx="2133600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D798C1-28A9-4707-8D4D-671C3615484B}" type="datetime1">
              <a:rPr lang="it-IT" smtClean="0"/>
              <a:t>08/12/2015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38694"/>
            <a:ext cx="2895600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200" y="6350710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4D80E6-4526-4118-B3EC-FF4E77BA3A56}" type="slidenum">
              <a:rPr lang="it-IT" smtClean="0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691680" y="4065747"/>
            <a:ext cx="7128792" cy="1747732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051720" y="259924"/>
            <a:ext cx="6624736" cy="10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95755"/>
            <a:ext cx="8229600" cy="451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38694"/>
            <a:ext cx="2133600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161D43-88C8-4D5A-A5F9-0E40F70042A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38694"/>
            <a:ext cx="2895600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200" y="6325309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EC10D1-6866-4AC9-B4C1-8A91528F530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051720" y="259924"/>
            <a:ext cx="6624736" cy="10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95755"/>
            <a:ext cx="8229600" cy="451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38694"/>
            <a:ext cx="2133600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161D43-88C8-4D5A-A5F9-0E40F70042A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38694"/>
            <a:ext cx="2895600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200" y="6325309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EC10D1-6866-4AC9-B4C1-8A91528F530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4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051720" y="259924"/>
            <a:ext cx="6624736" cy="10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95755"/>
            <a:ext cx="8229600" cy="451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38694"/>
            <a:ext cx="2133600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161D43-88C8-4D5A-A5F9-0E40F70042A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38694"/>
            <a:ext cx="2895600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200" y="6325309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EC10D1-6866-4AC9-B4C1-8A91528F530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9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051720" y="259924"/>
            <a:ext cx="6624736" cy="10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95755"/>
            <a:ext cx="8229600" cy="451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38694"/>
            <a:ext cx="2133600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161D43-88C8-4D5A-A5F9-0E40F70042A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38694"/>
            <a:ext cx="2895600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200" y="6325309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EC10D1-6866-4AC9-B4C1-8A91528F530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6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051720" y="259924"/>
            <a:ext cx="6624736" cy="10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95755"/>
            <a:ext cx="8229600" cy="451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38694"/>
            <a:ext cx="2133600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161D43-88C8-4D5A-A5F9-0E40F70042A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38694"/>
            <a:ext cx="2895600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200" y="6325309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EC10D1-6866-4AC9-B4C1-8A91528F530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051720" y="259924"/>
            <a:ext cx="6624736" cy="10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95755"/>
            <a:ext cx="8229600" cy="451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38694"/>
            <a:ext cx="2133600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161D43-88C8-4D5A-A5F9-0E40F70042A2}" type="datetime1">
              <a:rPr lang="it-IT" smtClean="0"/>
              <a:t>08/12/2015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38694"/>
            <a:ext cx="2895600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200" y="6325309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EC10D1-6866-4AC9-B4C1-8A91528F5304}" type="slidenum">
              <a:rPr lang="it-IT" smtClean="0"/>
              <a:pPr>
                <a:defRPr/>
              </a:pPr>
              <a:t>‹#›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7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051720" y="259924"/>
            <a:ext cx="6624736" cy="10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95755"/>
            <a:ext cx="8229600" cy="451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38694"/>
            <a:ext cx="2133600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161D43-88C8-4D5A-A5F9-0E40F70042A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38694"/>
            <a:ext cx="2895600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200" y="6350710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EC10D1-6866-4AC9-B4C1-8A91528F530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0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051720" y="259924"/>
            <a:ext cx="6624736" cy="10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95755"/>
            <a:ext cx="8229600" cy="451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38694"/>
            <a:ext cx="2133600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161D43-88C8-4D5A-A5F9-0E40F70042A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38694"/>
            <a:ext cx="2895600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200" y="6325309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EC10D1-6866-4AC9-B4C1-8A91528F530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0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051720" y="259924"/>
            <a:ext cx="6624736" cy="10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95755"/>
            <a:ext cx="8229600" cy="451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38694"/>
            <a:ext cx="2133600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161D43-88C8-4D5A-A5F9-0E40F70042A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38694"/>
            <a:ext cx="2895600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200" y="6325309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EC10D1-6866-4AC9-B4C1-8A91528F530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6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051720" y="259924"/>
            <a:ext cx="6624736" cy="10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95755"/>
            <a:ext cx="8229600" cy="451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38694"/>
            <a:ext cx="2133600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161D43-88C8-4D5A-A5F9-0E40F70042A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38694"/>
            <a:ext cx="2895600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200" y="6325309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EC10D1-6866-4AC9-B4C1-8A91528F530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1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051720" y="259924"/>
            <a:ext cx="6624736" cy="10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95755"/>
            <a:ext cx="8229600" cy="451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38694"/>
            <a:ext cx="2133600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161D43-88C8-4D5A-A5F9-0E40F70042A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38694"/>
            <a:ext cx="2895600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200" y="6325309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EC10D1-6866-4AC9-B4C1-8A91528F530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6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051720" y="259924"/>
            <a:ext cx="6624736" cy="10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95755"/>
            <a:ext cx="8229600" cy="451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38694"/>
            <a:ext cx="2133600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161D43-88C8-4D5A-A5F9-0E40F70042A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38694"/>
            <a:ext cx="2895600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200" y="6325309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EC10D1-6866-4AC9-B4C1-8A91528F530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2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051720" y="259924"/>
            <a:ext cx="6624736" cy="10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95755"/>
            <a:ext cx="8229600" cy="451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38694"/>
            <a:ext cx="2133600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161D43-88C8-4D5A-A5F9-0E40F70042A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38694"/>
            <a:ext cx="2895600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200" y="6325309"/>
            <a:ext cx="576064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EC10D1-6866-4AC9-B4C1-8A91528F530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6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2.jpe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3.jpeg"/><Relationship Id="rId5" Type="http://schemas.openxmlformats.org/officeDocument/2006/relationships/chart" Target="../charts/chart3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http://www.mybasket.it/img/logo_flickr04.png" TargetMode="External"/><Relationship Id="rId13" Type="http://schemas.openxmlformats.org/officeDocument/2006/relationships/hyperlink" Target="https://www.youtube.com/watch?v=cfOxdcfSNkY" TargetMode="External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hyperlink" Target="http://www.eui.eu/PhD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http://yaffetidbits.typepad.com/.a/6a00d8347d063969e2014e86f5d051970d-800wi" TargetMode="External"/><Relationship Id="rId11" Type="http://schemas.openxmlformats.org/officeDocument/2006/relationships/hyperlink" Target="http://www.eui.eu/" TargetMode="External"/><Relationship Id="rId5" Type="http://schemas.openxmlformats.org/officeDocument/2006/relationships/image" Target="../media/image36.png"/><Relationship Id="rId10" Type="http://schemas.openxmlformats.org/officeDocument/2006/relationships/image" Target="http://byrdtheatre.com/uploads/images/twittericon.png" TargetMode="External"/><Relationship Id="rId4" Type="http://schemas.openxmlformats.org/officeDocument/2006/relationships/image" Target="http://www1.usw.salvationarmy.org/images/usw.www_usw_do2/facebook-logo.png" TargetMode="External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eui.eu/ServicesAndAdmin/AcademicService/Academic%20Skills%20Training/Index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tiff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69787" y="2096360"/>
            <a:ext cx="2326098" cy="1148928"/>
          </a:xfrm>
        </p:spPr>
        <p:txBody>
          <a:bodyPr/>
          <a:lstStyle/>
          <a:p>
            <a:r>
              <a:rPr lang="en-GB" sz="7200" dirty="0" smtClean="0">
                <a:solidFill>
                  <a:srgbClr val="00396A"/>
                </a:solidFill>
                <a:latin typeface="+mn-lt"/>
              </a:rPr>
              <a:t>EUI</a:t>
            </a:r>
            <a:endParaRPr lang="it-IT" sz="7200" dirty="0">
              <a:solidFill>
                <a:srgbClr val="00396A"/>
              </a:solidFill>
              <a:latin typeface="+mn-lt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3200" y="6338320"/>
            <a:ext cx="576064" cy="364111"/>
          </a:xfrm>
        </p:spPr>
        <p:txBody>
          <a:bodyPr/>
          <a:lstStyle/>
          <a:p>
            <a:pPr>
              <a:defRPr/>
            </a:pPr>
            <a:fld id="{984D80E6-4526-4118-B3EC-FF4E77BA3A56}" type="slidenum">
              <a:rPr lang="it-IT" smtClean="0"/>
              <a:pPr>
                <a:defRPr/>
              </a:pPr>
              <a:t>1</a:t>
            </a:fld>
            <a:endParaRPr lang="it-IT" dirty="0"/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1669787" y="3032349"/>
            <a:ext cx="7128792" cy="61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40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dirty="0" smtClean="0">
                <a:solidFill>
                  <a:srgbClr val="00396A"/>
                </a:solidFill>
                <a:latin typeface="+mn-lt"/>
              </a:rPr>
              <a:t>The European University Institute</a:t>
            </a:r>
            <a:endParaRPr lang="it-IT" dirty="0">
              <a:solidFill>
                <a:srgbClr val="00396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17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323131"/>
            <a:ext cx="7021288" cy="1080120"/>
          </a:xfrm>
        </p:spPr>
        <p:txBody>
          <a:bodyPr lIns="0" tIns="0" rIns="0" bIns="0" anchor="t" anchorCtr="0"/>
          <a:lstStyle/>
          <a:p>
            <a:pPr fontAlgn="auto">
              <a:lnSpc>
                <a:spcPts val="3400"/>
              </a:lnSpc>
              <a:defRPr/>
            </a:pPr>
            <a:r>
              <a:rPr lang="it-IT" sz="4000" dirty="0" smtClean="0">
                <a:solidFill>
                  <a:srgbClr val="00396A"/>
                </a:solidFill>
                <a:latin typeface="+mj-lt"/>
              </a:rPr>
              <a:t>A Community </a:t>
            </a:r>
            <a:r>
              <a:rPr lang="it-IT" sz="4000" dirty="0">
                <a:solidFill>
                  <a:srgbClr val="00396A"/>
                </a:solidFill>
                <a:latin typeface="+mj-lt"/>
              </a:rPr>
              <a:t>of </a:t>
            </a:r>
            <a:r>
              <a:rPr lang="it-IT" sz="4000" dirty="0" err="1">
                <a:solidFill>
                  <a:srgbClr val="00396A"/>
                </a:solidFill>
                <a:latin typeface="+mj-lt"/>
              </a:rPr>
              <a:t>Scholars</a:t>
            </a:r>
            <a:endParaRPr lang="en-US" sz="4000" dirty="0">
              <a:solidFill>
                <a:srgbClr val="00396A"/>
              </a:solidFill>
              <a:latin typeface="+mj-lt"/>
            </a:endParaRPr>
          </a:p>
        </p:txBody>
      </p:sp>
      <p:grpSp>
        <p:nvGrpSpPr>
          <p:cNvPr id="10" name="Gruppo 2"/>
          <p:cNvGrpSpPr/>
          <p:nvPr/>
        </p:nvGrpSpPr>
        <p:grpSpPr>
          <a:xfrm>
            <a:off x="317481" y="2476345"/>
            <a:ext cx="3426577" cy="810218"/>
            <a:chOff x="317481" y="2047444"/>
            <a:chExt cx="3426577" cy="810218"/>
          </a:xfrm>
        </p:grpSpPr>
        <p:sp>
          <p:nvSpPr>
            <p:cNvPr id="11" name="CasellaDiTesto 7"/>
            <p:cNvSpPr txBox="1"/>
            <p:nvPr/>
          </p:nvSpPr>
          <p:spPr>
            <a:xfrm>
              <a:off x="317481" y="2047444"/>
              <a:ext cx="821071" cy="810218"/>
            </a:xfrm>
            <a:prstGeom prst="rect">
              <a:avLst/>
            </a:prstGeom>
            <a:solidFill>
              <a:srgbClr val="00396A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it-IT" sz="2800" dirty="0" smtClean="0">
                  <a:solidFill>
                    <a:schemeClr val="bg1"/>
                  </a:solidFill>
                  <a:latin typeface="+mj-lt"/>
                  <a:cs typeface="Times New Roman"/>
                </a:rPr>
                <a:t>586</a:t>
              </a:r>
              <a:endParaRPr lang="it-IT" sz="2800" dirty="0">
                <a:solidFill>
                  <a:schemeClr val="bg1"/>
                </a:solidFill>
                <a:latin typeface="+mj-lt"/>
                <a:cs typeface="Times New Roman"/>
              </a:endParaRPr>
            </a:p>
          </p:txBody>
        </p:sp>
        <p:sp>
          <p:nvSpPr>
            <p:cNvPr id="12" name="CasellaDiTesto 6"/>
            <p:cNvSpPr txBox="1"/>
            <p:nvPr/>
          </p:nvSpPr>
          <p:spPr>
            <a:xfrm>
              <a:off x="1094762" y="2080288"/>
              <a:ext cx="26492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Full-time Researchers </a:t>
              </a:r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(Ph.D. &amp; LL.M.)</a:t>
              </a:r>
              <a:endParaRPr lang="it-IT" sz="2000" dirty="0">
                <a:solidFill>
                  <a:schemeClr val="tx2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3" name="Gruppo 3"/>
          <p:cNvGrpSpPr/>
          <p:nvPr/>
        </p:nvGrpSpPr>
        <p:grpSpPr>
          <a:xfrm>
            <a:off x="317481" y="3330358"/>
            <a:ext cx="3193410" cy="810218"/>
            <a:chOff x="317481" y="2901457"/>
            <a:chExt cx="3193410" cy="810218"/>
          </a:xfrm>
        </p:grpSpPr>
        <p:sp>
          <p:nvSpPr>
            <p:cNvPr id="14" name="CasellaDiTesto 4"/>
            <p:cNvSpPr txBox="1"/>
            <p:nvPr/>
          </p:nvSpPr>
          <p:spPr>
            <a:xfrm>
              <a:off x="317481" y="2901457"/>
              <a:ext cx="821071" cy="810218"/>
            </a:xfrm>
            <a:prstGeom prst="rect">
              <a:avLst/>
            </a:prstGeom>
            <a:solidFill>
              <a:srgbClr val="2164A2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it-IT" sz="2800" dirty="0" smtClean="0">
                  <a:solidFill>
                    <a:schemeClr val="bg1"/>
                  </a:solidFill>
                  <a:latin typeface="+mj-lt"/>
                  <a:cs typeface="Times New Roman"/>
                </a:rPr>
                <a:t>96</a:t>
              </a:r>
              <a:endParaRPr lang="it-IT" sz="2800" dirty="0">
                <a:solidFill>
                  <a:schemeClr val="bg1"/>
                </a:solidFill>
                <a:latin typeface="+mj-lt"/>
                <a:cs typeface="Times New Roman"/>
              </a:endParaRPr>
            </a:p>
          </p:txBody>
        </p:sp>
        <p:sp>
          <p:nvSpPr>
            <p:cNvPr id="15" name="CasellaDiTesto 11"/>
            <p:cNvSpPr txBox="1"/>
            <p:nvPr/>
          </p:nvSpPr>
          <p:spPr>
            <a:xfrm>
              <a:off x="1138552" y="2952623"/>
              <a:ext cx="23723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Full and part-time professors </a:t>
              </a:r>
              <a:endParaRPr lang="en-US" sz="10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6" name="Gruppo 5"/>
          <p:cNvGrpSpPr/>
          <p:nvPr/>
        </p:nvGrpSpPr>
        <p:grpSpPr>
          <a:xfrm>
            <a:off x="315913" y="4182260"/>
            <a:ext cx="3172812" cy="810218"/>
            <a:chOff x="317481" y="3766419"/>
            <a:chExt cx="3172812" cy="810218"/>
          </a:xfrm>
        </p:grpSpPr>
        <p:sp>
          <p:nvSpPr>
            <p:cNvPr id="17" name="CasellaDiTesto 9"/>
            <p:cNvSpPr txBox="1"/>
            <p:nvPr/>
          </p:nvSpPr>
          <p:spPr>
            <a:xfrm>
              <a:off x="317481" y="3766419"/>
              <a:ext cx="821071" cy="810218"/>
            </a:xfrm>
            <a:prstGeom prst="rect">
              <a:avLst/>
            </a:prstGeom>
            <a:solidFill>
              <a:srgbClr val="00396A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it-IT" sz="2800" dirty="0">
                  <a:solidFill>
                    <a:schemeClr val="bg1"/>
                  </a:solidFill>
                  <a:latin typeface="+mj-lt"/>
                  <a:cs typeface="Times New Roman"/>
                </a:rPr>
                <a:t>78</a:t>
              </a:r>
            </a:p>
          </p:txBody>
        </p:sp>
        <p:sp>
          <p:nvSpPr>
            <p:cNvPr id="18" name="CasellaDiTesto 12"/>
            <p:cNvSpPr txBox="1"/>
            <p:nvPr/>
          </p:nvSpPr>
          <p:spPr>
            <a:xfrm>
              <a:off x="1138552" y="3974907"/>
              <a:ext cx="23517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Postdoctoral Fellows</a:t>
              </a:r>
              <a:endParaRPr lang="it-IT" sz="2000" dirty="0">
                <a:solidFill>
                  <a:schemeClr val="tx2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9" name="Gruppo 14"/>
          <p:cNvGrpSpPr/>
          <p:nvPr/>
        </p:nvGrpSpPr>
        <p:grpSpPr>
          <a:xfrm>
            <a:off x="315913" y="5037350"/>
            <a:ext cx="2722044" cy="1015663"/>
            <a:chOff x="317481" y="4620432"/>
            <a:chExt cx="2722044" cy="1015663"/>
          </a:xfrm>
        </p:grpSpPr>
        <p:sp>
          <p:nvSpPr>
            <p:cNvPr id="20" name="CasellaDiTesto 10"/>
            <p:cNvSpPr txBox="1"/>
            <p:nvPr/>
          </p:nvSpPr>
          <p:spPr>
            <a:xfrm>
              <a:off x="317481" y="4620432"/>
              <a:ext cx="821071" cy="810218"/>
            </a:xfrm>
            <a:prstGeom prst="rect">
              <a:avLst/>
            </a:prstGeom>
            <a:solidFill>
              <a:srgbClr val="2164A2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it-IT" sz="2800" dirty="0">
                  <a:solidFill>
                    <a:schemeClr val="bg1"/>
                  </a:solidFill>
                  <a:latin typeface="+mj-lt"/>
                  <a:cs typeface="Times New Roman"/>
                </a:rPr>
                <a:t>129</a:t>
              </a:r>
            </a:p>
          </p:txBody>
        </p:sp>
        <p:sp>
          <p:nvSpPr>
            <p:cNvPr id="21" name="CasellaDiTesto 13"/>
            <p:cNvSpPr txBox="1"/>
            <p:nvPr/>
          </p:nvSpPr>
          <p:spPr>
            <a:xfrm>
              <a:off x="1138552" y="4620432"/>
              <a:ext cx="19009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Senior and Visiting Fellows</a:t>
              </a:r>
            </a:p>
            <a:p>
              <a:endParaRPr lang="it-IT" sz="2000" dirty="0">
                <a:solidFill>
                  <a:schemeClr val="tx2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17481" y="1662149"/>
            <a:ext cx="8533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The EUI </a:t>
            </a:r>
            <a:r>
              <a:rPr lang="it-IT" dirty="0" err="1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academic</a:t>
            </a:r>
            <a:r>
              <a:rPr lang="it-IT" dirty="0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 community </a:t>
            </a:r>
            <a:r>
              <a:rPr lang="it-IT" dirty="0" err="1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is</a:t>
            </a:r>
            <a:r>
              <a:rPr lang="it-IT" dirty="0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 inclusive, </a:t>
            </a:r>
            <a:r>
              <a:rPr lang="it-IT" dirty="0" err="1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international</a:t>
            </a:r>
            <a:r>
              <a:rPr lang="it-IT" dirty="0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 and multi-</a:t>
            </a:r>
            <a:r>
              <a:rPr lang="it-IT" dirty="0" err="1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disciplinary</a:t>
            </a:r>
            <a:r>
              <a:rPr lang="it-IT" dirty="0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it-IT" dirty="0" err="1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We</a:t>
            </a:r>
            <a:r>
              <a:rPr lang="it-IT" dirty="0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host</a:t>
            </a:r>
            <a:r>
              <a:rPr lang="it-IT" dirty="0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it-IT" dirty="0" err="1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scholars</a:t>
            </a:r>
            <a:r>
              <a:rPr lang="it-IT" dirty="0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 from more than 60 </a:t>
            </a:r>
            <a:r>
              <a:rPr lang="it-IT" dirty="0" err="1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countries</a:t>
            </a:r>
            <a:r>
              <a:rPr lang="it-IT" dirty="0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GB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3" name="Picture 22" descr="_MB12575_B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9" r="5661"/>
          <a:stretch/>
        </p:blipFill>
        <p:spPr>
          <a:xfrm>
            <a:off x="3571276" y="2550174"/>
            <a:ext cx="5168892" cy="329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99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6257" y="323131"/>
            <a:ext cx="7036751" cy="1080120"/>
          </a:xfrm>
        </p:spPr>
        <p:txBody>
          <a:bodyPr lIns="0" tIns="0" rIns="0" bIns="0" anchor="t" anchorCtr="0"/>
          <a:lstStyle/>
          <a:p>
            <a:pPr fontAlgn="auto">
              <a:lnSpc>
                <a:spcPts val="3400"/>
              </a:lnSpc>
              <a:defRPr/>
            </a:pPr>
            <a:r>
              <a:rPr lang="it-IT" sz="4000" dirty="0" err="1">
                <a:solidFill>
                  <a:srgbClr val="00396A"/>
                </a:solidFill>
                <a:latin typeface="+mj-lt"/>
              </a:rPr>
              <a:t>Doctoral</a:t>
            </a:r>
            <a:r>
              <a:rPr lang="it-IT" sz="4000" dirty="0">
                <a:solidFill>
                  <a:srgbClr val="00396A"/>
                </a:solidFill>
                <a:latin typeface="+mj-lt"/>
              </a:rPr>
              <a:t> Programme</a:t>
            </a:r>
            <a:r>
              <a:rPr lang="en-US" sz="4000" dirty="0" smtClean="0">
                <a:solidFill>
                  <a:srgbClr val="00396A"/>
                </a:solidFill>
                <a:latin typeface="+mj-lt"/>
              </a:rPr>
              <a:t/>
            </a:r>
            <a:br>
              <a:rPr lang="en-US" sz="4000" dirty="0" smtClean="0">
                <a:solidFill>
                  <a:srgbClr val="00396A"/>
                </a:solidFill>
                <a:latin typeface="+mj-lt"/>
              </a:rPr>
            </a:br>
            <a:endParaRPr lang="en-US" i="1" strike="sngStrike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1169" y="2114856"/>
            <a:ext cx="8542665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lnSpc>
                <a:spcPts val="22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Very high completion rates: 80% of all researchers admitted to the Ph.D. </a:t>
            </a:r>
            <a:r>
              <a:rPr lang="en-US" sz="2200" spc="-10" dirty="0" err="1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programme</a:t>
            </a:r>
            <a:r>
              <a:rPr lang="en-US" sz="2200" spc="-10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 defend their thesis </a:t>
            </a:r>
            <a:r>
              <a:rPr lang="en-US" sz="2200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(since </a:t>
            </a:r>
            <a:r>
              <a:rPr lang="en-US" sz="2200" spc="-10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2000</a:t>
            </a:r>
            <a:r>
              <a:rPr lang="en-US" sz="2200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).</a:t>
            </a:r>
            <a:endParaRPr lang="en-GB" sz="2200" dirty="0">
              <a:solidFill>
                <a:srgbClr val="00396A"/>
              </a:solidFill>
              <a:latin typeface="+mj-lt"/>
              <a:cs typeface="Times New Roman" pitchFamily="18" charset="0"/>
            </a:endParaRPr>
          </a:p>
          <a:p>
            <a:pPr algn="just">
              <a:lnSpc>
                <a:spcPts val="2200"/>
              </a:lnSpc>
              <a:spcAft>
                <a:spcPts val="600"/>
              </a:spcAft>
            </a:pPr>
            <a:endParaRPr lang="en-US" sz="2200" spc="-10" dirty="0">
              <a:solidFill>
                <a:srgbClr val="00396A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169" y="3115130"/>
            <a:ext cx="7228936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2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69% of EUI </a:t>
            </a:r>
            <a:r>
              <a:rPr lang="en-US" sz="2200" spc="-10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alumni are </a:t>
            </a:r>
            <a:r>
              <a:rPr lang="en-US" sz="2200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employed in an academic position.</a:t>
            </a:r>
            <a:endParaRPr lang="en-US" sz="2200" strike="sngStrike" spc="-10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marL="285750" indent="-285750" algn="just">
              <a:lnSpc>
                <a:spcPts val="22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12% work in an international </a:t>
            </a:r>
            <a:r>
              <a:rPr lang="en-US" sz="2200" spc="-10" dirty="0" err="1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organisation</a:t>
            </a:r>
            <a:r>
              <a:rPr lang="en-US" sz="2200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ts val="22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30% are employed in senior positions, such as full professors.</a:t>
            </a:r>
            <a:endParaRPr lang="en-GB" sz="2200" spc="-10" dirty="0">
              <a:solidFill>
                <a:srgbClr val="00396A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40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7531" y="367406"/>
            <a:ext cx="6182836" cy="1080120"/>
          </a:xfrm>
        </p:spPr>
        <p:txBody>
          <a:bodyPr lIns="0" tIns="0" rIns="0" bIns="0" anchor="t" anchorCtr="0"/>
          <a:lstStyle/>
          <a:p>
            <a:pPr fontAlgn="auto">
              <a:lnSpc>
                <a:spcPts val="3400"/>
              </a:lnSpc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Career Path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206093" y="1936405"/>
            <a:ext cx="556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Career path of </a:t>
            </a:r>
            <a:r>
              <a:rPr lang="en-US" b="1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ECO</a:t>
            </a:r>
            <a:r>
              <a:rPr lang="en-US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 Alumni in 2014 (cohorts 2000-2014)</a:t>
            </a:r>
            <a:endParaRPr lang="en-US" dirty="0">
              <a:solidFill>
                <a:srgbClr val="00396A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" name="Immagine 9" descr="economic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4" y="1936405"/>
            <a:ext cx="808503" cy="810167"/>
          </a:xfrm>
          <a:prstGeom prst="rect">
            <a:avLst/>
          </a:prstGeom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000090354"/>
              </p:ext>
            </p:extLst>
          </p:nvPr>
        </p:nvGraphicFramePr>
        <p:xfrm>
          <a:off x="612475" y="3014332"/>
          <a:ext cx="7927676" cy="3067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2626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7531" y="367406"/>
            <a:ext cx="6182836" cy="1080120"/>
          </a:xfrm>
        </p:spPr>
        <p:txBody>
          <a:bodyPr lIns="0" tIns="0" rIns="0" bIns="0" anchor="t" anchorCtr="0"/>
          <a:lstStyle/>
          <a:p>
            <a:pPr fontAlgn="auto">
              <a:lnSpc>
                <a:spcPts val="3400"/>
              </a:lnSpc>
              <a:defRPr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Career Path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178922599"/>
              </p:ext>
            </p:extLst>
          </p:nvPr>
        </p:nvGraphicFramePr>
        <p:xfrm>
          <a:off x="181155" y="2668666"/>
          <a:ext cx="8902460" cy="3404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asellaDiTesto 2"/>
          <p:cNvSpPr txBox="1"/>
          <p:nvPr/>
        </p:nvSpPr>
        <p:spPr>
          <a:xfrm>
            <a:off x="1355790" y="1979117"/>
            <a:ext cx="539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96A"/>
                </a:solidFill>
                <a:cs typeface="Times New Roman" pitchFamily="18" charset="0"/>
              </a:rPr>
              <a:t>Career path of </a:t>
            </a:r>
            <a:r>
              <a:rPr lang="en-US" b="1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HEC</a:t>
            </a:r>
            <a:r>
              <a:rPr lang="en-US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 Alumni in </a:t>
            </a:r>
            <a:r>
              <a:rPr lang="en-US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2014 (cohorts 2000-2014)</a:t>
            </a:r>
          </a:p>
        </p:txBody>
      </p:sp>
      <p:pic>
        <p:nvPicPr>
          <p:cNvPr id="15" name="Immagine 8" descr="History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3" y="1979117"/>
            <a:ext cx="813600" cy="81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0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30078" y="1985768"/>
            <a:ext cx="545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96A"/>
                </a:solidFill>
                <a:cs typeface="Times New Roman" pitchFamily="18" charset="0"/>
              </a:rPr>
              <a:t>Career path of </a:t>
            </a:r>
            <a:r>
              <a:rPr lang="en-US" b="1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LAW</a:t>
            </a:r>
            <a:r>
              <a:rPr lang="en-US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 Alumni in 2014 (cohorts 2000-2014)</a:t>
            </a:r>
            <a:endParaRPr lang="en-US" dirty="0">
              <a:solidFill>
                <a:srgbClr val="00396A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06601830"/>
              </p:ext>
            </p:extLst>
          </p:nvPr>
        </p:nvGraphicFramePr>
        <p:xfrm>
          <a:off x="0" y="3019242"/>
          <a:ext cx="9325156" cy="3234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Immagine 6" descr="Law.jp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3" y="1985768"/>
            <a:ext cx="810000" cy="81084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027531" y="367406"/>
            <a:ext cx="618283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lnSpc>
                <a:spcPts val="3400"/>
              </a:lnSpc>
              <a:defRPr/>
            </a:pPr>
            <a:r>
              <a:rPr lang="en-US" sz="400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Career Path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9869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658847470"/>
              </p:ext>
            </p:extLst>
          </p:nvPr>
        </p:nvGraphicFramePr>
        <p:xfrm>
          <a:off x="1179217" y="1568296"/>
          <a:ext cx="7119394" cy="2486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CasellaDiTesto 2"/>
          <p:cNvSpPr txBox="1"/>
          <p:nvPr/>
        </p:nvSpPr>
        <p:spPr>
          <a:xfrm>
            <a:off x="1332947" y="1978717"/>
            <a:ext cx="535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96A"/>
                </a:solidFill>
                <a:cs typeface="Times New Roman" pitchFamily="18" charset="0"/>
              </a:rPr>
              <a:t>Career path of </a:t>
            </a:r>
            <a:r>
              <a:rPr lang="en-US" b="1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SPS </a:t>
            </a:r>
            <a:r>
              <a:rPr lang="en-US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Alumni in </a:t>
            </a:r>
            <a:r>
              <a:rPr lang="en-US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2014 (cohorts 2000-2014)</a:t>
            </a: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785154228"/>
              </p:ext>
            </p:extLst>
          </p:nvPr>
        </p:nvGraphicFramePr>
        <p:xfrm>
          <a:off x="-224288" y="2719706"/>
          <a:ext cx="10625643" cy="3551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7" name="Immagine 6" descr="Political.jpg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3" y="1978717"/>
            <a:ext cx="810000" cy="810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027531" y="367406"/>
            <a:ext cx="618283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lnSpc>
                <a:spcPts val="3400"/>
              </a:lnSpc>
              <a:defRPr/>
            </a:pPr>
            <a:r>
              <a:rPr lang="en-US" sz="400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Career Path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3646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195" y="374890"/>
            <a:ext cx="7021288" cy="1080120"/>
          </a:xfrm>
        </p:spPr>
        <p:txBody>
          <a:bodyPr lIns="0" tIns="0" rIns="0" bIns="0" anchor="t" anchorCtr="0"/>
          <a:lstStyle/>
          <a:p>
            <a:pPr fontAlgn="auto">
              <a:lnSpc>
                <a:spcPts val="3400"/>
              </a:lnSpc>
              <a:defRPr/>
            </a:pPr>
            <a:r>
              <a:rPr lang="en-US" sz="4000" dirty="0" smtClean="0">
                <a:solidFill>
                  <a:srgbClr val="00396A"/>
                </a:solidFill>
                <a:latin typeface="+mj-lt"/>
              </a:rPr>
              <a:t>EUI Campus</a:t>
            </a:r>
            <a:br>
              <a:rPr lang="en-US" sz="4000" dirty="0" smtClean="0">
                <a:solidFill>
                  <a:srgbClr val="00396A"/>
                </a:solidFill>
                <a:latin typeface="+mj-lt"/>
              </a:rPr>
            </a:br>
            <a:endParaRPr lang="en-US" i="1" dirty="0">
              <a:solidFill>
                <a:srgbClr val="00396A"/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15913" y="1247123"/>
            <a:ext cx="872457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ts val="24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EUI Campus is </a:t>
            </a:r>
            <a:r>
              <a:rPr lang="en-US" sz="2000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spread over numerous historic buildings in the </a:t>
            </a:r>
            <a:r>
              <a:rPr lang="en-US" sz="200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Tuscan hills </a:t>
            </a:r>
            <a:r>
              <a:rPr lang="en-US" sz="2000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between Fiesole and </a:t>
            </a:r>
            <a:r>
              <a:rPr lang="en-US" sz="200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Florence.</a:t>
            </a:r>
            <a:endParaRPr lang="en-US" sz="2000" strike="sngStrike" dirty="0">
              <a:solidFill>
                <a:srgbClr val="00396A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" r="6235" b="34611"/>
          <a:stretch/>
        </p:blipFill>
        <p:spPr>
          <a:xfrm>
            <a:off x="1771852" y="1966725"/>
            <a:ext cx="3524767" cy="19175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447" y="1966725"/>
            <a:ext cx="3226925" cy="4302566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953653"/>
            <a:ext cx="4980706" cy="231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7"/>
          <a:stretch/>
        </p:blipFill>
        <p:spPr>
          <a:xfrm>
            <a:off x="315913" y="1966725"/>
            <a:ext cx="1383491" cy="191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4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o 18"/>
          <p:cNvGrpSpPr/>
          <p:nvPr/>
        </p:nvGrpSpPr>
        <p:grpSpPr>
          <a:xfrm>
            <a:off x="317481" y="1970133"/>
            <a:ext cx="7555914" cy="2385867"/>
            <a:chOff x="317481" y="1524802"/>
            <a:chExt cx="7555914" cy="2385867"/>
          </a:xfrm>
        </p:grpSpPr>
        <p:sp>
          <p:nvSpPr>
            <p:cNvPr id="8" name="CasellaDiTesto 7"/>
            <p:cNvSpPr txBox="1"/>
            <p:nvPr/>
          </p:nvSpPr>
          <p:spPr>
            <a:xfrm>
              <a:off x="317481" y="1524802"/>
              <a:ext cx="810000" cy="810218"/>
            </a:xfrm>
            <a:prstGeom prst="rect">
              <a:avLst/>
            </a:prstGeom>
            <a:solidFill>
              <a:srgbClr val="00396A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endParaRPr lang="it-IT" sz="28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/>
              </a:endParaRPr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1667123" y="3118669"/>
              <a:ext cx="6206272" cy="792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lnSpc>
                  <a:spcPts val="2000"/>
                </a:lnSpc>
              </a:pP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Fully-funded four-year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Ph.D. </a:t>
              </a:r>
              <a:endParaRPr lang="en-GB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5913" y="2700000"/>
            <a:ext cx="7806185" cy="1890218"/>
            <a:chOff x="314344" y="3104951"/>
            <a:chExt cx="7806185" cy="1890218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1667122" y="3104951"/>
              <a:ext cx="6453407" cy="792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lnSpc>
                  <a:spcPts val="2000"/>
                </a:lnSpc>
                <a:buClr>
                  <a:srgbClr val="2164A2"/>
                </a:buClr>
              </a:pP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One 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of the world’s largest doctoral and postdoctoral programmes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with 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an international research community of nearly 1,000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scholars.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314344" y="4184951"/>
              <a:ext cx="810000" cy="810218"/>
            </a:xfrm>
            <a:prstGeom prst="rect">
              <a:avLst/>
            </a:prstGeom>
            <a:solidFill>
              <a:srgbClr val="00396A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endParaRPr lang="it-IT" sz="28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5913" y="1798420"/>
            <a:ext cx="7793493" cy="1888253"/>
            <a:chOff x="317481" y="2289794"/>
            <a:chExt cx="7793493" cy="1888253"/>
          </a:xfrm>
        </p:grpSpPr>
        <p:sp>
          <p:nvSpPr>
            <p:cNvPr id="9" name="CasellaDiTesto 8"/>
            <p:cNvSpPr txBox="1"/>
            <p:nvPr/>
          </p:nvSpPr>
          <p:spPr>
            <a:xfrm>
              <a:off x="317481" y="3367829"/>
              <a:ext cx="810000" cy="810218"/>
            </a:xfrm>
            <a:prstGeom prst="rect">
              <a:avLst/>
            </a:prstGeom>
            <a:solidFill>
              <a:srgbClr val="2164A2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endParaRPr lang="it-IT" sz="28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/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1657568" y="2289794"/>
              <a:ext cx="6453406" cy="792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lnSpc>
                  <a:spcPts val="2000"/>
                </a:lnSpc>
                <a:buClr>
                  <a:srgbClr val="2164A2"/>
                </a:buClr>
              </a:pP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Exclusive focus on doctoral and post-doctoral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studies.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</p:grpSp>
      <p:pic>
        <p:nvPicPr>
          <p:cNvPr id="25" name="Picture 3" descr="C:\Users\lghezzi\Desktop\2008_02_13_Library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23" y="4850476"/>
            <a:ext cx="2196778" cy="146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C:\Users\lghezzi\Desktop\DSCN574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r="5379" b="6974"/>
          <a:stretch/>
        </p:blipFill>
        <p:spPr bwMode="auto">
          <a:xfrm>
            <a:off x="6187364" y="4850476"/>
            <a:ext cx="2228862" cy="14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Morning Session - Salone dei Cinquecento (7)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"/>
          <a:stretch/>
        </p:blipFill>
        <p:spPr>
          <a:xfrm>
            <a:off x="3915916" y="4850476"/>
            <a:ext cx="2219433" cy="14652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2051720" y="323131"/>
            <a:ext cx="702128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lnSpc>
                <a:spcPts val="3400"/>
              </a:lnSpc>
              <a:defRPr/>
            </a:pPr>
            <a:r>
              <a:rPr lang="it-IT" sz="4000" smtClean="0">
                <a:solidFill>
                  <a:srgbClr val="00396A"/>
                </a:solidFill>
                <a:latin typeface="+mj-lt"/>
              </a:rPr>
              <a:t>Why Choose the EUI ?</a:t>
            </a:r>
            <a:endParaRPr lang="en-US" sz="4000" dirty="0">
              <a:solidFill>
                <a:srgbClr val="003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93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323131"/>
            <a:ext cx="7021288" cy="1080120"/>
          </a:xfrm>
        </p:spPr>
        <p:txBody>
          <a:bodyPr lIns="0" tIns="0" rIns="0" bIns="0" anchor="t" anchorCtr="0"/>
          <a:lstStyle/>
          <a:p>
            <a:pPr fontAlgn="auto">
              <a:lnSpc>
                <a:spcPts val="3400"/>
              </a:lnSpc>
              <a:defRPr/>
            </a:pPr>
            <a:r>
              <a:rPr lang="it-IT" sz="4000" dirty="0" smtClean="0">
                <a:solidFill>
                  <a:srgbClr val="00396A"/>
                </a:solidFill>
                <a:latin typeface="+mj-lt"/>
              </a:rPr>
              <a:t>Why </a:t>
            </a:r>
            <a:r>
              <a:rPr lang="it-IT" sz="4000" dirty="0" err="1" smtClean="0">
                <a:solidFill>
                  <a:srgbClr val="00396A"/>
                </a:solidFill>
                <a:latin typeface="+mj-lt"/>
              </a:rPr>
              <a:t>Choose</a:t>
            </a:r>
            <a:r>
              <a:rPr lang="it-IT" sz="4000" dirty="0" smtClean="0">
                <a:solidFill>
                  <a:srgbClr val="00396A"/>
                </a:solidFill>
                <a:latin typeface="+mj-lt"/>
              </a:rPr>
              <a:t> the </a:t>
            </a:r>
            <a:r>
              <a:rPr lang="it-IT" sz="4000" dirty="0">
                <a:solidFill>
                  <a:srgbClr val="00396A"/>
                </a:solidFill>
                <a:latin typeface="+mj-lt"/>
              </a:rPr>
              <a:t>EUI ?</a:t>
            </a:r>
            <a:endParaRPr lang="en-US" sz="4000" dirty="0">
              <a:solidFill>
                <a:srgbClr val="00396A"/>
              </a:solidFill>
              <a:latin typeface="+mj-lt"/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315911" y="1800000"/>
            <a:ext cx="7509532" cy="979418"/>
            <a:chOff x="298660" y="4013927"/>
            <a:chExt cx="7509532" cy="979418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298660" y="4183127"/>
              <a:ext cx="821071" cy="810218"/>
            </a:xfrm>
            <a:prstGeom prst="rect">
              <a:avLst/>
            </a:prstGeom>
            <a:solidFill>
              <a:srgbClr val="00396A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endParaRPr lang="it-IT" sz="28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1667823" y="4013927"/>
              <a:ext cx="6140369" cy="792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lnSpc>
                  <a:spcPts val="2000"/>
                </a:lnSpc>
                <a:buClr>
                  <a:srgbClr val="2164A2"/>
                </a:buClr>
              </a:pP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High completion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rates.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315913" y="2416195"/>
            <a:ext cx="7447859" cy="1270423"/>
            <a:chOff x="298662" y="2922242"/>
            <a:chExt cx="7447859" cy="1270423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298662" y="3382447"/>
              <a:ext cx="821071" cy="810218"/>
            </a:xfrm>
            <a:prstGeom prst="rect">
              <a:avLst/>
            </a:prstGeom>
            <a:solidFill>
              <a:srgbClr val="2164A2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endParaRPr lang="it-IT" sz="28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5" name="CasellaDiTesto 16"/>
            <p:cNvSpPr txBox="1"/>
            <p:nvPr/>
          </p:nvSpPr>
          <p:spPr>
            <a:xfrm>
              <a:off x="1532011" y="2922242"/>
              <a:ext cx="6214510" cy="792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just">
                <a:lnSpc>
                  <a:spcPts val="2000"/>
                </a:lnSpc>
                <a:buClr>
                  <a:srgbClr val="2164A2"/>
                </a:buClr>
              </a:pPr>
              <a:endParaRPr lang="en-GB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5912" y="3193424"/>
            <a:ext cx="8451991" cy="1396794"/>
            <a:chOff x="298661" y="3699471"/>
            <a:chExt cx="8451991" cy="1396794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1699378" y="4195804"/>
              <a:ext cx="7051274" cy="792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A research-intensive environment with opportunities to get involved in cutting-edge research and global research networks.</a:t>
              </a:r>
              <a:endParaRPr lang="en-GB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8" name="Gruppo 7"/>
            <p:cNvGrpSpPr/>
            <p:nvPr/>
          </p:nvGrpSpPr>
          <p:grpSpPr>
            <a:xfrm>
              <a:off x="298661" y="3699471"/>
              <a:ext cx="8187079" cy="1396794"/>
              <a:chOff x="298661" y="3699471"/>
              <a:chExt cx="8187079" cy="1396794"/>
            </a:xfrm>
          </p:grpSpPr>
          <p:sp>
            <p:nvSpPr>
              <p:cNvPr id="13" name="CasellaDiTesto 12"/>
              <p:cNvSpPr txBox="1"/>
              <p:nvPr/>
            </p:nvSpPr>
            <p:spPr>
              <a:xfrm>
                <a:off x="298661" y="4286047"/>
                <a:ext cx="821071" cy="810218"/>
              </a:xfrm>
              <a:prstGeom prst="rect">
                <a:avLst/>
              </a:prstGeom>
              <a:solidFill>
                <a:srgbClr val="00396A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endParaRPr lang="it-IT" sz="2800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964290" y="3699471"/>
                <a:ext cx="652145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</p:grpSp>
      <p:pic>
        <p:nvPicPr>
          <p:cNvPr id="5" name="Picture 4" descr="CAI00091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" t="18137" r="1557" b="-799"/>
          <a:stretch/>
        </p:blipFill>
        <p:spPr>
          <a:xfrm>
            <a:off x="3964299" y="4871727"/>
            <a:ext cx="2221200" cy="1416971"/>
          </a:xfrm>
          <a:prstGeom prst="rect">
            <a:avLst/>
          </a:prstGeom>
        </p:spPr>
      </p:pic>
      <p:pic>
        <p:nvPicPr>
          <p:cNvPr id="6" name="Picture 5" descr="DSCN0308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2"/>
          <a:stretch/>
        </p:blipFill>
        <p:spPr>
          <a:xfrm>
            <a:off x="6246699" y="4871727"/>
            <a:ext cx="2221200" cy="1416970"/>
          </a:xfrm>
          <a:prstGeom prst="rect">
            <a:avLst/>
          </a:prstGeom>
        </p:spPr>
      </p:pic>
      <p:pic>
        <p:nvPicPr>
          <p:cNvPr id="7" name="Picture 6" descr="_MB12575_B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9" r="5661"/>
          <a:stretch/>
        </p:blipFill>
        <p:spPr>
          <a:xfrm>
            <a:off x="1685074" y="4871727"/>
            <a:ext cx="2221200" cy="14169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88979" y="2885029"/>
            <a:ext cx="7306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Excellent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career prospects in academia, international organizations, the public and private sectors and NGOs.</a:t>
            </a:r>
          </a:p>
        </p:txBody>
      </p:sp>
    </p:spTree>
    <p:extLst>
      <p:ext uri="{BB962C8B-B14F-4D97-AF65-F5344CB8AC3E}">
        <p14:creationId xmlns:p14="http://schemas.microsoft.com/office/powerpoint/2010/main" val="30574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323131"/>
            <a:ext cx="7021288" cy="1080120"/>
          </a:xfrm>
        </p:spPr>
        <p:txBody>
          <a:bodyPr lIns="0" tIns="0" rIns="0" bIns="0" anchor="t" anchorCtr="0"/>
          <a:lstStyle/>
          <a:p>
            <a:pPr fontAlgn="auto">
              <a:lnSpc>
                <a:spcPts val="3400"/>
              </a:lnSpc>
              <a:defRPr/>
            </a:pPr>
            <a:r>
              <a:rPr lang="it-IT" sz="4000" dirty="0" smtClean="0">
                <a:solidFill>
                  <a:srgbClr val="00396A"/>
                </a:solidFill>
                <a:latin typeface="+mj-lt"/>
              </a:rPr>
              <a:t>Why </a:t>
            </a:r>
            <a:r>
              <a:rPr lang="it-IT" sz="4000" dirty="0" err="1" smtClean="0">
                <a:solidFill>
                  <a:srgbClr val="00396A"/>
                </a:solidFill>
                <a:latin typeface="+mj-lt"/>
              </a:rPr>
              <a:t>Choose</a:t>
            </a:r>
            <a:r>
              <a:rPr lang="it-IT" sz="4000" dirty="0" smtClean="0">
                <a:solidFill>
                  <a:srgbClr val="00396A"/>
                </a:solidFill>
                <a:latin typeface="+mj-lt"/>
              </a:rPr>
              <a:t> the </a:t>
            </a:r>
            <a:r>
              <a:rPr lang="it-IT" sz="4000" dirty="0">
                <a:solidFill>
                  <a:srgbClr val="00396A"/>
                </a:solidFill>
                <a:latin typeface="+mj-lt"/>
              </a:rPr>
              <a:t>EUI ?</a:t>
            </a:r>
            <a:endParaRPr lang="en-US" sz="4000" dirty="0">
              <a:solidFill>
                <a:srgbClr val="00396A"/>
              </a:solidFill>
              <a:latin typeface="+mj-lt"/>
            </a:endParaRPr>
          </a:p>
        </p:txBody>
      </p:sp>
      <p:grpSp>
        <p:nvGrpSpPr>
          <p:cNvPr id="19" name="Gruppo 21"/>
          <p:cNvGrpSpPr/>
          <p:nvPr/>
        </p:nvGrpSpPr>
        <p:grpSpPr>
          <a:xfrm>
            <a:off x="317481" y="1872726"/>
            <a:ext cx="8402549" cy="906692"/>
            <a:chOff x="317481" y="4140699"/>
            <a:chExt cx="8402549" cy="906692"/>
          </a:xfrm>
        </p:grpSpPr>
        <p:sp>
          <p:nvSpPr>
            <p:cNvPr id="20" name="CasellaDiTesto 10"/>
            <p:cNvSpPr txBox="1"/>
            <p:nvPr/>
          </p:nvSpPr>
          <p:spPr>
            <a:xfrm>
              <a:off x="317481" y="4237173"/>
              <a:ext cx="821071" cy="810218"/>
            </a:xfrm>
            <a:prstGeom prst="rect">
              <a:avLst/>
            </a:prstGeom>
            <a:solidFill>
              <a:srgbClr val="00396A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endParaRPr lang="it-IT" sz="28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/>
              </a:endParaRPr>
            </a:p>
          </p:txBody>
        </p:sp>
        <p:sp>
          <p:nvSpPr>
            <p:cNvPr id="21" name="CasellaDiTesto 15"/>
            <p:cNvSpPr txBox="1"/>
            <p:nvPr/>
          </p:nvSpPr>
          <p:spPr>
            <a:xfrm>
              <a:off x="1663769" y="4140699"/>
              <a:ext cx="7056261" cy="6849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just">
                <a:lnSpc>
                  <a:spcPts val="2000"/>
                </a:lnSpc>
                <a:buClr>
                  <a:srgbClr val="2164A2"/>
                </a:buClr>
              </a:pPr>
              <a:endPara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A world-class research 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library,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the Historical Archives of the European Union and many other  excellent research facilities.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3" name="Gruppo 9"/>
          <p:cNvGrpSpPr/>
          <p:nvPr/>
        </p:nvGrpSpPr>
        <p:grpSpPr>
          <a:xfrm>
            <a:off x="317481" y="2815520"/>
            <a:ext cx="8402704" cy="871098"/>
            <a:chOff x="317481" y="3359936"/>
            <a:chExt cx="8402704" cy="871098"/>
          </a:xfrm>
        </p:grpSpPr>
        <p:sp>
          <p:nvSpPr>
            <p:cNvPr id="24" name="CasellaDiTesto 11"/>
            <p:cNvSpPr txBox="1"/>
            <p:nvPr/>
          </p:nvSpPr>
          <p:spPr>
            <a:xfrm>
              <a:off x="317481" y="3420816"/>
              <a:ext cx="821071" cy="810218"/>
            </a:xfrm>
            <a:prstGeom prst="rect">
              <a:avLst/>
            </a:prstGeom>
            <a:solidFill>
              <a:srgbClr val="2164A2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endParaRPr lang="it-IT" sz="28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559222" y="3359936"/>
              <a:ext cx="71609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Joint exchange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programmes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 with major European and North American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universities 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and funding opportunities for research missions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abroad.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</p:grpSp>
      <p:pic>
        <p:nvPicPr>
          <p:cNvPr id="26" name="Picture 25" descr="badia_base.jpg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69" y="4839681"/>
            <a:ext cx="2192238" cy="1468800"/>
          </a:xfrm>
          <a:prstGeom prst="rect">
            <a:avLst/>
          </a:prstGeom>
        </p:spPr>
      </p:pic>
      <p:pic>
        <p:nvPicPr>
          <p:cNvPr id="27" name="Picture 26" descr="DSCN075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0" y="4840205"/>
            <a:ext cx="2223939" cy="1469918"/>
          </a:xfrm>
          <a:prstGeom prst="rect">
            <a:avLst/>
          </a:prstGeom>
        </p:spPr>
      </p:pic>
      <p:pic>
        <p:nvPicPr>
          <p:cNvPr id="28" name="Picture 27" descr="IMG_7226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00" y="4838651"/>
            <a:ext cx="2206124" cy="1469830"/>
          </a:xfrm>
          <a:prstGeom prst="rect">
            <a:avLst/>
          </a:prstGeom>
        </p:spPr>
      </p:pic>
      <p:grpSp>
        <p:nvGrpSpPr>
          <p:cNvPr id="29" name="Gruppo 13"/>
          <p:cNvGrpSpPr/>
          <p:nvPr/>
        </p:nvGrpSpPr>
        <p:grpSpPr>
          <a:xfrm>
            <a:off x="317481" y="3780000"/>
            <a:ext cx="8589118" cy="810218"/>
            <a:chOff x="317481" y="4324416"/>
            <a:chExt cx="8589118" cy="810218"/>
          </a:xfrm>
        </p:grpSpPr>
        <p:sp>
          <p:nvSpPr>
            <p:cNvPr id="30" name="CasellaDiTesto 12"/>
            <p:cNvSpPr txBox="1"/>
            <p:nvPr/>
          </p:nvSpPr>
          <p:spPr>
            <a:xfrm>
              <a:off x="317481" y="4324416"/>
              <a:ext cx="821071" cy="810218"/>
            </a:xfrm>
            <a:prstGeom prst="rect">
              <a:avLst/>
            </a:prstGeom>
            <a:solidFill>
              <a:srgbClr val="00396A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endParaRPr lang="it-IT" sz="28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575346" y="4363095"/>
              <a:ext cx="73312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Academic skills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training 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and</a:t>
              </a:r>
              <a:r>
                <a:rPr lang="it-IT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 wide </a:t>
              </a:r>
              <a:r>
                <a:rPr lang="it-IT" dirty="0" err="1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range</a:t>
              </a:r>
              <a:r>
                <a:rPr lang="it-IT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 of extra-</a:t>
              </a:r>
              <a:r>
                <a:rPr lang="it-IT" dirty="0" err="1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curricular</a:t>
              </a:r>
              <a:r>
                <a:rPr lang="it-IT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it-IT" dirty="0" err="1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activities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.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323131"/>
            <a:ext cx="7021288" cy="1080120"/>
          </a:xfrm>
        </p:spPr>
        <p:txBody>
          <a:bodyPr lIns="0" tIns="0" rIns="0" bIns="0" anchor="t" anchorCtr="0"/>
          <a:lstStyle/>
          <a:p>
            <a:pPr fontAlgn="auto">
              <a:lnSpc>
                <a:spcPts val="3400"/>
              </a:lnSpc>
              <a:defRPr/>
            </a:pPr>
            <a:r>
              <a:rPr lang="it-IT" sz="4000" dirty="0" err="1" smtClean="0">
                <a:solidFill>
                  <a:srgbClr val="00396A"/>
                </a:solidFill>
                <a:latin typeface="+mj-lt"/>
              </a:rPr>
              <a:t>About</a:t>
            </a:r>
            <a:r>
              <a:rPr lang="it-IT" sz="4000" dirty="0" smtClean="0">
                <a:solidFill>
                  <a:srgbClr val="00396A"/>
                </a:solidFill>
                <a:latin typeface="+mj-lt"/>
              </a:rPr>
              <a:t> the EUI</a:t>
            </a:r>
            <a:endParaRPr lang="en-US" sz="4000" dirty="0">
              <a:solidFill>
                <a:srgbClr val="00396A"/>
              </a:solidFill>
              <a:latin typeface="+mj-lt"/>
            </a:endParaRPr>
          </a:p>
        </p:txBody>
      </p:sp>
      <p:sp>
        <p:nvSpPr>
          <p:cNvPr id="23" name="CasellaDiTesto 5"/>
          <p:cNvSpPr txBox="1"/>
          <p:nvPr/>
        </p:nvSpPr>
        <p:spPr>
          <a:xfrm>
            <a:off x="428807" y="1567792"/>
            <a:ext cx="4609020" cy="61555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spc="-10" dirty="0" smtClean="0">
                <a:solidFill>
                  <a:srgbClr val="00396A"/>
                </a:solidFill>
                <a:latin typeface="+mn-lt"/>
                <a:cs typeface="Times New Roman" pitchFamily="18" charset="0"/>
              </a:rPr>
              <a:t>International organisation set up in 1972 by the six members states of the European Communities:  Benelux, France, Germany (FRG), and Italy.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spc="-10" dirty="0" smtClean="0">
                <a:solidFill>
                  <a:srgbClr val="00396A"/>
                </a:solidFill>
                <a:latin typeface="+mn-lt"/>
                <a:cs typeface="Times New Roman" pitchFamily="18" charset="0"/>
              </a:rPr>
              <a:t>Currently 21 contracting states.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spc="-10" dirty="0" smtClean="0">
                <a:solidFill>
                  <a:srgbClr val="00396A"/>
                </a:solidFill>
                <a:latin typeface="+mn-lt"/>
                <a:cs typeface="Times New Roman" pitchFamily="18" charset="0"/>
              </a:rPr>
              <a:t>Research university focusing </a:t>
            </a:r>
            <a:r>
              <a:rPr lang="en-US" sz="2400" spc="-10" dirty="0">
                <a:solidFill>
                  <a:srgbClr val="00396A"/>
                </a:solidFill>
                <a:latin typeface="+mn-lt"/>
                <a:cs typeface="Times New Roman" pitchFamily="18" charset="0"/>
              </a:rPr>
              <a:t>exclusively on </a:t>
            </a:r>
            <a:r>
              <a:rPr lang="en-US" sz="2400" spc="-10" dirty="0" smtClean="0">
                <a:solidFill>
                  <a:srgbClr val="00396A"/>
                </a:solidFill>
                <a:latin typeface="+mn-lt"/>
                <a:cs typeface="Times New Roman" pitchFamily="18" charset="0"/>
              </a:rPr>
              <a:t>doctoral and postdoctoral </a:t>
            </a:r>
            <a:r>
              <a:rPr lang="en-US" sz="2400" spc="-10" dirty="0">
                <a:solidFill>
                  <a:srgbClr val="00396A"/>
                </a:solidFill>
                <a:latin typeface="+mn-lt"/>
                <a:cs typeface="Times New Roman" pitchFamily="18" charset="0"/>
              </a:rPr>
              <a:t>studies and advanced research.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GB" sz="2500" spc="-10" dirty="0" smtClean="0">
              <a:solidFill>
                <a:srgbClr val="00396A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ts val="2200"/>
              </a:lnSpc>
              <a:spcAft>
                <a:spcPts val="1200"/>
              </a:spcAft>
            </a:pPr>
            <a:endParaRPr lang="en-GB" sz="800" spc="-10" dirty="0" smtClean="0">
              <a:solidFill>
                <a:srgbClr val="00396A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en-GB" sz="2000" dirty="0" smtClean="0">
                <a:solidFill>
                  <a:srgbClr val="00396A"/>
                </a:solidFill>
                <a:latin typeface="+mn-lt"/>
                <a:cs typeface="Times New Roman" pitchFamily="18" charset="0"/>
              </a:rPr>
              <a:t> </a:t>
            </a:r>
            <a:endParaRPr lang="en-GB" sz="2000" dirty="0">
              <a:solidFill>
                <a:srgbClr val="00396A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ts val="2200"/>
              </a:lnSpc>
              <a:spcAft>
                <a:spcPts val="600"/>
              </a:spcAft>
            </a:pPr>
            <a:endParaRPr lang="en-US" sz="2000" spc="-10" dirty="0">
              <a:solidFill>
                <a:srgbClr val="00396A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740" y="5325821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740" y="5038183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62746" y="4906687"/>
            <a:ext cx="3160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pc="-30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EUI Contracting States</a:t>
            </a:r>
          </a:p>
          <a:p>
            <a:r>
              <a:rPr lang="en-GB" sz="2000" spc="-3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EUI </a:t>
            </a:r>
            <a:r>
              <a:rPr lang="en-GB" sz="2000" spc="-30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Associate Member States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740" y="1667648"/>
            <a:ext cx="33432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798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19" y="323131"/>
            <a:ext cx="7092281" cy="1080120"/>
          </a:xfrm>
        </p:spPr>
        <p:txBody>
          <a:bodyPr lIns="0" tIns="0" rIns="0" bIns="0" anchor="t" anchorCtr="0"/>
          <a:lstStyle/>
          <a:p>
            <a:pPr fontAlgn="auto">
              <a:lnSpc>
                <a:spcPts val="3400"/>
              </a:lnSpc>
              <a:defRPr/>
            </a:pPr>
            <a:r>
              <a:rPr lang="it-IT" sz="4000" dirty="0">
                <a:solidFill>
                  <a:srgbClr val="00396A"/>
                </a:solidFill>
                <a:latin typeface="+mj-lt"/>
              </a:rPr>
              <a:t>Application &amp; </a:t>
            </a:r>
            <a:r>
              <a:rPr lang="it-IT" sz="4000" dirty="0" err="1">
                <a:solidFill>
                  <a:srgbClr val="00396A"/>
                </a:solidFill>
                <a:latin typeface="+mj-lt"/>
              </a:rPr>
              <a:t>Selection</a:t>
            </a:r>
            <a:r>
              <a:rPr lang="it-IT" sz="4000" dirty="0">
                <a:solidFill>
                  <a:srgbClr val="00396A"/>
                </a:solidFill>
                <a:latin typeface="+mj-lt"/>
              </a:rPr>
              <a:t> Schedule</a:t>
            </a:r>
            <a:endParaRPr lang="en-US" sz="4000" dirty="0">
              <a:solidFill>
                <a:srgbClr val="00396A"/>
              </a:solidFill>
              <a:latin typeface="+mj-lt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335900" y="1374326"/>
            <a:ext cx="1656000" cy="1652781"/>
            <a:chOff x="1178094" y="2057939"/>
            <a:chExt cx="1656000" cy="1652781"/>
          </a:xfrm>
        </p:grpSpPr>
        <p:sp>
          <p:nvSpPr>
            <p:cNvPr id="4" name="CasellaDiTesto 3"/>
            <p:cNvSpPr txBox="1"/>
            <p:nvPr/>
          </p:nvSpPr>
          <p:spPr>
            <a:xfrm>
              <a:off x="1178094" y="2057939"/>
              <a:ext cx="1656000" cy="792000"/>
            </a:xfrm>
            <a:prstGeom prst="rect">
              <a:avLst/>
            </a:prstGeom>
            <a:solidFill>
              <a:srgbClr val="00396A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it-IT" sz="2000" dirty="0" smtClean="0">
                  <a:solidFill>
                    <a:prstClr val="white"/>
                  </a:solidFill>
                  <a:latin typeface="+mj-lt"/>
                  <a:cs typeface="Times New Roman"/>
                </a:rPr>
                <a:t>2 </a:t>
              </a:r>
              <a:r>
                <a:rPr lang="it-IT" sz="2000" dirty="0" err="1" smtClean="0">
                  <a:solidFill>
                    <a:prstClr val="white"/>
                  </a:solidFill>
                  <a:latin typeface="+mj-lt"/>
                  <a:cs typeface="Times New Roman"/>
                </a:rPr>
                <a:t>November</a:t>
              </a:r>
              <a:endParaRPr lang="it-IT" sz="2000" dirty="0">
                <a:solidFill>
                  <a:prstClr val="white"/>
                </a:solidFill>
                <a:latin typeface="+mj-lt"/>
                <a:cs typeface="Times New Roman"/>
              </a:endParaRPr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1184188" y="2810721"/>
              <a:ext cx="1643813" cy="899999"/>
            </a:xfrm>
            <a:prstGeom prst="rect">
              <a:avLst/>
            </a:prstGeom>
            <a:noFill/>
            <a:ln>
              <a:solidFill>
                <a:srgbClr val="00396A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Opening of </a:t>
              </a:r>
              <a:r>
                <a:rPr lang="en-US" dirty="0" smtClean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application</a:t>
              </a:r>
              <a:br>
                <a:rPr lang="en-US" dirty="0" smtClean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process</a:t>
              </a:r>
              <a:endParaRPr lang="it-IT" dirty="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2055453" y="1374326"/>
            <a:ext cx="1656000" cy="1652781"/>
            <a:chOff x="1178094" y="2057939"/>
            <a:chExt cx="1656000" cy="1652781"/>
          </a:xfrm>
        </p:grpSpPr>
        <p:sp>
          <p:nvSpPr>
            <p:cNvPr id="26" name="CasellaDiTesto 25"/>
            <p:cNvSpPr txBox="1"/>
            <p:nvPr/>
          </p:nvSpPr>
          <p:spPr>
            <a:xfrm>
              <a:off x="1178094" y="2057939"/>
              <a:ext cx="1656000" cy="792000"/>
            </a:xfrm>
            <a:prstGeom prst="rect">
              <a:avLst/>
            </a:prstGeom>
            <a:solidFill>
              <a:srgbClr val="00396A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it-IT" sz="2000" dirty="0" smtClean="0">
                  <a:solidFill>
                    <a:prstClr val="white"/>
                  </a:solidFill>
                  <a:latin typeface="+mj-lt"/>
                  <a:cs typeface="Times New Roman"/>
                </a:rPr>
                <a:t>31 </a:t>
              </a:r>
              <a:r>
                <a:rPr lang="it-IT" sz="2000" dirty="0" err="1" smtClean="0">
                  <a:solidFill>
                    <a:prstClr val="white"/>
                  </a:solidFill>
                  <a:latin typeface="+mj-lt"/>
                  <a:cs typeface="Times New Roman"/>
                </a:rPr>
                <a:t>January</a:t>
              </a:r>
              <a:endParaRPr lang="it-IT" sz="2000" dirty="0">
                <a:solidFill>
                  <a:prstClr val="white"/>
                </a:solidFill>
                <a:latin typeface="+mj-lt"/>
                <a:cs typeface="Times New Roman"/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1184188" y="2810721"/>
              <a:ext cx="1643813" cy="899999"/>
            </a:xfrm>
            <a:prstGeom prst="rect">
              <a:avLst/>
            </a:prstGeom>
            <a:noFill/>
            <a:ln>
              <a:solidFill>
                <a:srgbClr val="00396A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Deadline for applications</a:t>
              </a:r>
              <a:endParaRPr lang="it-IT" dirty="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3767118" y="1374326"/>
            <a:ext cx="1656000" cy="1652780"/>
            <a:chOff x="1178094" y="2057939"/>
            <a:chExt cx="1656000" cy="1652780"/>
          </a:xfrm>
        </p:grpSpPr>
        <p:sp>
          <p:nvSpPr>
            <p:cNvPr id="34" name="CasellaDiTesto 33"/>
            <p:cNvSpPr txBox="1"/>
            <p:nvPr/>
          </p:nvSpPr>
          <p:spPr>
            <a:xfrm>
              <a:off x="1178094" y="2057939"/>
              <a:ext cx="1656000" cy="792000"/>
            </a:xfrm>
            <a:prstGeom prst="rect">
              <a:avLst/>
            </a:prstGeom>
            <a:solidFill>
              <a:srgbClr val="00396A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+mj-lt"/>
                  <a:cs typeface="Times New Roman" pitchFamily="18" charset="0"/>
                </a:rPr>
                <a:t>February</a:t>
              </a:r>
            </a:p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+mj-lt"/>
                  <a:cs typeface="Times New Roman" pitchFamily="18" charset="0"/>
                </a:rPr>
                <a:t>March</a:t>
              </a:r>
              <a:endParaRPr lang="en-US" sz="2000" dirty="0">
                <a:solidFill>
                  <a:prstClr val="white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1178094" y="2810720"/>
              <a:ext cx="1643813" cy="899999"/>
            </a:xfrm>
            <a:prstGeom prst="rect">
              <a:avLst/>
            </a:prstGeom>
            <a:noFill/>
            <a:ln>
              <a:solidFill>
                <a:srgbClr val="00396A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Processing of </a:t>
              </a:r>
              <a:r>
                <a:rPr lang="en-US" dirty="0" smtClean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applications / </a:t>
              </a:r>
              <a:r>
                <a:rPr lang="en-US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pr</a:t>
              </a:r>
              <a:r>
                <a:rPr lang="en-US" dirty="0" smtClean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eselection</a:t>
              </a:r>
              <a:endParaRPr lang="it-IT" dirty="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37" name="Gruppo 36"/>
          <p:cNvGrpSpPr/>
          <p:nvPr/>
        </p:nvGrpSpPr>
        <p:grpSpPr>
          <a:xfrm>
            <a:off x="5486671" y="1374326"/>
            <a:ext cx="1656000" cy="1652781"/>
            <a:chOff x="1178094" y="2057939"/>
            <a:chExt cx="1656000" cy="1652781"/>
          </a:xfrm>
        </p:grpSpPr>
        <p:sp>
          <p:nvSpPr>
            <p:cNvPr id="38" name="CasellaDiTesto 37"/>
            <p:cNvSpPr txBox="1"/>
            <p:nvPr/>
          </p:nvSpPr>
          <p:spPr>
            <a:xfrm>
              <a:off x="1178094" y="2057939"/>
              <a:ext cx="1656000" cy="792000"/>
            </a:xfrm>
            <a:prstGeom prst="rect">
              <a:avLst/>
            </a:prstGeom>
            <a:solidFill>
              <a:srgbClr val="00396A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+mj-lt"/>
                  <a:cs typeface="Times New Roman" pitchFamily="18" charset="0"/>
                </a:rPr>
                <a:t>4-7</a:t>
              </a:r>
              <a:r>
                <a:rPr lang="it-IT" sz="2000" dirty="0">
                  <a:solidFill>
                    <a:prstClr val="white"/>
                  </a:solidFill>
                  <a:latin typeface="+mj-lt"/>
                  <a:cs typeface="Times New Roman"/>
                </a:rPr>
                <a:t> </a:t>
              </a:r>
              <a:r>
                <a:rPr lang="it-IT" sz="2000" dirty="0" smtClean="0">
                  <a:solidFill>
                    <a:prstClr val="white"/>
                  </a:solidFill>
                  <a:latin typeface="+mj-lt"/>
                  <a:cs typeface="Times New Roman"/>
                </a:rPr>
                <a:t>April</a:t>
              </a:r>
              <a:endParaRPr lang="en-US" sz="2000" dirty="0">
                <a:solidFill>
                  <a:prstClr val="white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1184188" y="2810721"/>
              <a:ext cx="1643813" cy="899999"/>
            </a:xfrm>
            <a:prstGeom prst="rect">
              <a:avLst/>
            </a:prstGeom>
            <a:noFill/>
            <a:ln>
              <a:solidFill>
                <a:srgbClr val="00396A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 smtClean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Interviews at the EUI</a:t>
              </a:r>
              <a:endParaRPr lang="it-IT" dirty="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40" name="Gruppo 39"/>
          <p:cNvGrpSpPr/>
          <p:nvPr/>
        </p:nvGrpSpPr>
        <p:grpSpPr>
          <a:xfrm>
            <a:off x="7253546" y="1374326"/>
            <a:ext cx="1656000" cy="1652781"/>
            <a:chOff x="1178094" y="2057939"/>
            <a:chExt cx="1656000" cy="1652781"/>
          </a:xfrm>
        </p:grpSpPr>
        <p:sp>
          <p:nvSpPr>
            <p:cNvPr id="41" name="CasellaDiTesto 40"/>
            <p:cNvSpPr txBox="1"/>
            <p:nvPr/>
          </p:nvSpPr>
          <p:spPr>
            <a:xfrm>
              <a:off x="1178094" y="2057939"/>
              <a:ext cx="1656000" cy="792000"/>
            </a:xfrm>
            <a:prstGeom prst="rect">
              <a:avLst/>
            </a:prstGeom>
            <a:solidFill>
              <a:srgbClr val="00396A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+mj-lt"/>
                  <a:cs typeface="Times New Roman" pitchFamily="18" charset="0"/>
                </a:rPr>
                <a:t>Mid-April</a:t>
              </a:r>
              <a:endParaRPr lang="it-IT" sz="2000" dirty="0">
                <a:solidFill>
                  <a:prstClr val="white"/>
                </a:solidFill>
                <a:latin typeface="+mj-lt"/>
                <a:cs typeface="Times New Roman"/>
              </a:endParaRP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1184188" y="2810721"/>
              <a:ext cx="1643813" cy="899999"/>
            </a:xfrm>
            <a:prstGeom prst="rect">
              <a:avLst/>
            </a:prstGeom>
            <a:noFill/>
            <a:ln>
              <a:solidFill>
                <a:srgbClr val="00396A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Decisions about </a:t>
              </a:r>
              <a:r>
                <a:rPr lang="en-US" dirty="0" smtClean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admissions</a:t>
              </a:r>
              <a:endParaRPr lang="it-IT" dirty="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329807" y="3144277"/>
            <a:ext cx="1656000" cy="1652781"/>
            <a:chOff x="1178094" y="2057939"/>
            <a:chExt cx="1656000" cy="1652781"/>
          </a:xfrm>
        </p:grpSpPr>
        <p:sp>
          <p:nvSpPr>
            <p:cNvPr id="44" name="CasellaDiTesto 43"/>
            <p:cNvSpPr txBox="1"/>
            <p:nvPr/>
          </p:nvSpPr>
          <p:spPr>
            <a:xfrm>
              <a:off x="1178094" y="2057939"/>
              <a:ext cx="1656000" cy="792000"/>
            </a:xfrm>
            <a:prstGeom prst="rect">
              <a:avLst/>
            </a:prstGeom>
            <a:solidFill>
              <a:srgbClr val="00396A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solidFill>
                    <a:prstClr val="white"/>
                  </a:solidFill>
                  <a:latin typeface="+mj-lt"/>
                  <a:cs typeface="Times New Roman" pitchFamily="18" charset="0"/>
                </a:rPr>
                <a:t>End of </a:t>
              </a:r>
            </a:p>
            <a:p>
              <a:pPr algn="ctr"/>
              <a:r>
                <a:rPr lang="en-US" sz="2000" dirty="0">
                  <a:solidFill>
                    <a:prstClr val="white"/>
                  </a:solidFill>
                  <a:latin typeface="+mj-lt"/>
                  <a:cs typeface="Times New Roman" pitchFamily="18" charset="0"/>
                </a:rPr>
                <a:t>August</a:t>
              </a:r>
              <a:endParaRPr lang="it-IT" sz="2000" dirty="0">
                <a:solidFill>
                  <a:prstClr val="white"/>
                </a:solidFill>
                <a:latin typeface="+mj-lt"/>
                <a:cs typeface="Times New Roman"/>
              </a:endParaRPr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1184188" y="2810721"/>
              <a:ext cx="1643813" cy="899999"/>
            </a:xfrm>
            <a:prstGeom prst="rect">
              <a:avLst/>
            </a:prstGeom>
            <a:noFill/>
            <a:ln>
              <a:solidFill>
                <a:srgbClr val="00396A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Registration</a:t>
              </a:r>
              <a:endParaRPr lang="it-IT" dirty="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46" name="Gruppo 45"/>
          <p:cNvGrpSpPr/>
          <p:nvPr/>
        </p:nvGrpSpPr>
        <p:grpSpPr>
          <a:xfrm>
            <a:off x="2049360" y="3144277"/>
            <a:ext cx="1656000" cy="1652781"/>
            <a:chOff x="1178094" y="2057939"/>
            <a:chExt cx="1656000" cy="1652781"/>
          </a:xfrm>
        </p:grpSpPr>
        <p:sp>
          <p:nvSpPr>
            <p:cNvPr id="47" name="CasellaDiTesto 46"/>
            <p:cNvSpPr txBox="1"/>
            <p:nvPr/>
          </p:nvSpPr>
          <p:spPr>
            <a:xfrm>
              <a:off x="1178094" y="2057939"/>
              <a:ext cx="1656000" cy="792000"/>
            </a:xfrm>
            <a:prstGeom prst="rect">
              <a:avLst/>
            </a:prstGeom>
            <a:solidFill>
              <a:srgbClr val="00396A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+mj-lt"/>
                  <a:cs typeface="Times New Roman" pitchFamily="18" charset="0"/>
                </a:rPr>
                <a:t>1 September </a:t>
              </a:r>
              <a:endParaRPr lang="it-IT" sz="2000" dirty="0">
                <a:solidFill>
                  <a:prstClr val="white"/>
                </a:solidFill>
                <a:latin typeface="+mj-lt"/>
                <a:cs typeface="Times New Roman"/>
              </a:endParaRP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1184188" y="2810721"/>
              <a:ext cx="1643813" cy="899999"/>
            </a:xfrm>
            <a:prstGeom prst="rect">
              <a:avLst/>
            </a:prstGeom>
            <a:noFill/>
            <a:ln>
              <a:solidFill>
                <a:srgbClr val="00396A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 smtClean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Introductions </a:t>
              </a:r>
              <a:r>
                <a:rPr lang="en-US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and </a:t>
              </a:r>
              <a:r>
                <a:rPr lang="en-US" dirty="0" smtClean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start </a:t>
              </a:r>
              <a:r>
                <a:rPr lang="en-US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of </a:t>
              </a:r>
              <a:r>
                <a:rPr lang="en-US" dirty="0" smtClean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the academic </a:t>
              </a:r>
              <a:r>
                <a:rPr lang="en-US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year</a:t>
              </a:r>
              <a:endParaRPr lang="it-IT" dirty="0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856671" y="46342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pc="-10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4028671" y="4018763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900" b="1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Selection Criteria: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Academic </a:t>
            </a:r>
            <a:r>
              <a:rPr lang="en-US" sz="1900" spc="-10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record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spc="-10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Quality of the research proposal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spc="-10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Potential supervision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spc="-10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Language </a:t>
            </a:r>
            <a:r>
              <a:rPr lang="en-US" sz="1900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abilities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GRE (mandatory </a:t>
            </a:r>
            <a:r>
              <a:rPr lang="en-US" sz="1900" spc="-10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for</a:t>
            </a:r>
            <a:r>
              <a:rPr lang="en-US" sz="1900" spc="-1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900" spc="-10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economists</a:t>
            </a:r>
            <a:r>
              <a:rPr lang="en-US" sz="1900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) </a:t>
            </a:r>
            <a:endParaRPr lang="en-US" sz="1900" spc="-10" dirty="0">
              <a:solidFill>
                <a:srgbClr val="00396A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87651" y="3866866"/>
            <a:ext cx="4348983" cy="45719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074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84D80E6-4526-4118-B3EC-FF4E77BA3A56}" type="slidenum">
              <a:rPr lang="it-IT" smtClean="0">
                <a:latin typeface="+mj-lt"/>
              </a:rPr>
              <a:pPr>
                <a:defRPr/>
              </a:pPr>
              <a:t>21</a:t>
            </a:fld>
            <a:endParaRPr lang="it-IT" dirty="0">
              <a:latin typeface="+mj-lt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 bwMode="auto">
          <a:xfrm>
            <a:off x="3114686" y="1068356"/>
            <a:ext cx="4377993" cy="537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40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</a:pPr>
            <a:endParaRPr lang="en-US" sz="4200" dirty="0" smtClean="0">
              <a:solidFill>
                <a:srgbClr val="00396A"/>
              </a:solidFill>
              <a:latin typeface="+mj-lt"/>
            </a:endParaRPr>
          </a:p>
          <a:p>
            <a:pPr>
              <a:lnSpc>
                <a:spcPct val="110000"/>
              </a:lnSpc>
            </a:pPr>
            <a:endParaRPr lang="en-US" sz="4200" dirty="0" smtClean="0">
              <a:solidFill>
                <a:srgbClr val="00396A"/>
              </a:solidFill>
              <a:latin typeface="+mj-lt"/>
            </a:endParaRPr>
          </a:p>
          <a:p>
            <a:pPr>
              <a:lnSpc>
                <a:spcPct val="110000"/>
              </a:lnSpc>
            </a:pPr>
            <a:endParaRPr lang="en-US" sz="4200" dirty="0" smtClean="0">
              <a:solidFill>
                <a:srgbClr val="00396A"/>
              </a:solidFill>
              <a:latin typeface="+mj-lt"/>
            </a:endParaRPr>
          </a:p>
          <a:p>
            <a:pPr>
              <a:lnSpc>
                <a:spcPct val="110000"/>
              </a:lnSpc>
            </a:pPr>
            <a:endParaRPr lang="en-US" sz="4200" dirty="0">
              <a:solidFill>
                <a:srgbClr val="00396A"/>
              </a:solidFill>
              <a:latin typeface="+mj-lt"/>
            </a:endParaRPr>
          </a:p>
          <a:p>
            <a:pPr>
              <a:lnSpc>
                <a:spcPct val="110000"/>
              </a:lnSpc>
            </a:pPr>
            <a:endParaRPr lang="en-US" sz="4200" dirty="0" smtClean="0">
              <a:solidFill>
                <a:srgbClr val="00396A"/>
              </a:solidFill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en-US" sz="4200" dirty="0" smtClean="0">
                <a:solidFill>
                  <a:srgbClr val="00396A"/>
                </a:solidFill>
                <a:latin typeface="+mj-lt"/>
              </a:rPr>
              <a:t>Admissions Office:</a:t>
            </a:r>
          </a:p>
          <a:p>
            <a:pPr>
              <a:lnSpc>
                <a:spcPct val="110000"/>
              </a:lnSpc>
            </a:pPr>
            <a:r>
              <a:rPr lang="en-US" sz="3000" dirty="0" smtClean="0">
                <a:solidFill>
                  <a:srgbClr val="00396A"/>
                </a:solidFill>
                <a:latin typeface="+mj-lt"/>
              </a:rPr>
              <a:t>Email: applyres@eui.eu</a:t>
            </a:r>
          </a:p>
          <a:p>
            <a:pPr>
              <a:lnSpc>
                <a:spcPct val="110000"/>
              </a:lnSpc>
            </a:pPr>
            <a:r>
              <a:rPr lang="en-US" sz="3000" dirty="0" smtClean="0">
                <a:solidFill>
                  <a:srgbClr val="00396A"/>
                </a:solidFill>
                <a:latin typeface="+mj-lt"/>
              </a:rPr>
              <a:t>Tel: +39 055 4685 373</a:t>
            </a:r>
            <a:endParaRPr lang="en-US" sz="3000" dirty="0">
              <a:solidFill>
                <a:srgbClr val="00396A"/>
              </a:solidFill>
              <a:latin typeface="+mj-lt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462595" y="4745238"/>
            <a:ext cx="1097686" cy="1038721"/>
            <a:chOff x="7557396" y="620613"/>
            <a:chExt cx="1097686" cy="1038721"/>
          </a:xfrm>
        </p:grpSpPr>
        <p:pic>
          <p:nvPicPr>
            <p:cNvPr id="9" name="Picture 40" descr="http://www1.usw.salvationarmy.org/images/usw.www_usw_do2/facebook-logo.png"/>
            <p:cNvPicPr>
              <a:picLocks noChangeAspect="1" noChangeArrowheads="1"/>
            </p:cNvPicPr>
            <p:nvPr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0257" y="620613"/>
              <a:ext cx="467998" cy="46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9" descr="http://yaffetidbits.typepad.com/.a/6a00d8347d063969e2014e86f5d051970d-800wi"/>
            <p:cNvPicPr>
              <a:picLocks noChangeAspect="1" noChangeArrowheads="1"/>
            </p:cNvPicPr>
            <p:nvPr/>
          </p:nvPicPr>
          <p:blipFill>
            <a:blip r:embed="rId5" r:link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6134" y="621300"/>
              <a:ext cx="465541" cy="466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8" descr="http://www.mybasket.it/img/logo_flickr04.png"/>
            <p:cNvPicPr>
              <a:picLocks noChangeAspect="1" noChangeArrowheads="1"/>
            </p:cNvPicPr>
            <p:nvPr/>
          </p:nvPicPr>
          <p:blipFill>
            <a:blip r:embed="rId7" r:link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083" y="1155335"/>
              <a:ext cx="503999" cy="50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7" descr="http://byrdtheatre.com/uploads/images/twittericon.png"/>
            <p:cNvPicPr>
              <a:picLocks noChangeAspect="1" noChangeArrowheads="1"/>
            </p:cNvPicPr>
            <p:nvPr/>
          </p:nvPicPr>
          <p:blipFill>
            <a:blip r:embed="rId9" r:link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7396" y="1173335"/>
              <a:ext cx="467999" cy="46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CasellaDiTesto 5"/>
          <p:cNvSpPr txBox="1"/>
          <p:nvPr/>
        </p:nvSpPr>
        <p:spPr>
          <a:xfrm>
            <a:off x="3114686" y="1577505"/>
            <a:ext cx="3910301" cy="147873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4200" dirty="0" smtClean="0">
                <a:solidFill>
                  <a:srgbClr val="00396A"/>
                </a:solidFill>
                <a:latin typeface="+mj-lt"/>
                <a:cs typeface="Times New Roman"/>
                <a:hlinkClick r:id="rId11"/>
              </a:rPr>
              <a:t>www.eui.eu</a:t>
            </a:r>
            <a:endParaRPr lang="en-GB" sz="4200" dirty="0" smtClean="0">
              <a:solidFill>
                <a:srgbClr val="00396A"/>
              </a:solidFill>
              <a:latin typeface="+mj-lt"/>
              <a:cs typeface="Times New Roman"/>
            </a:endParaRPr>
          </a:p>
          <a:p>
            <a:pPr>
              <a:lnSpc>
                <a:spcPct val="110000"/>
              </a:lnSpc>
            </a:pPr>
            <a:r>
              <a:rPr lang="en-GB" sz="4200" dirty="0">
                <a:solidFill>
                  <a:srgbClr val="00396A"/>
                </a:solidFill>
                <a:latin typeface="+mj-lt"/>
                <a:cs typeface="Times New Roman"/>
                <a:hlinkClick r:id="rId12"/>
              </a:rPr>
              <a:t>www.eui.eu/</a:t>
            </a:r>
            <a:r>
              <a:rPr lang="en-GB" sz="4200" dirty="0" smtClean="0">
                <a:solidFill>
                  <a:srgbClr val="00396A"/>
                </a:solidFill>
                <a:latin typeface="+mj-lt"/>
                <a:cs typeface="Times New Roman"/>
                <a:hlinkClick r:id="rId12"/>
              </a:rPr>
              <a:t>PhD</a:t>
            </a:r>
            <a:endParaRPr lang="it-IT" sz="4200" dirty="0">
              <a:latin typeface="+mj-lt"/>
              <a:cs typeface="Times New Roman"/>
            </a:endParaRPr>
          </a:p>
        </p:txBody>
      </p:sp>
      <p:sp>
        <p:nvSpPr>
          <p:cNvPr id="13" name="Action Button: Forward or Next 12">
            <a:hlinkClick r:id="rId13" highlightClick="1"/>
          </p:cNvPr>
          <p:cNvSpPr/>
          <p:nvPr/>
        </p:nvSpPr>
        <p:spPr>
          <a:xfrm>
            <a:off x="7477892" y="1728547"/>
            <a:ext cx="1335600" cy="1335600"/>
          </a:xfrm>
          <a:prstGeom prst="actionButtonForwardNext">
            <a:avLst/>
          </a:prstGeom>
          <a:solidFill>
            <a:srgbClr val="00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2164A2"/>
                </a:solidFill>
              </a:ln>
              <a:noFill/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72393" y="413971"/>
            <a:ext cx="28453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>
                <a:solidFill>
                  <a:srgbClr val="00396A"/>
                </a:solidFill>
                <a:latin typeface="+mj-lt"/>
                <a:ea typeface="+mj-ea"/>
                <a:cs typeface="Times New Roman" pitchFamily="18" charset="0"/>
              </a:rPr>
              <a:t>Get</a:t>
            </a:r>
            <a:r>
              <a:rPr lang="it-IT" sz="4000" dirty="0">
                <a:solidFill>
                  <a:srgbClr val="00396A"/>
                </a:solidFill>
                <a:latin typeface="+mj-lt"/>
                <a:ea typeface="+mj-ea"/>
                <a:cs typeface="Times New Roman" pitchFamily="18" charset="0"/>
              </a:rPr>
              <a:t> in </a:t>
            </a:r>
            <a:r>
              <a:rPr lang="it-IT" sz="4000" dirty="0" err="1" smtClean="0">
                <a:solidFill>
                  <a:srgbClr val="00396A"/>
                </a:solidFill>
                <a:latin typeface="+mj-lt"/>
                <a:ea typeface="+mj-ea"/>
                <a:cs typeface="Times New Roman" pitchFamily="18" charset="0"/>
              </a:rPr>
              <a:t>Touch</a:t>
            </a:r>
            <a:endParaRPr lang="en-GB" sz="4000" dirty="0">
              <a:solidFill>
                <a:srgbClr val="00396A"/>
              </a:solidFill>
              <a:latin typeface="+mj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13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323131"/>
            <a:ext cx="7021288" cy="1080120"/>
          </a:xfrm>
        </p:spPr>
        <p:txBody>
          <a:bodyPr lIns="0" tIns="0" rIns="0" bIns="0" anchor="t" anchorCtr="0"/>
          <a:lstStyle/>
          <a:p>
            <a:pPr fontAlgn="auto">
              <a:lnSpc>
                <a:spcPts val="3400"/>
              </a:lnSpc>
              <a:defRPr/>
            </a:pPr>
            <a:r>
              <a:rPr lang="it-IT" sz="4000" dirty="0" err="1" smtClean="0">
                <a:solidFill>
                  <a:srgbClr val="00396A"/>
                </a:solidFill>
                <a:latin typeface="+mj-lt"/>
              </a:rPr>
              <a:t>Doctoral</a:t>
            </a:r>
            <a:r>
              <a:rPr lang="it-IT" sz="4000" dirty="0" smtClean="0">
                <a:solidFill>
                  <a:srgbClr val="00396A"/>
                </a:solidFill>
                <a:latin typeface="+mj-lt"/>
              </a:rPr>
              <a:t> Programme</a:t>
            </a:r>
            <a:br>
              <a:rPr lang="it-IT" sz="4000" dirty="0" smtClean="0">
                <a:solidFill>
                  <a:srgbClr val="00396A"/>
                </a:solidFill>
                <a:latin typeface="+mj-lt"/>
              </a:rPr>
            </a:br>
            <a:endParaRPr lang="en-US" sz="4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57" y="1479179"/>
            <a:ext cx="1970014" cy="1970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3" y="1479179"/>
            <a:ext cx="1970014" cy="19700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35" y="1479179"/>
            <a:ext cx="1970014" cy="19700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280" y="1479179"/>
            <a:ext cx="1970014" cy="19700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6893" y="5136763"/>
            <a:ext cx="80743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3000" spc="-3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Fully-funded: 4 year funding</a:t>
            </a:r>
            <a:endParaRPr lang="en-US" sz="3000" spc="-30" dirty="0">
              <a:solidFill>
                <a:srgbClr val="00396A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6890" y="4398099"/>
            <a:ext cx="77929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000" spc="-3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Full-time academic </a:t>
            </a:r>
            <a:r>
              <a:rPr lang="en-US" sz="3000" spc="-30" dirty="0" err="1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programme</a:t>
            </a:r>
            <a:endParaRPr lang="en-US" sz="3000" spc="-30" dirty="0" smtClean="0">
              <a:solidFill>
                <a:srgbClr val="00396A"/>
              </a:solidFill>
              <a:latin typeface="+mj-lt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75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454259" y="2007222"/>
            <a:ext cx="1808989" cy="3700394"/>
          </a:xfrm>
        </p:spPr>
        <p:txBody>
          <a:bodyPr>
            <a:normAutofit/>
          </a:bodyPr>
          <a:lstStyle/>
          <a:p>
            <a:r>
              <a:rPr lang="en-US" sz="1400" spc="-20" dirty="0" smtClean="0">
                <a:solidFill>
                  <a:srgbClr val="00396A"/>
                </a:solidFill>
                <a:latin typeface="+mn-lt"/>
              </a:rPr>
              <a:t>Laying </a:t>
            </a:r>
            <a:r>
              <a:rPr lang="en-US" sz="1400" spc="-20" dirty="0">
                <a:solidFill>
                  <a:srgbClr val="00396A"/>
                </a:solidFill>
                <a:latin typeface="+mn-lt"/>
              </a:rPr>
              <a:t>the foundations for the doctoral </a:t>
            </a:r>
            <a:r>
              <a:rPr lang="en-US" sz="1400" spc="-20" dirty="0" smtClean="0">
                <a:solidFill>
                  <a:srgbClr val="00396A"/>
                </a:solidFill>
                <a:latin typeface="+mn-lt"/>
              </a:rPr>
              <a:t>work.</a:t>
            </a:r>
          </a:p>
          <a:p>
            <a:endParaRPr lang="en-US" sz="1400" spc="-20" dirty="0" smtClean="0">
              <a:solidFill>
                <a:srgbClr val="00396A"/>
              </a:solidFill>
              <a:latin typeface="+mn-lt"/>
            </a:endParaRPr>
          </a:p>
          <a:p>
            <a:r>
              <a:rPr lang="en-US" sz="1400" spc="-20" dirty="0" smtClean="0">
                <a:solidFill>
                  <a:srgbClr val="00396A"/>
                </a:solidFill>
                <a:latin typeface="+mn-lt"/>
              </a:rPr>
              <a:t>Structured </a:t>
            </a:r>
            <a:r>
              <a:rPr lang="en-US" sz="1400" spc="-20" dirty="0" err="1">
                <a:solidFill>
                  <a:srgbClr val="00396A"/>
                </a:solidFill>
                <a:latin typeface="+mn-lt"/>
              </a:rPr>
              <a:t>programme</a:t>
            </a:r>
            <a:r>
              <a:rPr lang="en-US" sz="1400" spc="-20" dirty="0">
                <a:solidFill>
                  <a:srgbClr val="00396A"/>
                </a:solidFill>
                <a:latin typeface="+mn-lt"/>
              </a:rPr>
              <a:t> of taught courses and/or </a:t>
            </a:r>
            <a:r>
              <a:rPr lang="en-US" sz="1400" spc="-20" dirty="0" smtClean="0">
                <a:solidFill>
                  <a:srgbClr val="00396A"/>
                </a:solidFill>
                <a:latin typeface="+mn-lt"/>
              </a:rPr>
              <a:t>seminars defined by each </a:t>
            </a:r>
            <a:r>
              <a:rPr lang="en-US" sz="1400" spc="-20" dirty="0">
                <a:solidFill>
                  <a:srgbClr val="00396A"/>
                </a:solidFill>
                <a:latin typeface="+mn-lt"/>
              </a:rPr>
              <a:t>D</a:t>
            </a:r>
            <a:r>
              <a:rPr lang="en-US" sz="1400" spc="-20" dirty="0" smtClean="0">
                <a:solidFill>
                  <a:srgbClr val="00396A"/>
                </a:solidFill>
                <a:latin typeface="+mn-lt"/>
              </a:rPr>
              <a:t>epartment.</a:t>
            </a:r>
          </a:p>
          <a:p>
            <a:endParaRPr lang="en-US" sz="1400" spc="-20" dirty="0" smtClean="0">
              <a:solidFill>
                <a:srgbClr val="00396A"/>
              </a:solidFill>
              <a:latin typeface="+mn-lt"/>
            </a:endParaRPr>
          </a:p>
          <a:p>
            <a:endParaRPr lang="en-US" sz="1400" spc="-20" dirty="0">
              <a:solidFill>
                <a:srgbClr val="00396A"/>
              </a:solidFill>
              <a:latin typeface="+mn-lt"/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454259" y="1327051"/>
            <a:ext cx="1656184" cy="562501"/>
          </a:xfrm>
          <a:prstGeom prst="chevron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Year 1</a:t>
            </a:r>
            <a:endParaRPr lang="en-GB" dirty="0">
              <a:solidFill>
                <a:schemeClr val="bg1">
                  <a:lumMod val="9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2273809" y="1335264"/>
            <a:ext cx="1656184" cy="558224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Year 2</a:t>
            </a:r>
            <a:endParaRPr lang="en-GB" dirty="0">
              <a:solidFill>
                <a:schemeClr val="bg1">
                  <a:lumMod val="9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4092726" y="1327051"/>
            <a:ext cx="1656184" cy="553948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Year 3</a:t>
            </a:r>
            <a:endParaRPr lang="en-GB" dirty="0">
              <a:solidFill>
                <a:schemeClr val="bg1">
                  <a:lumMod val="9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5843954" y="1331327"/>
            <a:ext cx="1656184" cy="549672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Year 4</a:t>
            </a:r>
            <a:endParaRPr lang="en-GB" dirty="0">
              <a:solidFill>
                <a:schemeClr val="bg1">
                  <a:lumMod val="9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2350189" y="2002174"/>
            <a:ext cx="1606841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hangingPunct="0"/>
            <a:r>
              <a:rPr lang="en-US" sz="1400" spc="-20" dirty="0">
                <a:solidFill>
                  <a:srgbClr val="00396A"/>
                </a:solidFill>
                <a:cs typeface="Times New Roman" panose="02020603050405020304" pitchFamily="18" charset="0"/>
              </a:rPr>
              <a:t>Each department defines </a:t>
            </a:r>
            <a:r>
              <a:rPr lang="en-US" sz="1400" spc="-20" dirty="0" smtClean="0">
                <a:solidFill>
                  <a:srgbClr val="00396A"/>
                </a:solidFill>
                <a:cs typeface="Times New Roman" panose="02020603050405020304" pitchFamily="18" charset="0"/>
              </a:rPr>
              <a:t>content </a:t>
            </a:r>
            <a:r>
              <a:rPr lang="en-US" sz="1400" spc="-20" dirty="0">
                <a:solidFill>
                  <a:srgbClr val="00396A"/>
                </a:solidFill>
                <a:cs typeface="Times New Roman" panose="02020603050405020304" pitchFamily="18" charset="0"/>
              </a:rPr>
              <a:t>of </a:t>
            </a:r>
            <a:r>
              <a:rPr lang="en-US" sz="1400" spc="-20" dirty="0" smtClean="0">
                <a:solidFill>
                  <a:srgbClr val="00396A"/>
                </a:solidFill>
                <a:cs typeface="Times New Roman" panose="02020603050405020304" pitchFamily="18" charset="0"/>
              </a:rPr>
              <a:t>activities, </a:t>
            </a:r>
            <a:r>
              <a:rPr lang="en-US" sz="1400" dirty="0" smtClean="0">
                <a:solidFill>
                  <a:srgbClr val="00396A"/>
                </a:solidFill>
                <a:cs typeface="Times New Roman" panose="02020603050405020304" pitchFamily="18" charset="0"/>
              </a:rPr>
              <a:t>seminars, workshops, and </a:t>
            </a:r>
            <a:r>
              <a:rPr lang="en-US" sz="1400" spc="-20" dirty="0" smtClean="0">
                <a:solidFill>
                  <a:srgbClr val="00396A"/>
                </a:solidFill>
                <a:cs typeface="Times New Roman" panose="02020603050405020304" pitchFamily="18" charset="0"/>
              </a:rPr>
              <a:t>research missions . </a:t>
            </a:r>
          </a:p>
          <a:p>
            <a:pPr algn="l" eaLnBrk="0" hangingPunct="0"/>
            <a:endParaRPr lang="en-US" sz="1400" spc="-20" dirty="0" smtClean="0">
              <a:solidFill>
                <a:srgbClr val="00396A"/>
              </a:solidFill>
              <a:cs typeface="Times New Roman" panose="02020603050405020304" pitchFamily="18" charset="0"/>
            </a:endParaRPr>
          </a:p>
          <a:p>
            <a:pPr algn="l" eaLnBrk="0" hangingPunct="0"/>
            <a:endParaRPr lang="en-US" sz="1400" spc="-20" dirty="0" smtClean="0">
              <a:solidFill>
                <a:srgbClr val="00396A"/>
              </a:solidFill>
              <a:cs typeface="Times New Roman" panose="02020603050405020304" pitchFamily="18" charset="0"/>
            </a:endParaRPr>
          </a:p>
          <a:p>
            <a:pPr algn="l" eaLnBrk="0" hangingPunct="0"/>
            <a:endParaRPr lang="en-US" sz="1400" b="1" spc="-20" dirty="0" smtClean="0">
              <a:solidFill>
                <a:srgbClr val="00396A"/>
              </a:solidFill>
              <a:cs typeface="Times New Roman" panose="02020603050405020304" pitchFamily="18" charset="0"/>
            </a:endParaRPr>
          </a:p>
          <a:p>
            <a:pPr algn="l" eaLnBrk="0" hangingPunct="0"/>
            <a:endParaRPr lang="en-US" sz="1400" b="1" spc="-20" dirty="0" smtClean="0">
              <a:solidFill>
                <a:srgbClr val="00396A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4092726" y="1981165"/>
            <a:ext cx="1606841" cy="3606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spc="-20" dirty="0">
                <a:solidFill>
                  <a:srgbClr val="00396A"/>
                </a:solidFill>
                <a:cs typeface="Times New Roman" panose="02020603050405020304" pitchFamily="18" charset="0"/>
              </a:rPr>
              <a:t>Each department defines </a:t>
            </a:r>
            <a:r>
              <a:rPr lang="en-US" sz="1400" spc="-20" dirty="0" smtClean="0">
                <a:solidFill>
                  <a:srgbClr val="00396A"/>
                </a:solidFill>
                <a:cs typeface="Times New Roman" panose="02020603050405020304" pitchFamily="18" charset="0"/>
              </a:rPr>
              <a:t>content </a:t>
            </a:r>
            <a:r>
              <a:rPr lang="en-US" sz="1400" spc="-20" dirty="0">
                <a:solidFill>
                  <a:srgbClr val="00396A"/>
                </a:solidFill>
                <a:cs typeface="Times New Roman" panose="02020603050405020304" pitchFamily="18" charset="0"/>
              </a:rPr>
              <a:t>of </a:t>
            </a:r>
            <a:r>
              <a:rPr lang="en-US" sz="1400" spc="-20" dirty="0" smtClean="0">
                <a:solidFill>
                  <a:srgbClr val="00396A"/>
                </a:solidFill>
                <a:cs typeface="Times New Roman" panose="02020603050405020304" pitchFamily="18" charset="0"/>
              </a:rPr>
              <a:t>activities, </a:t>
            </a:r>
            <a:r>
              <a:rPr lang="en-US" sz="1400" dirty="0" smtClean="0">
                <a:solidFill>
                  <a:srgbClr val="00396A"/>
                </a:solidFill>
                <a:cs typeface="Times New Roman" panose="02020603050405020304" pitchFamily="18" charset="0"/>
              </a:rPr>
              <a:t>seminars, workshops, research missions and/or exchanges.</a:t>
            </a:r>
            <a:endParaRPr lang="en-US" sz="1400" b="1" dirty="0" smtClean="0">
              <a:solidFill>
                <a:srgbClr val="00396A"/>
              </a:solidFill>
              <a:cs typeface="Times New Roman" panose="02020603050405020304" pitchFamily="18" charset="0"/>
            </a:endParaRPr>
          </a:p>
          <a:p>
            <a:pPr algn="l"/>
            <a:endParaRPr lang="en-US" sz="1400" dirty="0" smtClean="0">
              <a:solidFill>
                <a:srgbClr val="00396A"/>
              </a:solidFill>
              <a:cs typeface="Times New Roman" panose="02020603050405020304" pitchFamily="18" charset="0"/>
            </a:endParaRPr>
          </a:p>
          <a:p>
            <a:pPr algn="l"/>
            <a:endParaRPr lang="en-US" sz="1400" b="1" spc="-20" dirty="0" smtClean="0">
              <a:solidFill>
                <a:srgbClr val="00396A"/>
              </a:solidFill>
              <a:cs typeface="Times New Roman" panose="02020603050405020304" pitchFamily="18" charset="0"/>
            </a:endParaRPr>
          </a:p>
          <a:p>
            <a:pPr algn="l"/>
            <a:endParaRPr lang="en-US" sz="1400" b="1" spc="-20" dirty="0">
              <a:solidFill>
                <a:srgbClr val="00396A"/>
              </a:solidFill>
              <a:cs typeface="Times New Roman" panose="02020603050405020304" pitchFamily="18" charset="0"/>
            </a:endParaRPr>
          </a:p>
          <a:p>
            <a:pPr algn="l"/>
            <a:endParaRPr lang="en-US" sz="1400" b="1" spc="-20" dirty="0" smtClean="0">
              <a:solidFill>
                <a:srgbClr val="00396A"/>
              </a:solidFill>
              <a:cs typeface="Times New Roman" panose="02020603050405020304" pitchFamily="18" charset="0"/>
            </a:endParaRPr>
          </a:p>
          <a:p>
            <a:pPr algn="l"/>
            <a:endParaRPr lang="en-GB" sz="1400" dirty="0"/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5893297" y="1981165"/>
            <a:ext cx="1606841" cy="3518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rgbClr val="00396A"/>
                </a:solidFill>
                <a:cs typeface="Times New Roman" panose="02020603050405020304" pitchFamily="18" charset="0"/>
              </a:rPr>
              <a:t>Completion </a:t>
            </a:r>
            <a:r>
              <a:rPr lang="en-US" sz="1400" dirty="0">
                <a:solidFill>
                  <a:srgbClr val="00396A"/>
                </a:solidFill>
                <a:cs typeface="Times New Roman" panose="02020603050405020304" pitchFamily="18" charset="0"/>
              </a:rPr>
              <a:t>of the </a:t>
            </a:r>
            <a:r>
              <a:rPr lang="en-US" sz="1400" dirty="0" smtClean="0">
                <a:solidFill>
                  <a:srgbClr val="00396A"/>
                </a:solidFill>
                <a:cs typeface="Times New Roman" panose="02020603050405020304" pitchFamily="18" charset="0"/>
              </a:rPr>
              <a:t>thesis,</a:t>
            </a:r>
            <a:r>
              <a:rPr lang="en-US" sz="1400" dirty="0">
                <a:solidFill>
                  <a:srgbClr val="00396A"/>
                </a:solidFill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396A"/>
                </a:solidFill>
                <a:cs typeface="Times New Roman" panose="02020603050405020304" pitchFamily="18" charset="0"/>
              </a:rPr>
              <a:t>job </a:t>
            </a:r>
            <a:r>
              <a:rPr lang="en-US" sz="1400" dirty="0">
                <a:solidFill>
                  <a:srgbClr val="00396A"/>
                </a:solidFill>
                <a:cs typeface="Times New Roman" panose="02020603050405020304" pitchFamily="18" charset="0"/>
              </a:rPr>
              <a:t>market </a:t>
            </a:r>
            <a:r>
              <a:rPr lang="en-US" sz="1400" dirty="0" smtClean="0">
                <a:solidFill>
                  <a:srgbClr val="00396A"/>
                </a:solidFill>
                <a:cs typeface="Times New Roman" panose="02020603050405020304" pitchFamily="18" charset="0"/>
              </a:rPr>
              <a:t>activities.</a:t>
            </a:r>
          </a:p>
          <a:p>
            <a:pPr algn="l"/>
            <a:endParaRPr lang="en-US" sz="1400" b="1" spc="-20" dirty="0" smtClean="0">
              <a:solidFill>
                <a:srgbClr val="00396A"/>
              </a:solidFill>
              <a:cs typeface="Times New Roman" panose="02020603050405020304" pitchFamily="18" charset="0"/>
            </a:endParaRPr>
          </a:p>
          <a:p>
            <a:pPr algn="l"/>
            <a:endParaRPr lang="en-GB" sz="1400" dirty="0">
              <a:solidFill>
                <a:srgbClr val="00396A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CasellaDiTesto 2"/>
          <p:cNvSpPr txBox="1"/>
          <p:nvPr/>
        </p:nvSpPr>
        <p:spPr>
          <a:xfrm>
            <a:off x="1528131" y="643796"/>
            <a:ext cx="7270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Structured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, </a:t>
            </a:r>
            <a:r>
              <a:rPr lang="fr-FR" sz="24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specific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departmental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requirements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647" y="6084107"/>
            <a:ext cx="633178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300" spc="-30" dirty="0">
                <a:solidFill>
                  <a:srgbClr val="00396A"/>
                </a:solidFill>
                <a:latin typeface="+mn-lt"/>
                <a:cs typeface="Times New Roman" pitchFamily="18" charset="0"/>
              </a:rPr>
              <a:t>A </a:t>
            </a:r>
            <a:r>
              <a:rPr lang="en-US" sz="1300" b="1" spc="-30" dirty="0" smtClean="0">
                <a:solidFill>
                  <a:srgbClr val="00396A"/>
                </a:solidFill>
                <a:latin typeface="+mn-lt"/>
                <a:cs typeface="Times New Roman" pitchFamily="18" charset="0"/>
              </a:rPr>
              <a:t>Master of </a:t>
            </a:r>
            <a:r>
              <a:rPr lang="en-US" sz="1300" b="1" spc="-30" dirty="0">
                <a:solidFill>
                  <a:srgbClr val="00396A"/>
                </a:solidFill>
                <a:latin typeface="+mn-lt"/>
                <a:cs typeface="Times New Roman" pitchFamily="18" charset="0"/>
              </a:rPr>
              <a:t>Research </a:t>
            </a:r>
            <a:r>
              <a:rPr lang="en-US" sz="1300" b="1" spc="-30" dirty="0" smtClean="0">
                <a:solidFill>
                  <a:srgbClr val="00396A"/>
                </a:solidFill>
                <a:latin typeface="+mn-lt"/>
                <a:cs typeface="Times New Roman" pitchFamily="18" charset="0"/>
              </a:rPr>
              <a:t>or Master of Laws  </a:t>
            </a:r>
            <a:r>
              <a:rPr lang="en-US" sz="1300" spc="-30" dirty="0">
                <a:solidFill>
                  <a:srgbClr val="00396A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300" spc="-30" dirty="0" smtClean="0">
                <a:solidFill>
                  <a:srgbClr val="00396A"/>
                </a:solidFill>
                <a:latin typeface="+mn-lt"/>
                <a:cs typeface="Times New Roman" pitchFamily="18" charset="0"/>
              </a:rPr>
              <a:t>M.Res/ LLM) </a:t>
            </a:r>
            <a:r>
              <a:rPr lang="en-US" sz="1300" spc="-30" dirty="0">
                <a:solidFill>
                  <a:srgbClr val="00396A"/>
                </a:solidFill>
                <a:latin typeface="+mn-lt"/>
                <a:cs typeface="Times New Roman" pitchFamily="18" charset="0"/>
              </a:rPr>
              <a:t>degree is awarded upon </a:t>
            </a:r>
            <a:r>
              <a:rPr lang="en-US" sz="1300" spc="-30" dirty="0" smtClean="0">
                <a:solidFill>
                  <a:srgbClr val="00396A"/>
                </a:solidFill>
                <a:latin typeface="+mn-lt"/>
                <a:cs typeface="Times New Roman" pitchFamily="18" charset="0"/>
              </a:rPr>
              <a:t>completion of the M.Res or LLM requirements during the first year of  the doctoral programme. </a:t>
            </a:r>
            <a:endParaRPr lang="en-US" sz="1300" spc="-30" dirty="0">
              <a:solidFill>
                <a:srgbClr val="00396A"/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96794" y="1331327"/>
            <a:ext cx="0" cy="4614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479860" y="4084984"/>
            <a:ext cx="1237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spc="-20" dirty="0" smtClean="0">
                <a:solidFill>
                  <a:srgbClr val="00396A"/>
                </a:solidFill>
                <a:latin typeface="+mn-lt"/>
                <a:cs typeface="Times New Roman" panose="02020603050405020304" pitchFamily="18" charset="0"/>
              </a:rPr>
              <a:t>Conferring Ceremony</a:t>
            </a:r>
            <a:endParaRPr lang="en-GB" sz="1400" strike="sngStrike" spc="-20" dirty="0">
              <a:solidFill>
                <a:srgbClr val="00396A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4259" y="4091593"/>
            <a:ext cx="16561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 sz="1400" spc="-20" dirty="0" smtClean="0">
                <a:solidFill>
                  <a:srgbClr val="00396A"/>
                </a:solidFill>
                <a:latin typeface="+mn-lt"/>
                <a:cs typeface="Times New Roman" panose="02020603050405020304" pitchFamily="18" charset="0"/>
              </a:rPr>
              <a:t>Submission of</a:t>
            </a:r>
            <a:r>
              <a:rPr lang="en-US" sz="1400" strike="sngStrike" spc="-20" dirty="0" smtClean="0">
                <a:solidFill>
                  <a:srgbClr val="00396A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1400" strike="sngStrike" spc="-20" dirty="0" smtClean="0">
                <a:solidFill>
                  <a:srgbClr val="00396A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1400" spc="-20" dirty="0" smtClean="0">
                <a:solidFill>
                  <a:srgbClr val="00396A"/>
                </a:solidFill>
                <a:latin typeface="+mn-lt"/>
                <a:cs typeface="Times New Roman" panose="02020603050405020304" pitchFamily="18" charset="0"/>
              </a:rPr>
              <a:t>thesis outline (requirements vary across Departments)</a:t>
            </a:r>
            <a:endParaRPr lang="en-US" sz="1400" strike="sngStrike" spc="-20" dirty="0" smtClean="0">
              <a:solidFill>
                <a:srgbClr val="00396A"/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Wingdings"/>
              <a:buChar char="Ø"/>
            </a:pPr>
            <a:endParaRPr lang="en-GB" sz="1400" spc="-20" dirty="0">
              <a:solidFill>
                <a:srgbClr val="00396A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72356" y="4061025"/>
            <a:ext cx="16068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buFont typeface="Wingdings"/>
              <a:buChar char="Ø"/>
            </a:pPr>
            <a:r>
              <a:rPr lang="en-US" sz="1400" spc="-20" dirty="0" smtClean="0">
                <a:solidFill>
                  <a:srgbClr val="00396A"/>
                </a:solidFill>
                <a:latin typeface="+mn-lt"/>
                <a:cs typeface="Times New Roman" panose="02020603050405020304" pitchFamily="18" charset="0"/>
              </a:rPr>
              <a:t>Delivery </a:t>
            </a:r>
            <a:r>
              <a:rPr lang="en-US" sz="1400" spc="-20" dirty="0">
                <a:solidFill>
                  <a:srgbClr val="00396A"/>
                </a:solidFill>
                <a:latin typeface="+mn-lt"/>
                <a:cs typeface="Times New Roman" panose="02020603050405020304" pitchFamily="18" charset="0"/>
              </a:rPr>
              <a:t>of 1/4 of </a:t>
            </a:r>
            <a:r>
              <a:rPr lang="en-US" sz="1400" spc="-20" dirty="0" smtClean="0">
                <a:solidFill>
                  <a:srgbClr val="00396A"/>
                </a:solidFill>
                <a:latin typeface="+mn-lt"/>
                <a:cs typeface="Times New Roman" panose="02020603050405020304" pitchFamily="18" charset="0"/>
              </a:rPr>
              <a:t>thesis</a:t>
            </a:r>
          </a:p>
          <a:p>
            <a:pPr marL="285750" indent="-285750" eaLnBrk="0" hangingPunct="0">
              <a:buFont typeface="Wingdings"/>
              <a:buChar char="Ø"/>
            </a:pPr>
            <a:endParaRPr lang="en-US" sz="1400" spc="-20" dirty="0">
              <a:solidFill>
                <a:srgbClr val="00396A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91273" y="4061025"/>
            <a:ext cx="16315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buFont typeface="Wingdings"/>
              <a:buChar char="Ø"/>
            </a:pPr>
            <a:r>
              <a:rPr lang="en-US" sz="1400" spc="-20" dirty="0" smtClean="0">
                <a:solidFill>
                  <a:srgbClr val="00396A"/>
                </a:solidFill>
                <a:latin typeface="+mn-lt"/>
                <a:cs typeface="Times New Roman" panose="02020603050405020304" pitchFamily="18" charset="0"/>
              </a:rPr>
              <a:t>Delivery of 2/3 </a:t>
            </a:r>
            <a:r>
              <a:rPr lang="en-US" sz="1400" spc="-20" dirty="0">
                <a:solidFill>
                  <a:srgbClr val="00396A"/>
                </a:solidFill>
                <a:latin typeface="+mn-lt"/>
                <a:cs typeface="Times New Roman" panose="02020603050405020304" pitchFamily="18" charset="0"/>
              </a:rPr>
              <a:t>of </a:t>
            </a:r>
            <a:r>
              <a:rPr lang="en-US" sz="1400" spc="-20" dirty="0" smtClean="0">
                <a:solidFill>
                  <a:srgbClr val="00396A"/>
                </a:solidFill>
                <a:latin typeface="+mn-lt"/>
                <a:cs typeface="Times New Roman" panose="02020603050405020304" pitchFamily="18" charset="0"/>
              </a:rPr>
              <a:t> thesis</a:t>
            </a:r>
          </a:p>
          <a:p>
            <a:pPr eaLnBrk="0" hangingPunct="0"/>
            <a:endParaRPr lang="en-US" sz="1400" spc="-20" dirty="0">
              <a:solidFill>
                <a:srgbClr val="00396A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67172" y="4060496"/>
            <a:ext cx="1656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 sz="1400" spc="-20" dirty="0" smtClean="0">
                <a:solidFill>
                  <a:srgbClr val="00396A"/>
                </a:solidFill>
                <a:latin typeface="+mn-lt"/>
                <a:cs typeface="Times New Roman" panose="02020603050405020304" pitchFamily="18" charset="0"/>
              </a:rPr>
              <a:t>Submission of full draft of thesis</a:t>
            </a:r>
            <a:endParaRPr lang="en-GB" sz="1400" strike="sngStrike" spc="-20" dirty="0">
              <a:solidFill>
                <a:srgbClr val="00396A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1864" y="3545359"/>
            <a:ext cx="5308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Interdepartmental</a:t>
            </a:r>
            <a:r>
              <a:rPr lang="de-DE" sz="1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courses</a:t>
            </a:r>
            <a:r>
              <a:rPr lang="de-DE" sz="1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and </a:t>
            </a:r>
            <a:r>
              <a:rPr lang="de-DE" sz="14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academic</a:t>
            </a:r>
            <a:r>
              <a:rPr lang="de-DE" sz="1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skills</a:t>
            </a:r>
            <a:r>
              <a:rPr lang="de-DE" sz="1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training</a:t>
            </a:r>
            <a:endParaRPr lang="en-GB" sz="1400" dirty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79505" y="1327051"/>
            <a:ext cx="11194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spc="-20" dirty="0" smtClean="0">
              <a:solidFill>
                <a:srgbClr val="00396A"/>
              </a:solidFill>
              <a:latin typeface="+mn-lt"/>
              <a:cs typeface="Times New Roman" panose="02020603050405020304" pitchFamily="18" charset="0"/>
            </a:endParaRPr>
          </a:p>
          <a:p>
            <a:endParaRPr lang="en-US" sz="1400" spc="-20" dirty="0">
              <a:solidFill>
                <a:srgbClr val="00396A"/>
              </a:solidFill>
              <a:latin typeface="+mn-lt"/>
              <a:cs typeface="Times New Roman" panose="02020603050405020304" pitchFamily="18" charset="0"/>
            </a:endParaRPr>
          </a:p>
          <a:p>
            <a:endParaRPr lang="en-US" sz="1400" spc="-20" dirty="0">
              <a:solidFill>
                <a:srgbClr val="00396A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1400" spc="-20" dirty="0" smtClean="0">
                <a:solidFill>
                  <a:srgbClr val="00396A"/>
                </a:solidFill>
                <a:latin typeface="+mn-lt"/>
                <a:cs typeface="Times New Roman" panose="02020603050405020304" pitchFamily="18" charset="0"/>
              </a:rPr>
              <a:t>Thesis </a:t>
            </a:r>
            <a:r>
              <a:rPr lang="en-US" sz="1400" spc="-20" dirty="0" err="1" smtClean="0">
                <a:solidFill>
                  <a:srgbClr val="00396A"/>
                </a:solidFill>
                <a:latin typeface="+mn-lt"/>
                <a:cs typeface="Times New Roman" panose="02020603050405020304" pitchFamily="18" charset="0"/>
              </a:rPr>
              <a:t>defence</a:t>
            </a:r>
            <a:r>
              <a:rPr lang="en-US" sz="1400" spc="-20" dirty="0" smtClean="0">
                <a:solidFill>
                  <a:srgbClr val="00396A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endParaRPr lang="en-US" sz="1400" spc="-20" dirty="0" smtClean="0">
              <a:solidFill>
                <a:srgbClr val="00396A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1400" spc="-20" dirty="0" smtClean="0">
                <a:solidFill>
                  <a:srgbClr val="00396A"/>
                </a:solidFill>
                <a:latin typeface="+mn-lt"/>
                <a:cs typeface="Times New Roman" panose="02020603050405020304" pitchFamily="18" charset="0"/>
              </a:rPr>
              <a:t>Award of the Doctorate.</a:t>
            </a:r>
            <a:endParaRPr lang="en-GB" sz="1400" strike="sngStrike" spc="-20" dirty="0">
              <a:solidFill>
                <a:srgbClr val="00396A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82602" y="1322775"/>
            <a:ext cx="1063814" cy="549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Year 5</a:t>
            </a:r>
            <a:endParaRPr lang="en-GB" dirty="0">
              <a:solidFill>
                <a:schemeClr val="bg1">
                  <a:lumMod val="9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7534792" y="1322775"/>
            <a:ext cx="0" cy="4614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Merge 11"/>
          <p:cNvSpPr/>
          <p:nvPr/>
        </p:nvSpPr>
        <p:spPr>
          <a:xfrm flipH="1">
            <a:off x="2101903" y="5978838"/>
            <a:ext cx="189781" cy="163857"/>
          </a:xfrm>
          <a:prstGeom prst="flowChartMerge">
            <a:avLst/>
          </a:prstGeom>
          <a:solidFill>
            <a:srgbClr val="003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2053410" y="340384"/>
            <a:ext cx="618283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lnSpc>
                <a:spcPts val="3400"/>
              </a:lnSpc>
              <a:defRPr/>
            </a:pPr>
            <a:r>
              <a:rPr lang="en-US" sz="4000" smtClean="0">
                <a:solidFill>
                  <a:srgbClr val="00396A"/>
                </a:solidFill>
                <a:latin typeface="+mj-lt"/>
              </a:rPr>
              <a:t>Doctoral Programme</a:t>
            </a:r>
            <a:endParaRPr lang="en-US" sz="4000" dirty="0">
              <a:solidFill>
                <a:srgbClr val="003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96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9675" y="1699404"/>
            <a:ext cx="6909760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spc="-10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Teaching and doctoral supervision are core activities of EUI </a:t>
            </a:r>
            <a:r>
              <a:rPr lang="en-US" sz="2400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faculty.</a:t>
            </a:r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Researchers and faculty are guided </a:t>
            </a:r>
            <a:r>
              <a:rPr lang="en-US" sz="2400" spc="-10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by Academic Regulations and </a:t>
            </a:r>
            <a:r>
              <a:rPr lang="en-US" sz="2400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a Code of Supervision.</a:t>
            </a:r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Quality assessment of supervision:</a:t>
            </a:r>
            <a:r>
              <a:rPr lang="en-US" sz="2400" spc="-10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 </a:t>
            </a:r>
            <a:endParaRPr lang="en-US" sz="2400" spc="-10" dirty="0" smtClean="0">
              <a:solidFill>
                <a:srgbClr val="00396A"/>
              </a:solidFill>
              <a:latin typeface="+mj-lt"/>
              <a:cs typeface="Times New Roman" pitchFamily="18" charset="0"/>
            </a:endParaRPr>
          </a:p>
          <a:p>
            <a:pPr marL="914400" lvl="1" indent="-457200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spc="-10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89.4% of doctoral researchers are either very </a:t>
            </a:r>
            <a:r>
              <a:rPr lang="en-US" sz="2400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satisfied (</a:t>
            </a:r>
            <a:r>
              <a:rPr lang="en-US" sz="2400" spc="-10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53.6%)  or satisfied (35.8%) with their </a:t>
            </a:r>
            <a:r>
              <a:rPr lang="en-US" sz="2400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supervisors. 			</a:t>
            </a:r>
            <a:br>
              <a:rPr lang="en-US" sz="2400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</a:br>
            <a:r>
              <a:rPr lang="en-US" sz="1400" i="1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(Anonymous Supervision Assessment Questionnaire - Survey 2014-2015)</a:t>
            </a:r>
            <a:endParaRPr lang="en-US" sz="1400" i="1" spc="-10" dirty="0">
              <a:solidFill>
                <a:srgbClr val="00396A"/>
              </a:solidFill>
              <a:latin typeface="+mj-lt"/>
              <a:cs typeface="Times New Roman" pitchFamily="18" charset="0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053410" y="340384"/>
            <a:ext cx="6182836" cy="1080120"/>
          </a:xfrm>
        </p:spPr>
        <p:txBody>
          <a:bodyPr lIns="0" tIns="0" rIns="0" bIns="0" anchor="t" anchorCtr="0"/>
          <a:lstStyle/>
          <a:p>
            <a:pPr fontAlgn="auto">
              <a:lnSpc>
                <a:spcPts val="3400"/>
              </a:lnSpc>
              <a:defRPr/>
            </a:pPr>
            <a:r>
              <a:rPr lang="en-US" sz="4000" dirty="0" smtClean="0">
                <a:solidFill>
                  <a:srgbClr val="00396A"/>
                </a:solidFill>
                <a:latin typeface="+mj-lt"/>
              </a:rPr>
              <a:t>Doctoral Programme</a:t>
            </a:r>
            <a:endParaRPr lang="en-US" sz="4000" dirty="0">
              <a:solidFill>
                <a:srgbClr val="003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5482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5"/>
          <p:cNvSpPr txBox="1"/>
          <p:nvPr/>
        </p:nvSpPr>
        <p:spPr>
          <a:xfrm>
            <a:off x="1196557" y="1538270"/>
            <a:ext cx="7084801" cy="5257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lnSpc>
                <a:spcPts val="22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Wide </a:t>
            </a:r>
            <a:r>
              <a:rPr lang="en-US" sz="2200" spc="-10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range of </a:t>
            </a:r>
            <a:r>
              <a:rPr lang="en-US" sz="2200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courses, </a:t>
            </a:r>
            <a:r>
              <a:rPr lang="en-US" sz="2200" spc="-10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workshops, services and activities designed to support </a:t>
            </a:r>
            <a:r>
              <a:rPr lang="en-US" sz="2200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  <a:hlinkClick r:id="rId4"/>
              </a:rPr>
              <a:t>academic </a:t>
            </a:r>
            <a:r>
              <a:rPr lang="en-US" sz="2200" spc="-10" dirty="0">
                <a:solidFill>
                  <a:srgbClr val="00396A"/>
                </a:solidFill>
                <a:latin typeface="+mj-lt"/>
                <a:cs typeface="Times New Roman" pitchFamily="18" charset="0"/>
                <a:hlinkClick r:id="rId4"/>
              </a:rPr>
              <a:t>and professional </a:t>
            </a:r>
            <a:r>
              <a:rPr lang="en-US" sz="2200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  <a:hlinkClick r:id="rId4"/>
              </a:rPr>
              <a:t>development</a:t>
            </a:r>
            <a:r>
              <a:rPr lang="en-US" sz="2200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:</a:t>
            </a:r>
          </a:p>
          <a:p>
            <a:pPr marL="742950" lvl="1" indent="-285750" algn="just">
              <a:lnSpc>
                <a:spcPts val="22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pc="-10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Academic literacy in other disciplines through interdepartmental courses</a:t>
            </a:r>
          </a:p>
          <a:p>
            <a:pPr marL="742950" lvl="1" indent="-285750" algn="just">
              <a:lnSpc>
                <a:spcPts val="22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Writing and </a:t>
            </a:r>
            <a:r>
              <a:rPr lang="en-US" spc="-10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p</a:t>
            </a:r>
            <a:r>
              <a:rPr lang="en-US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resentation </a:t>
            </a:r>
            <a:r>
              <a:rPr lang="en-US" spc="-10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s</a:t>
            </a:r>
            <a:r>
              <a:rPr lang="en-US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kills </a:t>
            </a:r>
          </a:p>
          <a:p>
            <a:pPr marL="742950" lvl="1" indent="-285750" algn="just">
              <a:lnSpc>
                <a:spcPts val="22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Teaching </a:t>
            </a:r>
            <a:r>
              <a:rPr lang="en-US" spc="-10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s</a:t>
            </a:r>
            <a:r>
              <a:rPr lang="en-US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kills </a:t>
            </a:r>
            <a:r>
              <a:rPr lang="en-US" spc="-10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and </a:t>
            </a:r>
            <a:r>
              <a:rPr lang="en-US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practice </a:t>
            </a:r>
          </a:p>
          <a:p>
            <a:pPr marL="742950" lvl="1" indent="-285750" algn="just">
              <a:lnSpc>
                <a:spcPts val="22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Research </a:t>
            </a:r>
            <a:r>
              <a:rPr lang="en-US" spc="-10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and </a:t>
            </a:r>
            <a:r>
              <a:rPr lang="en-US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publication </a:t>
            </a:r>
            <a:r>
              <a:rPr lang="en-US" spc="-10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s</a:t>
            </a:r>
            <a:r>
              <a:rPr lang="en-US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kills</a:t>
            </a:r>
            <a:endParaRPr lang="en-US" spc="-10" dirty="0">
              <a:solidFill>
                <a:srgbClr val="00396A"/>
              </a:solidFill>
              <a:latin typeface="+mj-lt"/>
              <a:cs typeface="Times New Roman" pitchFamily="18" charset="0"/>
            </a:endParaRPr>
          </a:p>
          <a:p>
            <a:pPr marL="742950" lvl="1" indent="-285750" algn="just">
              <a:lnSpc>
                <a:spcPts val="22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Generic </a:t>
            </a:r>
            <a:r>
              <a:rPr lang="en-US" spc="-10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a</a:t>
            </a:r>
            <a:r>
              <a:rPr lang="en-US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cademic skills</a:t>
            </a:r>
            <a:endParaRPr lang="en-US" sz="2200" spc="-10" dirty="0" smtClean="0">
              <a:solidFill>
                <a:srgbClr val="00396A"/>
              </a:solidFill>
              <a:latin typeface="+mj-lt"/>
              <a:cs typeface="Times New Roman" pitchFamily="18" charset="0"/>
            </a:endParaRPr>
          </a:p>
          <a:p>
            <a:pPr marL="342900" indent="-342900" algn="just">
              <a:lnSpc>
                <a:spcPts val="22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Teaching training and placements to gain university-level teaching  experience</a:t>
            </a:r>
            <a:endParaRPr lang="en-GB" spc="-10" dirty="0" smtClean="0">
              <a:solidFill>
                <a:srgbClr val="00396A"/>
              </a:solidFill>
              <a:latin typeface="+mj-lt"/>
              <a:cs typeface="Times New Roman" pitchFamily="18" charset="0"/>
            </a:endParaRPr>
          </a:p>
          <a:p>
            <a:pPr marL="285750" indent="-285750" algn="just">
              <a:lnSpc>
                <a:spcPts val="22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200" spc="-1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Exchange Programmes.</a:t>
            </a:r>
            <a:endParaRPr lang="en-GB" sz="800" spc="-10" dirty="0" smtClean="0">
              <a:solidFill>
                <a:srgbClr val="00396A"/>
              </a:solidFill>
              <a:latin typeface="+mj-lt"/>
              <a:cs typeface="Times New Roman" pitchFamily="18" charset="0"/>
            </a:endParaRPr>
          </a:p>
          <a:p>
            <a:pPr algn="just">
              <a:lnSpc>
                <a:spcPts val="2200"/>
              </a:lnSpc>
              <a:spcAft>
                <a:spcPts val="600"/>
              </a:spcAft>
            </a:pPr>
            <a:r>
              <a:rPr lang="en-GB" sz="2000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 </a:t>
            </a:r>
            <a:endParaRPr lang="en-GB" sz="2000" dirty="0">
              <a:solidFill>
                <a:srgbClr val="00396A"/>
              </a:solidFill>
              <a:latin typeface="+mj-lt"/>
              <a:cs typeface="Times New Roman" pitchFamily="18" charset="0"/>
            </a:endParaRPr>
          </a:p>
          <a:p>
            <a:pPr algn="just">
              <a:lnSpc>
                <a:spcPts val="2200"/>
              </a:lnSpc>
              <a:spcAft>
                <a:spcPts val="600"/>
              </a:spcAft>
            </a:pPr>
            <a:endParaRPr lang="en-US" sz="2000" spc="-10" dirty="0">
              <a:solidFill>
                <a:srgbClr val="00396A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053410" y="340384"/>
            <a:ext cx="618283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lnSpc>
                <a:spcPts val="3400"/>
              </a:lnSpc>
              <a:defRPr/>
            </a:pPr>
            <a:r>
              <a:rPr lang="en-US" sz="4000" smtClean="0">
                <a:solidFill>
                  <a:srgbClr val="00396A"/>
                </a:solidFill>
                <a:latin typeface="+mj-lt"/>
              </a:rPr>
              <a:t>Doctoral Programme</a:t>
            </a:r>
            <a:endParaRPr lang="en-US" sz="4000" dirty="0">
              <a:solidFill>
                <a:srgbClr val="003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746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3410" y="340384"/>
            <a:ext cx="6182836" cy="1080120"/>
          </a:xfrm>
        </p:spPr>
        <p:txBody>
          <a:bodyPr lIns="0" tIns="0" rIns="0" bIns="0" anchor="t" anchorCtr="0"/>
          <a:lstStyle/>
          <a:p>
            <a:pPr fontAlgn="auto">
              <a:lnSpc>
                <a:spcPts val="3400"/>
              </a:lnSpc>
              <a:defRPr/>
            </a:pPr>
            <a:r>
              <a:rPr lang="en-US" sz="4000" dirty="0" smtClean="0">
                <a:solidFill>
                  <a:srgbClr val="00396A"/>
                </a:solidFill>
                <a:latin typeface="+mj-lt"/>
              </a:rPr>
              <a:t>Doctoral Programme</a:t>
            </a:r>
            <a:endParaRPr lang="en-US" sz="4000" dirty="0">
              <a:solidFill>
                <a:srgbClr val="00396A"/>
              </a:solidFill>
              <a:latin typeface="+mj-lt"/>
            </a:endParaRPr>
          </a:p>
        </p:txBody>
      </p:sp>
      <p:pic>
        <p:nvPicPr>
          <p:cNvPr id="10" name="Immagine 9" descr="economic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3" y="1247715"/>
            <a:ext cx="808503" cy="8101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912" y="2057882"/>
            <a:ext cx="80656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Analysis of Labor Markets; Behavioral Economics; Business Cycle Analysis; Economics of Education; Evolution and Design of Institutions; Experimental Economics; Financial Crisis; Fiscal and Monetary Policy; Gender Economics; Growth Policies; Health Economics; Inequality and Social Insurance; Information and Contracts; International Macro; Measuring and Modeling Financial; Volatility; Monetary Economics; Political Economy; Quantitative </a:t>
            </a:r>
            <a:r>
              <a:rPr lang="en-US" dirty="0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Economics; </a:t>
            </a:r>
            <a:r>
              <a:rPr lang="en-US" dirty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Time series Econometrics and Forecasting.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05306" y="1229453"/>
            <a:ext cx="3523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ECO Research </a:t>
            </a:r>
            <a:r>
              <a:rPr lang="en-GB" sz="2800" dirty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Themes</a:t>
            </a:r>
          </a:p>
        </p:txBody>
      </p:sp>
      <p:pic>
        <p:nvPicPr>
          <p:cNvPr id="12" name="Immagine 8" descr="History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3" y="4120092"/>
            <a:ext cx="810000" cy="81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05306" y="4198720"/>
            <a:ext cx="3523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HEC Research </a:t>
            </a:r>
            <a:r>
              <a:rPr lang="en-GB" sz="2800" dirty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Themes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15912" y="4934726"/>
            <a:ext cx="81197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The shaping of modern Europe in comparative, interdisciplinary, transnational and/or global perspective (15</a:t>
            </a:r>
            <a:r>
              <a:rPr lang="en-US" baseline="30000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th</a:t>
            </a:r>
            <a:r>
              <a:rPr lang="en-US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-20</a:t>
            </a:r>
            <a:r>
              <a:rPr lang="en-US" baseline="30000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th</a:t>
            </a:r>
            <a:r>
              <a:rPr lang="en-US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 Century</a:t>
            </a:r>
            <a:r>
              <a:rPr lang="en-US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); </a:t>
            </a:r>
            <a:r>
              <a:rPr lang="en-US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Intellectual History and History of Science; History of State, Economy, Society, Gender and Ideology; Colonial and Post-Colonial History; History of European Integration.</a:t>
            </a:r>
          </a:p>
        </p:txBody>
      </p:sp>
    </p:spTree>
    <p:extLst>
      <p:ext uri="{BB962C8B-B14F-4D97-AF65-F5344CB8AC3E}">
        <p14:creationId xmlns:p14="http://schemas.microsoft.com/office/powerpoint/2010/main" val="371834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Law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3" y="1229453"/>
            <a:ext cx="810000" cy="8108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7620" y="2040300"/>
            <a:ext cx="7557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European Union Law; International Law; Legal Theory; Legal Informatics; Information and Communications Technology Law; Labour Law; Social Law; Competition Law; European Private </a:t>
            </a:r>
            <a:r>
              <a:rPr lang="en-GB" dirty="0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Law</a:t>
            </a:r>
            <a:r>
              <a:rPr lang="en-GB" dirty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; Transnational Law; Comparative Public and Constitutional Law; Regional and Global Economic Law; European and International Human Rights.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8318" y="1229453"/>
            <a:ext cx="3587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LAW Research </a:t>
            </a:r>
            <a:r>
              <a:rPr lang="en-GB" sz="2800" dirty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Themes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7620" y="4953052"/>
            <a:ext cx="7557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Bef>
                <a:spcPts val="600"/>
              </a:spcBef>
            </a:pPr>
            <a:r>
              <a:rPr lang="en-US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Transformation of Government and Democracy; Social Change in Europe and its Implications for Society, Politics &amp; Public Policy; Comparative Study of Public Policy; Political and Social Structures and </a:t>
            </a:r>
            <a:r>
              <a:rPr lang="en-US" dirty="0" err="1">
                <a:solidFill>
                  <a:srgbClr val="00396A"/>
                </a:solidFill>
                <a:latin typeface="+mj-lt"/>
                <a:cs typeface="Times New Roman" pitchFamily="18" charset="0"/>
              </a:rPr>
              <a:t>Behaviour</a:t>
            </a:r>
            <a:r>
              <a:rPr lang="en-US" dirty="0">
                <a:solidFill>
                  <a:srgbClr val="00396A"/>
                </a:solidFill>
                <a:latin typeface="+mj-lt"/>
                <a:cs typeface="Times New Roman" pitchFamily="18" charset="0"/>
              </a:rPr>
              <a:t>; International Relations and Security; Social and Political Theory; Political </a:t>
            </a:r>
            <a:r>
              <a:rPr lang="en-US" dirty="0" smtClean="0">
                <a:solidFill>
                  <a:srgbClr val="00396A"/>
                </a:solidFill>
                <a:latin typeface="+mj-lt"/>
                <a:cs typeface="Times New Roman" pitchFamily="18" charset="0"/>
              </a:rPr>
              <a:t>Economy.</a:t>
            </a:r>
            <a:endParaRPr lang="en-US" dirty="0">
              <a:solidFill>
                <a:srgbClr val="00396A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1" name="Immagine 6" descr="Political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0" y="4140000"/>
            <a:ext cx="810000" cy="81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56611" y="4140000"/>
            <a:ext cx="340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SPS Research </a:t>
            </a:r>
            <a:r>
              <a:rPr lang="en-GB" sz="2800" dirty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Themes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053410" y="340384"/>
            <a:ext cx="618283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lnSpc>
                <a:spcPts val="3400"/>
              </a:lnSpc>
              <a:defRPr/>
            </a:pPr>
            <a:r>
              <a:rPr lang="en-US" sz="4000" smtClean="0">
                <a:solidFill>
                  <a:srgbClr val="00396A"/>
                </a:solidFill>
                <a:latin typeface="+mj-lt"/>
              </a:rPr>
              <a:t>Doctoral Programme</a:t>
            </a:r>
            <a:endParaRPr lang="en-US" sz="4000" dirty="0">
              <a:solidFill>
                <a:srgbClr val="003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962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323131"/>
            <a:ext cx="7021288" cy="1080120"/>
          </a:xfrm>
        </p:spPr>
        <p:txBody>
          <a:bodyPr lIns="0" tIns="0" rIns="0" bIns="0" anchor="t" anchorCtr="0"/>
          <a:lstStyle/>
          <a:p>
            <a:pPr fontAlgn="auto">
              <a:lnSpc>
                <a:spcPts val="3400"/>
              </a:lnSpc>
              <a:defRPr/>
            </a:pPr>
            <a:r>
              <a:rPr lang="en-US" dirty="0" smtClean="0">
                <a:solidFill>
                  <a:srgbClr val="00396A"/>
                </a:solidFill>
                <a:latin typeface="+mj-lt"/>
              </a:rPr>
              <a:t>Extra-curricular Activities</a:t>
            </a:r>
            <a:endParaRPr lang="en-US" dirty="0">
              <a:solidFill>
                <a:srgbClr val="00396A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9"/>
          <a:stretch/>
        </p:blipFill>
        <p:spPr>
          <a:xfrm>
            <a:off x="318081" y="4123427"/>
            <a:ext cx="3613364" cy="1990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4" t="-1" r="8795" b="1183"/>
          <a:stretch/>
        </p:blipFill>
        <p:spPr>
          <a:xfrm>
            <a:off x="318081" y="1945182"/>
            <a:ext cx="2142312" cy="21092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04" y="1943478"/>
            <a:ext cx="1402041" cy="21109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0"/>
          <a:stretch/>
        </p:blipFill>
        <p:spPr>
          <a:xfrm>
            <a:off x="4967040" y="1945182"/>
            <a:ext cx="1902073" cy="23057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18081" y="1297147"/>
            <a:ext cx="8127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Sports, music, art, culture, </a:t>
            </a:r>
            <a:r>
              <a:rPr lang="it-IT" dirty="0" err="1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food</a:t>
            </a:r>
            <a:r>
              <a:rPr lang="it-IT" dirty="0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—</a:t>
            </a:r>
            <a:r>
              <a:rPr lang="it-IT" dirty="0" err="1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researchers</a:t>
            </a:r>
            <a:r>
              <a:rPr lang="it-IT" dirty="0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 and </a:t>
            </a:r>
            <a:r>
              <a:rPr lang="it-IT" dirty="0" err="1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their</a:t>
            </a:r>
            <a:r>
              <a:rPr lang="it-IT" dirty="0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 families are welcome to </a:t>
            </a:r>
            <a:r>
              <a:rPr lang="it-IT" dirty="0" err="1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participate</a:t>
            </a:r>
            <a:r>
              <a:rPr lang="it-IT" dirty="0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 in or propose a wide </a:t>
            </a:r>
            <a:r>
              <a:rPr lang="it-IT" dirty="0" err="1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range</a:t>
            </a:r>
            <a:r>
              <a:rPr lang="it-IT" dirty="0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 of extra-</a:t>
            </a:r>
            <a:r>
              <a:rPr lang="it-IT" dirty="0" err="1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curricular</a:t>
            </a:r>
            <a:r>
              <a:rPr lang="it-IT" dirty="0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activities</a:t>
            </a:r>
            <a:r>
              <a:rPr lang="it-IT" dirty="0" smtClean="0">
                <a:solidFill>
                  <a:srgbClr val="00396A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GB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 t="35397" r="3189"/>
          <a:stretch/>
        </p:blipFill>
        <p:spPr>
          <a:xfrm>
            <a:off x="3990887" y="4313208"/>
            <a:ext cx="3894226" cy="1798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0" t="12890" r="74806" b="19054"/>
          <a:stretch/>
        </p:blipFill>
        <p:spPr>
          <a:xfrm>
            <a:off x="3990888" y="1943079"/>
            <a:ext cx="917542" cy="2307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64" y="2810359"/>
            <a:ext cx="956824" cy="144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6091</TotalTime>
  <Words>952</Words>
  <Application>Microsoft Office PowerPoint</Application>
  <PresentationFormat>Custom</PresentationFormat>
  <Paragraphs>166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Presentation1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EUI</vt:lpstr>
      <vt:lpstr>About the EUI</vt:lpstr>
      <vt:lpstr>Doctoral Programme </vt:lpstr>
      <vt:lpstr>PowerPoint Presentation</vt:lpstr>
      <vt:lpstr>Doctoral Programme</vt:lpstr>
      <vt:lpstr>PowerPoint Presentation</vt:lpstr>
      <vt:lpstr>Doctoral Programme</vt:lpstr>
      <vt:lpstr>PowerPoint Presentation</vt:lpstr>
      <vt:lpstr>Extra-curricular Activities</vt:lpstr>
      <vt:lpstr>A Community of Scholars</vt:lpstr>
      <vt:lpstr>Doctoral Programme </vt:lpstr>
      <vt:lpstr>Career Path</vt:lpstr>
      <vt:lpstr>Career Path</vt:lpstr>
      <vt:lpstr>PowerPoint Presentation</vt:lpstr>
      <vt:lpstr>PowerPoint Presentation</vt:lpstr>
      <vt:lpstr>EUI Campus </vt:lpstr>
      <vt:lpstr>PowerPoint Presentation</vt:lpstr>
      <vt:lpstr>Why Choose the EUI ?</vt:lpstr>
      <vt:lpstr>Why Choose the EUI ?</vt:lpstr>
      <vt:lpstr>Application &amp; Selection Schedule</vt:lpstr>
      <vt:lpstr>PowerPoint Presentation</vt:lpstr>
    </vt:vector>
  </TitlesOfParts>
  <Company>EUI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Trevisan, Jan</cp:lastModifiedBy>
  <cp:revision>611</cp:revision>
  <cp:lastPrinted>2015-09-09T08:57:02Z</cp:lastPrinted>
  <dcterms:created xsi:type="dcterms:W3CDTF">2012-11-28T14:19:22Z</dcterms:created>
  <dcterms:modified xsi:type="dcterms:W3CDTF">2015-12-08T14:47:13Z</dcterms:modified>
</cp:coreProperties>
</file>