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9" r:id="rId3"/>
    <p:sldId id="304" r:id="rId4"/>
    <p:sldId id="318" r:id="rId5"/>
    <p:sldId id="301" r:id="rId6"/>
    <p:sldId id="321" r:id="rId7"/>
    <p:sldId id="343" r:id="rId8"/>
    <p:sldId id="260" r:id="rId9"/>
    <p:sldId id="344" r:id="rId10"/>
    <p:sldId id="312" r:id="rId11"/>
    <p:sldId id="331" r:id="rId12"/>
    <p:sldId id="333" r:id="rId13"/>
    <p:sldId id="285" r:id="rId14"/>
    <p:sldId id="345" r:id="rId15"/>
    <p:sldId id="261" r:id="rId16"/>
    <p:sldId id="279" r:id="rId17"/>
    <p:sldId id="346" r:id="rId18"/>
    <p:sldId id="262" r:id="rId19"/>
    <p:sldId id="347" r:id="rId20"/>
    <p:sldId id="264" r:id="rId21"/>
    <p:sldId id="307" r:id="rId22"/>
    <p:sldId id="348" r:id="rId23"/>
    <p:sldId id="265" r:id="rId24"/>
    <p:sldId id="311" r:id="rId25"/>
    <p:sldId id="322" r:id="rId26"/>
    <p:sldId id="309" r:id="rId27"/>
    <p:sldId id="310" r:id="rId28"/>
    <p:sldId id="319" r:id="rId29"/>
    <p:sldId id="338" r:id="rId30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inotti, Alessia" initials="RA" lastIdx="2" clrIdx="0">
    <p:extLst>
      <p:ext uri="{19B8F6BF-5375-455C-9EA6-DF929625EA0E}">
        <p15:presenceInfo xmlns:p15="http://schemas.microsoft.com/office/powerpoint/2012/main" userId="S-1-5-21-1055139245-295061837-1874078741-41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Sheet1!$A$3:$A$5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1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60-4F71-ABB8-70AFC29C53F6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Risk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Sheet1!$A$3:$A$5</c:f>
              <c:strCache>
                <c:ptCount val="3"/>
                <c:pt idx="0">
                  <c:v>T0</c:v>
                </c:pt>
                <c:pt idx="1">
                  <c:v>T1</c:v>
                </c:pt>
                <c:pt idx="2">
                  <c:v>T2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60-4F71-ABB8-70AFC29C5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6386575"/>
        <c:axId val="1426390735"/>
      </c:lineChart>
      <c:catAx>
        <c:axId val="14263865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390735"/>
        <c:crosses val="autoZero"/>
        <c:auto val="1"/>
        <c:lblAlgn val="ctr"/>
        <c:lblOffset val="100"/>
        <c:noMultiLvlLbl val="0"/>
      </c:catAx>
      <c:valAx>
        <c:axId val="1426390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Cost</a:t>
                </a:r>
              </a:p>
              <a:p>
                <a:pPr>
                  <a:defRPr/>
                </a:pP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426386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In reality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Sheet1!$A$16:$A$24</c:f>
              <c:strCache>
                <c:ptCount val="9"/>
                <c:pt idx="0">
                  <c:v>T0</c:v>
                </c:pt>
                <c:pt idx="2">
                  <c:v>T1</c:v>
                </c:pt>
                <c:pt idx="4">
                  <c:v>T2</c:v>
                </c:pt>
                <c:pt idx="6">
                  <c:v>T3</c:v>
                </c:pt>
                <c:pt idx="8">
                  <c:v>T4</c:v>
                </c:pt>
              </c:strCache>
            </c:strRef>
          </c:cat>
          <c:val>
            <c:numRef>
              <c:f>Sheet1!$B$16:$B$24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98-47E8-9906-902D1B0EE45A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Optimistic scenario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Sheet1!$A$16:$A$24</c:f>
              <c:strCache>
                <c:ptCount val="9"/>
                <c:pt idx="0">
                  <c:v>T0</c:v>
                </c:pt>
                <c:pt idx="2">
                  <c:v>T1</c:v>
                </c:pt>
                <c:pt idx="4">
                  <c:v>T2</c:v>
                </c:pt>
                <c:pt idx="6">
                  <c:v>T3</c:v>
                </c:pt>
                <c:pt idx="8">
                  <c:v>T4</c:v>
                </c:pt>
              </c:strCache>
            </c:strRef>
          </c:cat>
          <c:val>
            <c:numRef>
              <c:f>Sheet1!$C$16:$C$24</c:f>
              <c:numCache>
                <c:formatCode>General</c:formatCode>
                <c:ptCount val="9"/>
                <c:pt idx="0">
                  <c:v>9</c:v>
                </c:pt>
                <c:pt idx="1">
                  <c:v>8.5</c:v>
                </c:pt>
                <c:pt idx="2">
                  <c:v>8</c:v>
                </c:pt>
                <c:pt idx="3">
                  <c:v>7</c:v>
                </c:pt>
                <c:pt idx="4">
                  <c:v>6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98-47E8-9906-902D1B0EE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2424511"/>
        <c:axId val="1892425343"/>
      </c:lineChart>
      <c:catAx>
        <c:axId val="189242451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425343"/>
        <c:crosses val="autoZero"/>
        <c:auto val="1"/>
        <c:lblAlgn val="ctr"/>
        <c:lblOffset val="100"/>
        <c:noMultiLvlLbl val="0"/>
      </c:catAx>
      <c:valAx>
        <c:axId val="18924253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Risk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892424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9328C-55CB-4107-919A-9B4601EA0A06}" type="datetimeFigureOut">
              <a:rPr lang="en-GB" smtClean="0"/>
              <a:t>15/10/2021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1BD28-CC7A-4FE6-9443-AE5389C21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0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C74D7-B747-A544-8AF3-0B2CD48366B7}" type="datetimeFigureOut">
              <a:rPr lang="es-ES" smtClean="0"/>
              <a:t>15/10/2021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E7F3-2854-5B40-84BD-7C1D6E3868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453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088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4917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1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94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2063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75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201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988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33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63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82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41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630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533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293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999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E7F3-2854-5B40-84BD-7C1D6E3868AD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35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5D07F-D9E6-E845-ABAE-C496A55B9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557" y="1412102"/>
            <a:ext cx="6940267" cy="2387600"/>
          </a:xfrm>
          <a:noFill/>
        </p:spPr>
        <p:txBody>
          <a:bodyPr wrap="square" lIns="0" anchor="t" anchorCtr="0">
            <a:norm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5838330-9B46-2B4A-88CB-BBA6492EC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557" y="4030371"/>
            <a:ext cx="5150536" cy="1567240"/>
          </a:xfrm>
        </p:spPr>
        <p:txBody>
          <a:bodyPr lIns="0" anchor="t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28371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987426"/>
            <a:ext cx="5859463" cy="21560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F27B96D6-59E0-D14C-82BF-94DBA4C75E6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4712" y="987425"/>
            <a:ext cx="45497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10" name="Marcador de posición de imagen 2">
            <a:extLst>
              <a:ext uri="{FF2B5EF4-FFF2-40B4-BE49-F238E27FC236}">
                <a16:creationId xmlns:a16="http://schemas.microsoft.com/office/drawing/2014/main" id="{6D5BA7C9-59E2-5942-B6A2-525CBCA9063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600699" y="3303816"/>
            <a:ext cx="5859463" cy="2557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33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856A72-C98F-E741-AC4E-26A159CDE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DFAC3D-E137-3444-AC1A-D6879E2B0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EE16B5-B918-5E43-91B5-2204959A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8988F3EA-C852-F14C-ABB6-86035C9CA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378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196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64D801-4D0C-F647-AD55-976FC10FA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1146411"/>
            <a:ext cx="2735263" cy="4763070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447500-C1C1-0C48-8E36-0A8847A5D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4713" y="1146411"/>
            <a:ext cx="7697787" cy="476306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F95EA-C615-C54E-903A-00253A22F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0919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224883-BAD4-ED4E-A8D0-FF3E0A4D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57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78EB0-7FFF-D243-87E2-2C4100C0E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7" y="1152758"/>
            <a:ext cx="10699186" cy="1325563"/>
          </a:xfrm>
        </p:spPr>
        <p:txBody>
          <a:bodyPr anchor="t" anchorCtr="0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33987-260A-A94D-B9A9-1EA7E495E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977" y="2730926"/>
            <a:ext cx="10699186" cy="318981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0C721-1EDF-CD47-929B-E9BD70E13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2679" y="6076349"/>
            <a:ext cx="450935" cy="365125"/>
          </a:xfrm>
        </p:spPr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1085A88C-3371-1346-B902-FE0F5CCD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46508" y="61307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322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1E003-4354-BE4E-BAD0-09E4E55E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332548"/>
            <a:ext cx="10729870" cy="2852737"/>
          </a:xfrm>
        </p:spPr>
        <p:txBody>
          <a:bodyPr anchor="t" anchorCtr="0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944C37-D002-7249-9671-D115B4190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425633"/>
            <a:ext cx="107298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A001B-E590-9546-A1BC-8E7E3A7EF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93CD924F-B0BA-D34B-8679-987480628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62916" y="613351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483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740FF-768D-984E-A5D5-98DDBC4BA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EBD72F-C901-A14A-9976-65B5E52665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020" y="2685327"/>
            <a:ext cx="5249779" cy="3397421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A9CD86-F882-1A4D-B8DD-0844ABD0ED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5327"/>
            <a:ext cx="5304184" cy="3397422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91928A-0B92-C448-AFD4-C264B270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87F0BD42-BA2E-714B-B522-8E9F0B875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62400" y="61289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95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D44C7F-EBDA-A24F-9D47-56A545BC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1076858"/>
            <a:ext cx="1071472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434399-C56C-D944-99F0-CDFA8724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434" y="2575901"/>
            <a:ext cx="528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FB094BD-D882-8B4A-B574-0E863B8CF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5435" y="3550445"/>
            <a:ext cx="5289002" cy="24955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343CEE-F82C-2847-B3BB-2F7BA34FB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7561" y="2575901"/>
            <a:ext cx="53026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B9E527-557A-8844-884D-2B9E10013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7562" y="3550445"/>
            <a:ext cx="5302602" cy="249551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915A4B-1670-7142-8981-F9E8B8C0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E1824371-E7C3-EB40-81A2-200ECB38415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764366" y="6141665"/>
            <a:ext cx="4155744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7995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D4F637-1308-664C-83B4-FA3A5C5F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E102C0-E24E-E349-A2A5-1AC8458C2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C2D1B76-8B8D-8D4A-8189-7108E90AB0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6408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04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38ACD2-C9D8-5442-BE0B-F65DAA9A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BC88E4-43E3-4848-BE02-F9F0F284F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71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F7EF2B-C263-964F-9EEB-6EE87EEA6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44" y="1180617"/>
            <a:ext cx="4278881" cy="1407007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DC231-D60C-4B40-8F93-3EA127AAE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1088" y="1177441"/>
            <a:ext cx="3421550" cy="4688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B91F3-F429-714F-93EA-25BF9C708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144" y="2754774"/>
            <a:ext cx="4278881" cy="31142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425F79-DD28-5D40-BD54-BD567D0C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F2869BA2-D0C4-E546-BFB4-992AFCA69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76939CAF-0F22-644B-A275-1944B76254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447059" y="1180617"/>
            <a:ext cx="3010468" cy="224838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5388C7D-5BB4-704B-8D60-3D827BB08F6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447058" y="3528646"/>
            <a:ext cx="3010468" cy="234034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1041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25980C-B0AE-584D-B812-F230492AC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976" y="987425"/>
            <a:ext cx="4687323" cy="1408534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617446-3B88-DD40-BC8F-9AC1CD441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699" y="987425"/>
            <a:ext cx="585946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971A45F-B5D7-0D40-9164-03C3CF422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976" y="2546430"/>
            <a:ext cx="4687323" cy="33225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57988F-65C2-A242-8902-38001BE9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‹#›</a:t>
            </a:fld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1BD20AF-6FDF-694F-8BBB-BAF5BFBCA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166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641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6CA309-E17A-2B44-85BE-A3856B25C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1" y="1152758"/>
            <a:ext cx="10690142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61D2B88-EA5F-F340-83EC-5CE5D16C8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0021" y="2725947"/>
            <a:ext cx="10690142" cy="319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41A8EE-456F-8E45-ACEA-FDC28B223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8867" y="6076347"/>
            <a:ext cx="450935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52F14F-3A0B-CE46-8BBB-70A85C274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76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 anchorCtr="1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676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20" userDrawn="1">
          <p15:clr>
            <a:srgbClr val="F26B43"/>
          </p15:clr>
        </p15:guide>
        <p15:guide id="2" pos="73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DC7B6-7274-5445-AB10-683A8E54A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/>
              <a:t>M</a:t>
            </a:r>
            <a:r>
              <a:rPr lang="es-ES" dirty="0" smtClean="0"/>
              <a:t>anagement Training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970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10</a:t>
            </a:fld>
            <a:endParaRPr lang="es-E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8960" y="449373"/>
            <a:ext cx="10699186" cy="1325563"/>
          </a:xfrm>
        </p:spPr>
        <p:txBody>
          <a:bodyPr/>
          <a:lstStyle/>
          <a:p>
            <a:pPr algn="ctr"/>
            <a:r>
              <a:rPr lang="en-GB" dirty="0" smtClean="0"/>
              <a:t>Risk definition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8564" r="76914"/>
          <a:stretch/>
        </p:blipFill>
        <p:spPr>
          <a:xfrm>
            <a:off x="758960" y="2582572"/>
            <a:ext cx="1295799" cy="197184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66033" y="1330152"/>
            <a:ext cx="6468619" cy="67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RISK =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VENT +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HREAT</a:t>
            </a:r>
            <a:r>
              <a:rPr lang="en-US" dirty="0" smtClean="0"/>
              <a:t> </a:t>
            </a:r>
            <a:r>
              <a:rPr lang="en-US" b="1" dirty="0" smtClean="0"/>
              <a:t>+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MPACT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"/>
          <a:stretch/>
        </p:blipFill>
        <p:spPr>
          <a:xfrm>
            <a:off x="3483265" y="1774936"/>
            <a:ext cx="5405902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11</a:t>
            </a:fld>
            <a:endParaRPr lang="es-E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8960" y="449373"/>
            <a:ext cx="10699186" cy="1325563"/>
          </a:xfrm>
        </p:spPr>
        <p:txBody>
          <a:bodyPr/>
          <a:lstStyle/>
          <a:p>
            <a:pPr algn="ctr"/>
            <a:r>
              <a:rPr lang="en-GB" dirty="0" smtClean="0"/>
              <a:t>Risk definition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62652" y="4961127"/>
            <a:ext cx="8611455" cy="1415060"/>
          </a:xfrm>
        </p:spPr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/>
              <a:t>Failure to take-off correctly </a:t>
            </a:r>
            <a:r>
              <a:rPr lang="en-US" b="1" dirty="0"/>
              <a:t>(EVENT)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because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/>
              <a:t>adverse weather conditions </a:t>
            </a:r>
            <a:r>
              <a:rPr lang="en-US" b="1" dirty="0"/>
              <a:t>(THREAT</a:t>
            </a:r>
            <a:r>
              <a:rPr lang="en-US" b="1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resulting </a:t>
            </a:r>
            <a:r>
              <a:rPr lang="en-US" dirty="0">
                <a:solidFill>
                  <a:srgbClr val="FF0000"/>
                </a:solidFill>
              </a:rPr>
              <a:t>in</a:t>
            </a:r>
            <a:r>
              <a:rPr lang="en-US" dirty="0"/>
              <a:t> potential death </a:t>
            </a:r>
            <a:r>
              <a:rPr lang="en-US" b="1" dirty="0"/>
              <a:t>(IMPACT)</a:t>
            </a:r>
            <a:r>
              <a:rPr lang="en-US" dirty="0"/>
              <a:t>”.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8564" r="76914"/>
          <a:stretch/>
        </p:blipFill>
        <p:spPr>
          <a:xfrm>
            <a:off x="758960" y="2582572"/>
            <a:ext cx="1295799" cy="19718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7" t="25107" r="16093"/>
          <a:stretch/>
        </p:blipFill>
        <p:spPr>
          <a:xfrm>
            <a:off x="3398981" y="2023045"/>
            <a:ext cx="3795685" cy="2391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t="2731" r="19100" b="8245"/>
          <a:stretch/>
        </p:blipFill>
        <p:spPr>
          <a:xfrm>
            <a:off x="7297111" y="2023046"/>
            <a:ext cx="3361654" cy="23879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566033" y="1330152"/>
            <a:ext cx="6468619" cy="67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RISK =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VENT +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HREAT</a:t>
            </a:r>
            <a:r>
              <a:rPr lang="en-US" dirty="0" smtClean="0"/>
              <a:t> </a:t>
            </a:r>
            <a:r>
              <a:rPr lang="en-US" b="1" dirty="0" smtClean="0"/>
              <a:t>+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MPACT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35125" y="1286290"/>
            <a:ext cx="264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Risk: Plane crash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59" y="570094"/>
            <a:ext cx="1387664" cy="138766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140509" y="4731432"/>
            <a:ext cx="1320000" cy="87840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99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12</a:t>
            </a:fld>
            <a:endParaRPr lang="es-E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8960" y="449373"/>
            <a:ext cx="10699186" cy="1325563"/>
          </a:xfrm>
        </p:spPr>
        <p:txBody>
          <a:bodyPr/>
          <a:lstStyle/>
          <a:p>
            <a:pPr algn="ctr"/>
            <a:r>
              <a:rPr lang="en-GB" dirty="0" smtClean="0"/>
              <a:t>Risk definition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10252" y="1913097"/>
            <a:ext cx="7975461" cy="6848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Example 1: </a:t>
            </a:r>
            <a:r>
              <a:rPr lang="en-GB" sz="3600" dirty="0"/>
              <a:t>Risk</a:t>
            </a:r>
            <a:r>
              <a:rPr lang="en-GB" sz="3600" dirty="0" smtClean="0"/>
              <a:t>: Lack of human resources</a:t>
            </a:r>
            <a:endParaRPr lang="en-GB" sz="36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10520" y="2948749"/>
            <a:ext cx="9056078" cy="3442764"/>
          </a:xfrm>
        </p:spPr>
        <p:txBody>
          <a:bodyPr>
            <a:normAutofit/>
          </a:bodyPr>
          <a:lstStyle/>
          <a:p>
            <a:r>
              <a:rPr lang="en-US" sz="2200" dirty="0"/>
              <a:t>No </a:t>
            </a:r>
            <a:r>
              <a:rPr lang="en-US" sz="2200" dirty="0" smtClean="0"/>
              <a:t>human resources</a:t>
            </a:r>
          </a:p>
          <a:p>
            <a:r>
              <a:rPr lang="en-US" sz="2200" dirty="0" smtClean="0"/>
              <a:t>Frequent </a:t>
            </a:r>
            <a:r>
              <a:rPr lang="en-US" sz="2200" dirty="0"/>
              <a:t>changes in faculty members and gaps in teaching continuity </a:t>
            </a:r>
            <a:r>
              <a:rPr lang="en-US" sz="2200" b="1" dirty="0" smtClean="0">
                <a:solidFill>
                  <a:srgbClr val="FF0000"/>
                </a:solidFill>
              </a:rPr>
              <a:t>EVENT</a:t>
            </a:r>
            <a:endParaRPr lang="en-US" sz="2200" dirty="0">
              <a:solidFill>
                <a:srgbClr val="FF0000"/>
              </a:solidFill>
            </a:endParaRPr>
          </a:p>
          <a:p>
            <a:r>
              <a:rPr lang="en-US" sz="2200" dirty="0"/>
              <a:t>Frequent changes in faculty members and gaps in teaching continuity </a:t>
            </a:r>
            <a:r>
              <a:rPr lang="en-US" sz="2200" dirty="0">
                <a:solidFill>
                  <a:srgbClr val="FF0000"/>
                </a:solidFill>
              </a:rPr>
              <a:t>due to </a:t>
            </a:r>
            <a:r>
              <a:rPr lang="en-US" sz="2200" dirty="0"/>
              <a:t>long recruitment processes </a:t>
            </a:r>
            <a:r>
              <a:rPr lang="en-US" sz="2200" b="1" dirty="0" smtClean="0">
                <a:solidFill>
                  <a:srgbClr val="FF0000"/>
                </a:solidFill>
              </a:rPr>
              <a:t>THREAT</a:t>
            </a:r>
            <a:endParaRPr lang="en-US" sz="2200" dirty="0"/>
          </a:p>
          <a:p>
            <a:r>
              <a:rPr lang="en-US" sz="2200" dirty="0"/>
              <a:t>Frequent changes in faculty members and gaps in teaching continuity </a:t>
            </a:r>
            <a:r>
              <a:rPr lang="en-US" sz="2200" dirty="0">
                <a:solidFill>
                  <a:schemeClr val="tx2"/>
                </a:solidFill>
              </a:rPr>
              <a:t>due to </a:t>
            </a:r>
            <a:r>
              <a:rPr lang="en-US" sz="2200" dirty="0"/>
              <a:t>long recruitment processes </a:t>
            </a:r>
            <a:r>
              <a:rPr lang="en-US" sz="2200" dirty="0" smtClean="0">
                <a:solidFill>
                  <a:srgbClr val="FF0000"/>
                </a:solidFill>
              </a:rPr>
              <a:t>causing</a:t>
            </a:r>
            <a:r>
              <a:rPr lang="en-US" sz="2200" dirty="0" smtClean="0"/>
              <a:t> limited variety </a:t>
            </a:r>
            <a:r>
              <a:rPr lang="en-US" sz="2200" dirty="0"/>
              <a:t>and </a:t>
            </a:r>
            <a:r>
              <a:rPr lang="en-US" sz="2200" dirty="0" smtClean="0"/>
              <a:t>quality </a:t>
            </a:r>
            <a:r>
              <a:rPr lang="en-US" sz="2200" dirty="0"/>
              <a:t>of the doctoral </a:t>
            </a:r>
            <a:r>
              <a:rPr lang="en-US" sz="2200" dirty="0" err="1" smtClean="0"/>
              <a:t>programme</a:t>
            </a:r>
            <a:r>
              <a:rPr lang="en-US" sz="2200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IMPACT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8564" r="76914"/>
          <a:stretch/>
        </p:blipFill>
        <p:spPr>
          <a:xfrm>
            <a:off x="758960" y="2582572"/>
            <a:ext cx="1295799" cy="1971843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566033" y="1330152"/>
            <a:ext cx="6468619" cy="674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RISK =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b="1" dirty="0" smtClean="0"/>
              <a:t>VENT +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HREAT</a:t>
            </a:r>
            <a:r>
              <a:rPr lang="en-US" dirty="0" smtClean="0"/>
              <a:t> </a:t>
            </a:r>
            <a:r>
              <a:rPr lang="en-US" b="1" dirty="0" smtClean="0"/>
              <a:t>+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13</a:t>
            </a:fld>
            <a:endParaRPr lang="es-ES" dirty="0"/>
          </a:p>
        </p:txBody>
      </p:sp>
      <p:sp>
        <p:nvSpPr>
          <p:cNvPr id="5" name="Explosion 1 4"/>
          <p:cNvSpPr/>
          <p:nvPr/>
        </p:nvSpPr>
        <p:spPr>
          <a:xfrm>
            <a:off x="8204200" y="554182"/>
            <a:ext cx="1600200" cy="155013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80" y="1035677"/>
            <a:ext cx="443040" cy="44304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30994" y="2209129"/>
            <a:ext cx="8191322" cy="37190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Forward looking exercise </a:t>
            </a:r>
            <a:r>
              <a:rPr lang="en-US" dirty="0">
                <a:solidFill>
                  <a:srgbClr val="FF0000"/>
                </a:solidFill>
              </a:rPr>
              <a:t>risk ≠ </a:t>
            </a:r>
            <a:r>
              <a:rPr lang="en-US" dirty="0" smtClean="0">
                <a:solidFill>
                  <a:srgbClr val="FF0000"/>
                </a:solidFill>
              </a:rPr>
              <a:t>issue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Linked to objectives</a:t>
            </a:r>
          </a:p>
          <a:p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/>
              <a:t>VENT –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/>
              <a:t>HREAT –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MPACT </a:t>
            </a:r>
            <a:r>
              <a:rPr lang="en-US" dirty="0" smtClean="0">
                <a:solidFill>
                  <a:srgbClr val="FF0000"/>
                </a:solidFill>
              </a:rPr>
              <a:t>event </a:t>
            </a:r>
            <a:r>
              <a:rPr lang="en-US" dirty="0">
                <a:solidFill>
                  <a:srgbClr val="FF0000"/>
                </a:solidFill>
              </a:rPr>
              <a:t>≠ </a:t>
            </a:r>
            <a:r>
              <a:rPr lang="en-US" dirty="0" smtClean="0">
                <a:solidFill>
                  <a:srgbClr val="FF0000"/>
                </a:solidFill>
              </a:rPr>
              <a:t>threat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Useful phrases:</a:t>
            </a:r>
          </a:p>
          <a:p>
            <a:pPr lvl="1"/>
            <a:r>
              <a:rPr lang="en-US" dirty="0" smtClean="0"/>
              <a:t>… due to … … caused by… because of… (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HREAT)</a:t>
            </a:r>
          </a:p>
          <a:p>
            <a:pPr lvl="1"/>
            <a:r>
              <a:rPr lang="en-US" dirty="0" smtClean="0"/>
              <a:t>… following … causing … resulting in …    (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MPACT)</a:t>
            </a:r>
            <a:endParaRPr lang="en-US" dirty="0"/>
          </a:p>
          <a:p>
            <a:r>
              <a:rPr lang="en-US" dirty="0" smtClean="0"/>
              <a:t>Starting point: your activities -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VENT</a:t>
            </a:r>
          </a:p>
          <a:p>
            <a:r>
              <a:rPr lang="en-US" dirty="0" smtClean="0"/>
              <a:t>Use of </a:t>
            </a:r>
            <a:r>
              <a:rPr lang="en-US" b="1" dirty="0" smtClean="0"/>
              <a:t>bold font </a:t>
            </a:r>
            <a:r>
              <a:rPr lang="en-US" dirty="0" smtClean="0"/>
              <a:t>for description of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VENT</a:t>
            </a:r>
          </a:p>
          <a:p>
            <a:r>
              <a:rPr lang="en-US" dirty="0" smtClean="0"/>
              <a:t>Be </a:t>
            </a:r>
            <a:r>
              <a:rPr lang="en-US" dirty="0"/>
              <a:t>precise</a:t>
            </a:r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8564" r="76914"/>
          <a:stretch/>
        </p:blipFill>
        <p:spPr>
          <a:xfrm>
            <a:off x="758960" y="2582572"/>
            <a:ext cx="1295799" cy="197184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58960" y="449373"/>
            <a:ext cx="10699186" cy="1325563"/>
          </a:xfrm>
        </p:spPr>
        <p:txBody>
          <a:bodyPr/>
          <a:lstStyle/>
          <a:p>
            <a:pPr algn="ctr"/>
            <a:r>
              <a:rPr lang="en-GB" dirty="0" smtClean="0"/>
              <a:t>Risk definition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127478" y="1318741"/>
            <a:ext cx="370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Useful hints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1252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14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920" y="449373"/>
            <a:ext cx="10699186" cy="1325563"/>
          </a:xfrm>
          <a:noFill/>
        </p:spPr>
        <p:txBody>
          <a:bodyPr/>
          <a:lstStyle/>
          <a:p>
            <a:pPr algn="ctr"/>
            <a:r>
              <a:rPr lang="en-GB" dirty="0" smtClean="0"/>
              <a:t>Central Risk Register (CRR)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430824" y="5205046"/>
            <a:ext cx="7631722" cy="14067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4" y="2625109"/>
            <a:ext cx="11110197" cy="22354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24897" y="2412673"/>
            <a:ext cx="1498085" cy="9507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36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15</a:t>
            </a:fld>
            <a:endParaRPr lang="es-ES" dirty="0"/>
          </a:p>
        </p:txBody>
      </p:sp>
      <p:sp>
        <p:nvSpPr>
          <p:cNvPr id="9" name="TextBox 8"/>
          <p:cNvSpPr txBox="1"/>
          <p:nvPr/>
        </p:nvSpPr>
        <p:spPr>
          <a:xfrm>
            <a:off x="5169876" y="2620108"/>
            <a:ext cx="65137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Untreated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Assess Impact (I) and Likelihood (L) 1 to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Risk assessment calculated automatically (I x L)</a:t>
            </a:r>
            <a:endParaRPr lang="en-GB" sz="2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8960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Risk analysis - Inherent risk</a:t>
            </a:r>
            <a:endParaRPr lang="en-GB" dirty="0"/>
          </a:p>
        </p:txBody>
      </p:sp>
      <p:sp>
        <p:nvSpPr>
          <p:cNvPr id="6" name="Explosion 1 5"/>
          <p:cNvSpPr/>
          <p:nvPr/>
        </p:nvSpPr>
        <p:spPr>
          <a:xfrm>
            <a:off x="7343322" y="3951416"/>
            <a:ext cx="454236" cy="49106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21" y="4096105"/>
            <a:ext cx="153674" cy="1536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018584" y="4096105"/>
            <a:ext cx="366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Don’t touch grey columns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1706" r="57965"/>
          <a:stretch/>
        </p:blipFill>
        <p:spPr>
          <a:xfrm>
            <a:off x="1318846" y="2390749"/>
            <a:ext cx="1336431" cy="285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8873" y="1542473"/>
            <a:ext cx="3308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Without controls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80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16</a:t>
            </a:fld>
            <a:endParaRPr lang="es-E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8960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Risk analysis – Inherent risk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344" y="2195201"/>
            <a:ext cx="4618548" cy="1478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344" y="4093684"/>
            <a:ext cx="4618548" cy="17384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1706" r="57965"/>
          <a:stretch/>
        </p:blipFill>
        <p:spPr>
          <a:xfrm>
            <a:off x="1318846" y="2390749"/>
            <a:ext cx="1336431" cy="285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8326" y="1423444"/>
            <a:ext cx="4263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Risk rating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09209" y="2733675"/>
            <a:ext cx="146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Likelihood</a:t>
            </a:r>
          </a:p>
          <a:p>
            <a:r>
              <a:rPr lang="en-GB" dirty="0" smtClean="0"/>
              <a:t>1-5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09209" y="4627325"/>
            <a:ext cx="146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Impact</a:t>
            </a:r>
          </a:p>
          <a:p>
            <a:r>
              <a:rPr lang="en-GB" dirty="0" smtClean="0"/>
              <a:t>1-5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35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17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920" y="449373"/>
            <a:ext cx="10699186" cy="1325563"/>
          </a:xfrm>
          <a:noFill/>
        </p:spPr>
        <p:txBody>
          <a:bodyPr/>
          <a:lstStyle/>
          <a:p>
            <a:pPr algn="ctr"/>
            <a:r>
              <a:rPr lang="en-GB" dirty="0" smtClean="0"/>
              <a:t>Central Risk Register (CRR)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430824" y="5205046"/>
            <a:ext cx="7631722" cy="14067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4" y="2625109"/>
            <a:ext cx="11110197" cy="22354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142860" y="2468091"/>
            <a:ext cx="1498085" cy="9507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8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18</a:t>
            </a:fld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2866292" y="1337497"/>
            <a:ext cx="728809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/>
              <a:t>Control:</a:t>
            </a:r>
            <a:r>
              <a:rPr lang="en-US" sz="2200" dirty="0" smtClean="0"/>
              <a:t> </a:t>
            </a:r>
            <a:r>
              <a:rPr lang="en-US" sz="2200" dirty="0"/>
              <a:t>measure that maintains and/or modifies </a:t>
            </a:r>
            <a:r>
              <a:rPr lang="en-US" sz="2200" dirty="0" smtClean="0"/>
              <a:t>risk*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include</a:t>
            </a:r>
            <a:r>
              <a:rPr lang="en-US" sz="2200" dirty="0"/>
              <a:t>, but are not limited to, any </a:t>
            </a:r>
            <a:r>
              <a:rPr lang="en-US" sz="2200" dirty="0">
                <a:solidFill>
                  <a:srgbClr val="FF0000"/>
                </a:solidFill>
              </a:rPr>
              <a:t>process, policy, device, practice</a:t>
            </a:r>
            <a:r>
              <a:rPr lang="en-US" sz="2200" dirty="0"/>
              <a:t>, or other conditions and/or actions which maintain and/or modify </a:t>
            </a:r>
            <a:r>
              <a:rPr lang="en-US" sz="2200" dirty="0" smtClean="0"/>
              <a:t>risk</a:t>
            </a:r>
          </a:p>
          <a:p>
            <a:pPr lvl="1"/>
            <a:endParaRPr lang="en-US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Typical </a:t>
            </a:r>
            <a:r>
              <a:rPr lang="en-US" sz="2200" b="1" dirty="0" smtClean="0"/>
              <a:t>examples</a:t>
            </a:r>
            <a:r>
              <a:rPr lang="en-US" sz="22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Financial controls, segregation of duties, delegation of authorities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Guidelines, procedures, manuals, standard 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4 EYE </a:t>
            </a:r>
            <a:r>
              <a:rPr lang="en-US" sz="2200" dirty="0" smtClean="0">
                <a:solidFill>
                  <a:schemeClr val="accent6"/>
                </a:solidFill>
              </a:rPr>
              <a:t>principle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/>
                </a:solidFill>
              </a:rPr>
              <a:t>Window, door, lock,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/>
                </a:solidFill>
              </a:rPr>
              <a:t>Academic </a:t>
            </a:r>
            <a:r>
              <a:rPr lang="en-US" sz="2200" dirty="0" err="1" smtClean="0">
                <a:solidFill>
                  <a:schemeClr val="accent6"/>
                </a:solidFill>
              </a:rPr>
              <a:t>Programme</a:t>
            </a:r>
            <a:r>
              <a:rPr lang="en-US" sz="2200" dirty="0">
                <a:solidFill>
                  <a:schemeClr val="accent6"/>
                </a:solidFill>
              </a:rPr>
              <a:t>,</a:t>
            </a:r>
            <a:r>
              <a:rPr lang="en-US" sz="2200" dirty="0" smtClean="0">
                <a:solidFill>
                  <a:schemeClr val="accent6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6"/>
                </a:solidFill>
              </a:rPr>
              <a:t>Approval (signature), </a:t>
            </a:r>
            <a:r>
              <a:rPr lang="en-US" sz="2200" dirty="0" err="1" smtClean="0">
                <a:solidFill>
                  <a:schemeClr val="accent6"/>
                </a:solidFill>
              </a:rPr>
              <a:t>authorisation</a:t>
            </a:r>
            <a:endParaRPr lang="en-US" sz="2200" dirty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03304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Risk </a:t>
            </a:r>
            <a:r>
              <a:rPr lang="en-GB" dirty="0" smtClean="0"/>
              <a:t>analysis - Existing controls</a:t>
            </a:r>
            <a:endParaRPr lang="en-GB" dirty="0"/>
          </a:p>
        </p:txBody>
      </p:sp>
      <p:sp>
        <p:nvSpPr>
          <p:cNvPr id="6" name="Explosion 1 5"/>
          <p:cNvSpPr/>
          <p:nvPr/>
        </p:nvSpPr>
        <p:spPr>
          <a:xfrm>
            <a:off x="9396836" y="3885853"/>
            <a:ext cx="454236" cy="49106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535" y="4030542"/>
            <a:ext cx="153674" cy="1536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847614" y="3952907"/>
            <a:ext cx="2317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Existing controls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“Alt” + “Enter”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2190" r="44841"/>
          <a:stretch/>
        </p:blipFill>
        <p:spPr>
          <a:xfrm>
            <a:off x="1397977" y="2506821"/>
            <a:ext cx="1468315" cy="25019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35369" y="6441474"/>
            <a:ext cx="580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200" dirty="0" smtClean="0"/>
              <a:t>Risk management - Guidelines ISO 31000:2018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977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19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920" y="449373"/>
            <a:ext cx="10699186" cy="1325563"/>
          </a:xfrm>
          <a:noFill/>
        </p:spPr>
        <p:txBody>
          <a:bodyPr/>
          <a:lstStyle/>
          <a:p>
            <a:pPr algn="ctr"/>
            <a:r>
              <a:rPr lang="en-GB" dirty="0" smtClean="0"/>
              <a:t>Central Risk Register (CRR)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430824" y="5205046"/>
            <a:ext cx="7631722" cy="14067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4" y="2625109"/>
            <a:ext cx="11110197" cy="22354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33114" y="2468091"/>
            <a:ext cx="1498085" cy="9507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6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58960" y="449373"/>
            <a:ext cx="10699186" cy="1325563"/>
          </a:xfrm>
        </p:spPr>
        <p:txBody>
          <a:bodyPr/>
          <a:lstStyle/>
          <a:p>
            <a:pPr algn="ctr"/>
            <a:r>
              <a:rPr lang="en-GB" dirty="0" smtClean="0"/>
              <a:t>Risk Management Process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3393832" y="1548516"/>
            <a:ext cx="4807631" cy="3225778"/>
            <a:chOff x="6275947" y="2751542"/>
            <a:chExt cx="3851030" cy="2608546"/>
          </a:xfrm>
        </p:grpSpPr>
        <p:sp>
          <p:nvSpPr>
            <p:cNvPr id="9" name="Circular Arrow 8"/>
            <p:cNvSpPr/>
            <p:nvPr/>
          </p:nvSpPr>
          <p:spPr>
            <a:xfrm>
              <a:off x="6556071" y="2751542"/>
              <a:ext cx="2608149" cy="260854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6041623"/>
                <a:gd name="adj5" fmla="val 12500"/>
              </a:avLst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8201462" y="3786564"/>
              <a:ext cx="192551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Reporting</a:t>
              </a:r>
              <a:endParaRPr lang="en-GB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75947" y="3787677"/>
              <a:ext cx="192551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Planning</a:t>
              </a:r>
              <a:endParaRPr lang="en-GB" sz="2400" dirty="0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4404858" y="5076928"/>
            <a:ext cx="2373745" cy="8220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595740" y="5303280"/>
            <a:ext cx="2142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Risk management</a:t>
            </a:r>
            <a:endParaRPr lang="en-GB" dirty="0"/>
          </a:p>
        </p:txBody>
      </p:sp>
      <p:sp>
        <p:nvSpPr>
          <p:cNvPr id="14" name="Circular Arrow 13"/>
          <p:cNvSpPr/>
          <p:nvPr/>
        </p:nvSpPr>
        <p:spPr>
          <a:xfrm rot="1800000">
            <a:off x="2906810" y="2415848"/>
            <a:ext cx="3256017" cy="3420000"/>
          </a:xfrm>
          <a:prstGeom prst="circularArrow">
            <a:avLst>
              <a:gd name="adj1" fmla="val 2823"/>
              <a:gd name="adj2" fmla="val 866774"/>
              <a:gd name="adj3" fmla="val 10707509"/>
              <a:gd name="adj4" fmla="val 4173106"/>
              <a:gd name="adj5" fmla="val 3721"/>
            </a:avLst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Explosion 1 14"/>
          <p:cNvSpPr/>
          <p:nvPr/>
        </p:nvSpPr>
        <p:spPr>
          <a:xfrm>
            <a:off x="8226622" y="1573882"/>
            <a:ext cx="454236" cy="49106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321" y="1718571"/>
            <a:ext cx="153674" cy="1536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985738" y="1872245"/>
            <a:ext cx="269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Internal process</a:t>
            </a:r>
            <a:endParaRPr lang="en-GB" dirty="0"/>
          </a:p>
        </p:txBody>
      </p:sp>
      <p:sp>
        <p:nvSpPr>
          <p:cNvPr id="17" name="Circular Arrow 16"/>
          <p:cNvSpPr/>
          <p:nvPr/>
        </p:nvSpPr>
        <p:spPr>
          <a:xfrm rot="14108510">
            <a:off x="4726581" y="2620173"/>
            <a:ext cx="3256017" cy="3420000"/>
          </a:xfrm>
          <a:prstGeom prst="circularArrow">
            <a:avLst>
              <a:gd name="adj1" fmla="val 2823"/>
              <a:gd name="adj2" fmla="val 866774"/>
              <a:gd name="adj3" fmla="val 10707509"/>
              <a:gd name="adj4" fmla="val 4170077"/>
              <a:gd name="adj5" fmla="val 3721"/>
            </a:avLst>
          </a:prstGeom>
          <a:solidFill>
            <a:schemeClr val="tx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Rounded Rectangle 17"/>
          <p:cNvSpPr/>
          <p:nvPr/>
        </p:nvSpPr>
        <p:spPr>
          <a:xfrm>
            <a:off x="3253216" y="2702878"/>
            <a:ext cx="1854493" cy="6978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635162" y="2702878"/>
            <a:ext cx="1854493" cy="6978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8985738" y="3959264"/>
            <a:ext cx="2697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ADDED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Strengthen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Facilitate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Enable monitoring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405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2" grpId="0"/>
      <p:bldP spid="18" grpId="0" animBg="1"/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20</a:t>
            </a:fld>
            <a:endParaRPr lang="es-E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8960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Risk analysis </a:t>
            </a:r>
            <a:r>
              <a:rPr lang="en-GB" dirty="0" smtClean="0"/>
              <a:t>- Residual risk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971494" y="2620108"/>
            <a:ext cx="6871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Assess impact and likelihood 1 to 5 – apply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Risk assessment calculated automatically</a:t>
            </a:r>
            <a:endParaRPr lang="en-GB" sz="2200" dirty="0"/>
          </a:p>
        </p:txBody>
      </p:sp>
      <p:sp>
        <p:nvSpPr>
          <p:cNvPr id="9" name="Explosion 1 8"/>
          <p:cNvSpPr/>
          <p:nvPr/>
        </p:nvSpPr>
        <p:spPr>
          <a:xfrm>
            <a:off x="7343322" y="3951416"/>
            <a:ext cx="454236" cy="49106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021" y="4096105"/>
            <a:ext cx="153674" cy="1536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018584" y="4096105"/>
            <a:ext cx="3665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Don’t touch grey columns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Residual risk assessment column – reference point </a:t>
            </a:r>
            <a:endParaRPr lang="en-GB" dirty="0"/>
          </a:p>
        </p:txBody>
      </p:sp>
      <p:cxnSp>
        <p:nvCxnSpPr>
          <p:cNvPr id="3" name="Curved Connector 2"/>
          <p:cNvCxnSpPr/>
          <p:nvPr/>
        </p:nvCxnSpPr>
        <p:spPr>
          <a:xfrm rot="10800000">
            <a:off x="2892670" y="3039192"/>
            <a:ext cx="3812930" cy="1349419"/>
          </a:xfrm>
          <a:prstGeom prst="curvedConnector3">
            <a:avLst>
              <a:gd name="adj1" fmla="val 50000"/>
            </a:avLst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5314" r="32493"/>
          <a:stretch/>
        </p:blipFill>
        <p:spPr>
          <a:xfrm>
            <a:off x="1284204" y="2582572"/>
            <a:ext cx="1380392" cy="25019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88873" y="1542473"/>
            <a:ext cx="330868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With </a:t>
            </a:r>
            <a:r>
              <a:rPr lang="en-GB" sz="2800" dirty="0">
                <a:solidFill>
                  <a:srgbClr val="FF0000"/>
                </a:solidFill>
              </a:rPr>
              <a:t>controls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12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21</a:t>
            </a:fld>
            <a:endParaRPr lang="es-ES" dirty="0"/>
          </a:p>
        </p:txBody>
      </p:sp>
      <p:sp>
        <p:nvSpPr>
          <p:cNvPr id="5" name="Explosion 1 4"/>
          <p:cNvSpPr/>
          <p:nvPr/>
        </p:nvSpPr>
        <p:spPr>
          <a:xfrm>
            <a:off x="8624455" y="1032434"/>
            <a:ext cx="1600200" cy="155013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35" y="1568097"/>
            <a:ext cx="443040" cy="44304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20177" y="2791106"/>
            <a:ext cx="5704478" cy="334542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Inherent risk </a:t>
            </a:r>
            <a:r>
              <a:rPr lang="en-US" sz="4000" b="1" dirty="0" smtClean="0"/>
              <a:t>&gt;</a:t>
            </a:r>
            <a:r>
              <a:rPr lang="en-US" sz="2800" dirty="0" smtClean="0"/>
              <a:t> Residual risk</a:t>
            </a:r>
          </a:p>
          <a:p>
            <a:pPr lvl="1"/>
            <a:r>
              <a:rPr lang="en-US" sz="2200" dirty="0"/>
              <a:t>I</a:t>
            </a:r>
            <a:r>
              <a:rPr lang="en-US" sz="2200" dirty="0" smtClean="0"/>
              <a:t>deal</a:t>
            </a:r>
          </a:p>
          <a:p>
            <a:r>
              <a:rPr lang="en-US" sz="2800" dirty="0"/>
              <a:t>Inherent risk </a:t>
            </a:r>
            <a:r>
              <a:rPr lang="en-US" sz="4000" b="1" dirty="0"/>
              <a:t>=</a:t>
            </a:r>
            <a:r>
              <a:rPr lang="en-US" sz="2800" dirty="0" smtClean="0"/>
              <a:t> </a:t>
            </a:r>
            <a:r>
              <a:rPr lang="en-US" sz="2800" dirty="0"/>
              <a:t>Residual </a:t>
            </a:r>
            <a:r>
              <a:rPr lang="en-US" sz="2800" dirty="0" smtClean="0"/>
              <a:t>risk</a:t>
            </a:r>
          </a:p>
          <a:p>
            <a:pPr lvl="1"/>
            <a:r>
              <a:rPr lang="en-US" sz="2200" dirty="0" smtClean="0"/>
              <a:t>Check (quality of) controls</a:t>
            </a:r>
            <a:endParaRPr lang="en-US" sz="2200" dirty="0"/>
          </a:p>
          <a:p>
            <a:r>
              <a:rPr lang="en-US" sz="2800" dirty="0"/>
              <a:t>Inherent risk </a:t>
            </a:r>
            <a:r>
              <a:rPr lang="en-US" sz="4000" b="1" dirty="0"/>
              <a:t>&lt; </a:t>
            </a:r>
            <a:r>
              <a:rPr lang="en-US" sz="2800" dirty="0"/>
              <a:t>Residual </a:t>
            </a:r>
            <a:r>
              <a:rPr lang="en-US" sz="2800" dirty="0" smtClean="0"/>
              <a:t>risk</a:t>
            </a:r>
          </a:p>
          <a:p>
            <a:pPr lvl="1"/>
            <a:r>
              <a:rPr lang="en-US" sz="2200" dirty="0" smtClean="0"/>
              <a:t>?</a:t>
            </a:r>
          </a:p>
          <a:p>
            <a:pPr lvl="1"/>
            <a:r>
              <a:rPr lang="en-US" sz="2200" dirty="0" smtClean="0"/>
              <a:t>Stop damaging (reputation of the) EUI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55314" r="32493"/>
          <a:stretch/>
        </p:blipFill>
        <p:spPr>
          <a:xfrm>
            <a:off x="1284204" y="2582572"/>
            <a:ext cx="1380392" cy="250195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8960" y="449373"/>
            <a:ext cx="10699186" cy="1325563"/>
          </a:xfrm>
        </p:spPr>
        <p:txBody>
          <a:bodyPr/>
          <a:lstStyle/>
          <a:p>
            <a:pPr algn="ctr"/>
            <a:r>
              <a:rPr lang="en-GB" dirty="0"/>
              <a:t>Risk analysis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4047" y="1392865"/>
            <a:ext cx="370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Useful hints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216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22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920" y="449373"/>
            <a:ext cx="10699186" cy="1325563"/>
          </a:xfrm>
          <a:noFill/>
        </p:spPr>
        <p:txBody>
          <a:bodyPr/>
          <a:lstStyle/>
          <a:p>
            <a:pPr algn="ctr"/>
            <a:r>
              <a:rPr lang="en-GB" dirty="0" smtClean="0"/>
              <a:t>Central Risk Register (CRR)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430824" y="5205046"/>
            <a:ext cx="7631722" cy="14067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4" y="2625109"/>
            <a:ext cx="11110197" cy="22354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8062546" y="2468091"/>
            <a:ext cx="1498085" cy="9507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3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23</a:t>
            </a:fld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5169877" y="2620108"/>
            <a:ext cx="684161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 smtClean="0"/>
              <a:t>Act</a:t>
            </a:r>
            <a:r>
              <a:rPr lang="en-GB" sz="22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/>
              <a:t>Mitigate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Avoid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Share                               Planned 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Transfer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Exploit/Enhance</a:t>
            </a:r>
          </a:p>
          <a:p>
            <a:pPr lvl="1"/>
            <a:endParaRPr lang="en-GB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Accept</a:t>
            </a:r>
            <a:r>
              <a:rPr lang="en-GB" sz="2200" dirty="0" smtClean="0"/>
              <a:t>                                    Justify and Monitor </a:t>
            </a:r>
          </a:p>
          <a:p>
            <a:pPr lvl="1"/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8960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Risk evaluation/treatment</a:t>
            </a:r>
            <a:endParaRPr lang="en-GB" dirty="0"/>
          </a:p>
        </p:txBody>
      </p:sp>
      <p:sp>
        <p:nvSpPr>
          <p:cNvPr id="2" name="Right Brace 1"/>
          <p:cNvSpPr/>
          <p:nvPr/>
        </p:nvSpPr>
        <p:spPr>
          <a:xfrm>
            <a:off x="8212015" y="3088361"/>
            <a:ext cx="650631" cy="144193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401879" y="1551190"/>
            <a:ext cx="4135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Accept or </a:t>
            </a:r>
            <a:r>
              <a:rPr lang="en-GB" sz="3200" dirty="0" smtClean="0"/>
              <a:t>Act?</a:t>
            </a:r>
            <a:endParaRPr lang="en-GB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67675" y="5210175"/>
            <a:ext cx="650631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33"/>
          <a:stretch/>
        </p:blipFill>
        <p:spPr>
          <a:xfrm>
            <a:off x="758960" y="2731272"/>
            <a:ext cx="2189286" cy="21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24</a:t>
            </a:fld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5080596" y="2307510"/>
            <a:ext cx="5306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Analysis of trend – risk vs cost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8960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Risk </a:t>
            </a:r>
            <a:r>
              <a:rPr lang="en-GB" dirty="0"/>
              <a:t>evaluation/treatment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8108" y="1653309"/>
            <a:ext cx="581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Common traps – high cost</a:t>
            </a:r>
            <a:endParaRPr lang="en-GB" sz="24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5658494"/>
              </p:ext>
            </p:extLst>
          </p:nvPr>
        </p:nvGraphicFramePr>
        <p:xfrm>
          <a:off x="4844561" y="2978872"/>
          <a:ext cx="4572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 9"/>
          <p:cNvSpPr/>
          <p:nvPr/>
        </p:nvSpPr>
        <p:spPr>
          <a:xfrm>
            <a:off x="7267406" y="3586907"/>
            <a:ext cx="1162952" cy="160712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933"/>
          <a:stretch/>
        </p:blipFill>
        <p:spPr>
          <a:xfrm>
            <a:off x="758960" y="2731272"/>
            <a:ext cx="2189286" cy="21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Graphic spid="11" grpId="0">
        <p:bldAsOne/>
      </p:bldGraphic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25</a:t>
            </a:fld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5169877" y="2278892"/>
            <a:ext cx="465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Analysis of trend – risks over time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58960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Risk </a:t>
            </a:r>
            <a:r>
              <a:rPr lang="en-GB" dirty="0"/>
              <a:t>evaluation/treatment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8108" y="1653309"/>
            <a:ext cx="520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Common traps – unrealistic picture </a:t>
            </a:r>
            <a:endParaRPr lang="en-GB" sz="24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435266"/>
              </p:ext>
            </p:extLst>
          </p:nvPr>
        </p:nvGraphicFramePr>
        <p:xfrm>
          <a:off x="5010728" y="2620108"/>
          <a:ext cx="4572000" cy="331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/>
          <p:cNvSpPr/>
          <p:nvPr/>
        </p:nvSpPr>
        <p:spPr>
          <a:xfrm>
            <a:off x="6632255" y="3474864"/>
            <a:ext cx="2345489" cy="98725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933"/>
          <a:stretch/>
        </p:blipFill>
        <p:spPr>
          <a:xfrm>
            <a:off x="758960" y="2731272"/>
            <a:ext cx="2189286" cy="21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2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Graphic spid="15" grpId="0">
        <p:bldAsOne/>
      </p:bldGraphic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26</a:t>
            </a:fld>
            <a:endParaRPr lang="es-ES" dirty="0"/>
          </a:p>
        </p:txBody>
      </p:sp>
      <p:sp>
        <p:nvSpPr>
          <p:cNvPr id="5" name="Explosion 1 4"/>
          <p:cNvSpPr/>
          <p:nvPr/>
        </p:nvSpPr>
        <p:spPr>
          <a:xfrm>
            <a:off x="8562909" y="999867"/>
            <a:ext cx="1600200" cy="155013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489" y="1535530"/>
            <a:ext cx="443040" cy="44304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58631" y="2376257"/>
            <a:ext cx="6503536" cy="3990786"/>
          </a:xfrm>
        </p:spPr>
        <p:txBody>
          <a:bodyPr>
            <a:normAutofit/>
          </a:bodyPr>
          <a:lstStyle/>
          <a:p>
            <a:r>
              <a:rPr lang="en-US" dirty="0" smtClean="0"/>
              <a:t>Zero </a:t>
            </a:r>
            <a:r>
              <a:rPr lang="en-US" dirty="0"/>
              <a:t>risk not </a:t>
            </a:r>
            <a:r>
              <a:rPr lang="en-US" dirty="0" smtClean="0"/>
              <a:t>possible</a:t>
            </a:r>
          </a:p>
          <a:p>
            <a:r>
              <a:rPr lang="en-US" dirty="0" smtClean="0"/>
              <a:t>When “Act”, weigh future benefits against costs</a:t>
            </a:r>
          </a:p>
          <a:p>
            <a:r>
              <a:rPr lang="en-US" dirty="0" smtClean="0"/>
              <a:t>Costs &gt; future benefits, choose “Accept” the risk</a:t>
            </a:r>
          </a:p>
          <a:p>
            <a:r>
              <a:rPr lang="en-US" dirty="0" smtClean="0"/>
              <a:t>Not all Planned </a:t>
            </a:r>
            <a:r>
              <a:rPr lang="en-US" dirty="0"/>
              <a:t>A</a:t>
            </a:r>
            <a:r>
              <a:rPr lang="en-US" dirty="0" smtClean="0"/>
              <a:t>ctions have to be successful </a:t>
            </a:r>
          </a:p>
          <a:p>
            <a:r>
              <a:rPr lang="en-US" dirty="0" smtClean="0"/>
              <a:t>When “Act”, Be</a:t>
            </a:r>
            <a:r>
              <a:rPr lang="en-US" dirty="0" smtClean="0">
                <a:solidFill>
                  <a:srgbClr val="FFC000"/>
                </a:solidFill>
              </a:rPr>
              <a:t> SMART</a:t>
            </a:r>
          </a:p>
          <a:p>
            <a:r>
              <a:rPr lang="en-US" dirty="0" smtClean="0"/>
              <a:t>Whatever you chose, justify your decision</a:t>
            </a:r>
          </a:p>
          <a:p>
            <a:endParaRPr lang="en-US" dirty="0" smtClean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58960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Risk </a:t>
            </a:r>
            <a:r>
              <a:rPr lang="en-GB" dirty="0"/>
              <a:t>evaluation/treatment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4047" y="1392865"/>
            <a:ext cx="370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Useful hints</a:t>
            </a: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33"/>
          <a:stretch/>
        </p:blipFill>
        <p:spPr>
          <a:xfrm>
            <a:off x="758960" y="2731272"/>
            <a:ext cx="2189286" cy="21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27</a:t>
            </a:fld>
            <a:endParaRPr lang="es-ES" dirty="0"/>
          </a:p>
        </p:txBody>
      </p:sp>
      <p:sp>
        <p:nvSpPr>
          <p:cNvPr id="5" name="Explosion 1 4"/>
          <p:cNvSpPr/>
          <p:nvPr/>
        </p:nvSpPr>
        <p:spPr>
          <a:xfrm>
            <a:off x="8130309" y="1157222"/>
            <a:ext cx="1600200" cy="1550138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889" y="1692885"/>
            <a:ext cx="443040" cy="44304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20176" y="2791106"/>
            <a:ext cx="6937969" cy="334542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SMART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S</a:t>
            </a:r>
            <a:r>
              <a:rPr lang="en-US" sz="2400" dirty="0" smtClean="0"/>
              <a:t>pecific </a:t>
            </a:r>
            <a:r>
              <a:rPr lang="en-US" sz="2400" dirty="0" smtClean="0">
                <a:solidFill>
                  <a:srgbClr val="FF0000"/>
                </a:solidFill>
              </a:rPr>
              <a:t>≠ “strengthen our efforts”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M</a:t>
            </a:r>
            <a:r>
              <a:rPr lang="en-US" sz="2400" dirty="0"/>
              <a:t>easurable </a:t>
            </a:r>
            <a:r>
              <a:rPr lang="en-US" sz="2400" dirty="0">
                <a:solidFill>
                  <a:srgbClr val="FF0000"/>
                </a:solidFill>
              </a:rPr>
              <a:t>≠ “excellent, exceptional”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A</a:t>
            </a:r>
            <a:r>
              <a:rPr lang="en-US" sz="2400" dirty="0" smtClean="0"/>
              <a:t>ssignable </a:t>
            </a:r>
            <a:r>
              <a:rPr lang="en-US" sz="2400" dirty="0" smtClean="0">
                <a:solidFill>
                  <a:srgbClr val="FF0000"/>
                </a:solidFill>
              </a:rPr>
              <a:t>≠ “EUI will”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R</a:t>
            </a:r>
            <a:r>
              <a:rPr lang="en-US" sz="2400" dirty="0"/>
              <a:t>elevant </a:t>
            </a:r>
            <a:r>
              <a:rPr lang="en-US" sz="2400" dirty="0" smtClean="0">
                <a:solidFill>
                  <a:srgbClr val="FF0000"/>
                </a:solidFill>
              </a:rPr>
              <a:t>≠ “N/A”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T</a:t>
            </a:r>
            <a:r>
              <a:rPr lang="en-US" sz="2400" dirty="0" smtClean="0"/>
              <a:t>ime-bound </a:t>
            </a:r>
            <a:r>
              <a:rPr lang="en-US" sz="2400" dirty="0" smtClean="0">
                <a:solidFill>
                  <a:srgbClr val="FF0000"/>
                </a:solidFill>
              </a:rPr>
              <a:t>≠ </a:t>
            </a:r>
            <a:r>
              <a:rPr lang="en-US" sz="2400" dirty="0">
                <a:solidFill>
                  <a:srgbClr val="FF0000"/>
                </a:solidFill>
              </a:rPr>
              <a:t>“in future”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8960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Risk evaluation/treatment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934047" y="1392865"/>
            <a:ext cx="370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Useful hints</a:t>
            </a:r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933"/>
          <a:stretch/>
        </p:blipFill>
        <p:spPr>
          <a:xfrm>
            <a:off x="758960" y="2731272"/>
            <a:ext cx="2189286" cy="21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28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8654" y="449373"/>
            <a:ext cx="9919492" cy="1325563"/>
          </a:xfrm>
        </p:spPr>
        <p:txBody>
          <a:bodyPr/>
          <a:lstStyle/>
          <a:p>
            <a:pPr algn="ctr"/>
            <a:r>
              <a:rPr lang="es-ES" dirty="0" err="1" smtClean="0"/>
              <a:t>Risk</a:t>
            </a:r>
            <a:r>
              <a:rPr lang="es-ES" dirty="0" smtClean="0"/>
              <a:t> Management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49217" y="2197411"/>
            <a:ext cx="83790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Good practices: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Keep it simple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Be able to justify your 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Internal process – not external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You are risk owner / an expert but not your risks </a:t>
            </a:r>
            <a:r>
              <a:rPr lang="en-GB" dirty="0"/>
              <a:t>– </a:t>
            </a:r>
            <a:r>
              <a:rPr lang="en-GB" dirty="0" smtClean="0"/>
              <a:t>Share them (register)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Input from everybody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758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93" y="3113443"/>
            <a:ext cx="10699186" cy="1325563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59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3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8654" y="449373"/>
            <a:ext cx="9919492" cy="1325563"/>
          </a:xfrm>
        </p:spPr>
        <p:txBody>
          <a:bodyPr/>
          <a:lstStyle/>
          <a:p>
            <a:pPr algn="ctr"/>
            <a:r>
              <a:rPr lang="es-ES" dirty="0"/>
              <a:t>EUI </a:t>
            </a:r>
            <a:r>
              <a:rPr lang="es-ES" dirty="0" err="1"/>
              <a:t>Risk</a:t>
            </a:r>
            <a:r>
              <a:rPr lang="es-ES" dirty="0"/>
              <a:t> Management Framework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12477" y="1698387"/>
            <a:ext cx="62882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Based on ISO 31000:2018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PDCA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RMF - single document: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Risk Management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Risk Management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3 Annexes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048608" y="6363467"/>
            <a:ext cx="7065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* President Decision No. 12/21 regarding the administrative organisation of the EUI </a:t>
            </a:r>
            <a:endParaRPr lang="en-GB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773723" y="3930162"/>
            <a:ext cx="46775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Responsibility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President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CRO </a:t>
            </a:r>
            <a:r>
              <a:rPr lang="en-GB" dirty="0"/>
              <a:t>– SG</a:t>
            </a:r>
            <a:r>
              <a:rPr lang="en-GB" dirty="0" smtClean="0"/>
              <a:t>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Risk owner/ contact points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All members and non-members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Management Team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384" y="3930162"/>
            <a:ext cx="4677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Central Risk Register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At corporate level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At unit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Submission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Cloud-based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  <p:pic>
        <p:nvPicPr>
          <p:cNvPr id="9" name="Picture 8" descr="C:\Users\PC\Desktop\OIO 04.2020\OIO\10 Quality Management System\14 Working Group on QMS\Pictures\Slide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397" y="1974954"/>
            <a:ext cx="2281311" cy="166285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Explosion 1 11"/>
          <p:cNvSpPr/>
          <p:nvPr/>
        </p:nvSpPr>
        <p:spPr>
          <a:xfrm>
            <a:off x="10079135" y="4590761"/>
            <a:ext cx="454236" cy="49106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34" y="4735450"/>
            <a:ext cx="153674" cy="1536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392508" y="4953080"/>
            <a:ext cx="1556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Use Excel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19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/>
      <p:bldP spid="1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4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38654" y="449373"/>
            <a:ext cx="9919492" cy="1325563"/>
          </a:xfrm>
        </p:spPr>
        <p:txBody>
          <a:bodyPr/>
          <a:lstStyle/>
          <a:p>
            <a:pPr algn="ctr"/>
            <a:r>
              <a:rPr lang="es-ES" dirty="0"/>
              <a:t>EUI </a:t>
            </a:r>
            <a:r>
              <a:rPr lang="es-ES" dirty="0" err="1"/>
              <a:t>Risk</a:t>
            </a:r>
            <a:r>
              <a:rPr lang="es-ES" dirty="0"/>
              <a:t> Management Framework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6170" y="2197411"/>
            <a:ext cx="8379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Corporate: once per year with annual 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Unit: continuous, CRR update once per month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16170" y="3379178"/>
            <a:ext cx="5281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Evaluation of Risk Management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Corporate: once per year with annual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Unit: once per year with annual reporting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16170" y="4500266"/>
            <a:ext cx="5281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Role of CRO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Additional exercise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Superpower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235" y="2040362"/>
            <a:ext cx="2932258" cy="403009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966528" y="3928739"/>
            <a:ext cx="357464" cy="37212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0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5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920" y="449373"/>
            <a:ext cx="10699186" cy="1325563"/>
          </a:xfrm>
          <a:noFill/>
        </p:spPr>
        <p:txBody>
          <a:bodyPr/>
          <a:lstStyle/>
          <a:p>
            <a:pPr algn="ctr"/>
            <a:r>
              <a:rPr lang="en-GB" dirty="0" smtClean="0"/>
              <a:t>Central Risk Register (CRR)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430824" y="5205046"/>
            <a:ext cx="7631722" cy="14067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4" y="2625109"/>
            <a:ext cx="11110197" cy="22354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6379" y="2606522"/>
            <a:ext cx="1354015" cy="9507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6</a:t>
            </a:fld>
            <a:endParaRPr lang="es-E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8960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Risk ownership/ID risk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10253" y="2117257"/>
            <a:ext cx="9056078" cy="3779007"/>
          </a:xfrm>
        </p:spPr>
        <p:txBody>
          <a:bodyPr>
            <a:norm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isk</a:t>
            </a:r>
            <a:r>
              <a:rPr lang="en-US" b="1" dirty="0"/>
              <a:t>: </a:t>
            </a:r>
            <a:r>
              <a:rPr lang="en-US" dirty="0"/>
              <a:t>The effect of uncertainty on the achievement of </a:t>
            </a:r>
            <a:r>
              <a:rPr lang="en-US" dirty="0" smtClean="0"/>
              <a:t>objectives*</a:t>
            </a:r>
          </a:p>
          <a:p>
            <a:pPr marL="457200" lvl="1" indent="0">
              <a:buNone/>
            </a:pPr>
            <a:r>
              <a:rPr lang="en-US" dirty="0" smtClean="0"/>
              <a:t>   </a:t>
            </a:r>
            <a:endParaRPr lang="en-GB" dirty="0"/>
          </a:p>
          <a:p>
            <a:r>
              <a:rPr lang="en-US" b="1" dirty="0" smtClean="0"/>
              <a:t>Risk owner</a:t>
            </a:r>
            <a:r>
              <a:rPr lang="en-US" dirty="0" smtClean="0"/>
              <a:t>: </a:t>
            </a:r>
            <a:r>
              <a:rPr lang="en-US" dirty="0"/>
              <a:t>Head of Unit responsible for the risk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Abbreviations 18+1</a:t>
            </a:r>
          </a:p>
          <a:p>
            <a:pPr lvl="1"/>
            <a:r>
              <a:rPr lang="en-US" dirty="0" smtClean="0"/>
              <a:t>Unique number</a:t>
            </a:r>
          </a:p>
          <a:p>
            <a:pPr lvl="1"/>
            <a:r>
              <a:rPr lang="en-US" dirty="0" smtClean="0"/>
              <a:t>Identification year </a:t>
            </a:r>
            <a:endParaRPr lang="en-GB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>
            <a:off x="7354702" y="4344080"/>
            <a:ext cx="454236" cy="491062"/>
          </a:xfrm>
          <a:prstGeom prst="irregularSeal1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01" y="4488769"/>
            <a:ext cx="153674" cy="15367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69113" y="4263675"/>
            <a:ext cx="4097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Choose your unit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Every risk must have an owner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Unique identification of every risk example: IAO/1/2019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9164513" y="4945913"/>
            <a:ext cx="1386255" cy="55439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91460"/>
          <a:stretch/>
        </p:blipFill>
        <p:spPr>
          <a:xfrm>
            <a:off x="1113040" y="3027316"/>
            <a:ext cx="877603" cy="2271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5369" y="6180992"/>
            <a:ext cx="5805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200" dirty="0" smtClean="0"/>
              <a:t>Risk management - Guidelines ISO 31000:2018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8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920" y="449373"/>
            <a:ext cx="10699186" cy="1325563"/>
          </a:xfrm>
          <a:noFill/>
        </p:spPr>
        <p:txBody>
          <a:bodyPr/>
          <a:lstStyle/>
          <a:p>
            <a:pPr algn="ctr"/>
            <a:r>
              <a:rPr lang="en-GB" dirty="0" smtClean="0"/>
              <a:t>Central Risk Register (CRR)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430824" y="5205046"/>
            <a:ext cx="7631722" cy="14067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4" y="2625109"/>
            <a:ext cx="11110197" cy="22354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316533" y="2625109"/>
            <a:ext cx="1354015" cy="9507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8</a:t>
            </a:fld>
            <a:endParaRPr lang="es-E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58960" y="449373"/>
            <a:ext cx="10699186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Unit’s objectives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875824" y="1358629"/>
            <a:ext cx="9056078" cy="637225"/>
          </a:xfrm>
        </p:spPr>
        <p:txBody>
          <a:bodyPr>
            <a:normAutofit/>
          </a:bodyPr>
          <a:lstStyle/>
          <a:p>
            <a:r>
              <a:rPr lang="en-US" dirty="0" smtClean="0"/>
              <a:t>Risk: </a:t>
            </a:r>
            <a:r>
              <a:rPr lang="en-US" dirty="0"/>
              <a:t>The effect of uncertainty on the achievement of objectives.</a:t>
            </a:r>
            <a:r>
              <a:rPr lang="en-US" b="1" dirty="0"/>
              <a:t> </a:t>
            </a:r>
            <a:endParaRPr lang="en-US" b="1" dirty="0" smtClean="0"/>
          </a:p>
        </p:txBody>
      </p:sp>
      <p:sp>
        <p:nvSpPr>
          <p:cNvPr id="25" name="Oval 24"/>
          <p:cNvSpPr/>
          <p:nvPr/>
        </p:nvSpPr>
        <p:spPr>
          <a:xfrm>
            <a:off x="10372576" y="1112154"/>
            <a:ext cx="1496054" cy="9507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23170" r="68360"/>
          <a:stretch/>
        </p:blipFill>
        <p:spPr>
          <a:xfrm>
            <a:off x="1188216" y="2705183"/>
            <a:ext cx="870438" cy="22710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845" y="2021411"/>
            <a:ext cx="5218084" cy="46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0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F1E5-F080-0048-9372-CF230FDE727D}" type="slidenum">
              <a:rPr lang="es-ES" smtClean="0"/>
              <a:t>9</a:t>
            </a:fld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02920" y="449373"/>
            <a:ext cx="10699186" cy="1325563"/>
          </a:xfrm>
          <a:noFill/>
        </p:spPr>
        <p:txBody>
          <a:bodyPr/>
          <a:lstStyle/>
          <a:p>
            <a:pPr marL="857250" indent="-857250" algn="ctr">
              <a:buFont typeface="+mj-lt"/>
              <a:buAutoNum type="romanUcPeriod" startAt="4"/>
            </a:pPr>
            <a:r>
              <a:rPr lang="en-GB" dirty="0" smtClean="0"/>
              <a:t>Central Risk Register (CRR)</a:t>
            </a:r>
            <a:endParaRPr lang="en-GB" dirty="0"/>
          </a:p>
        </p:txBody>
      </p:sp>
      <p:sp>
        <p:nvSpPr>
          <p:cNvPr id="6" name="Right Arrow 5"/>
          <p:cNvSpPr/>
          <p:nvPr/>
        </p:nvSpPr>
        <p:spPr>
          <a:xfrm>
            <a:off x="430824" y="5205046"/>
            <a:ext cx="7631722" cy="140677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4" y="2625109"/>
            <a:ext cx="11110197" cy="223546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392897" y="2523509"/>
            <a:ext cx="1354015" cy="9507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4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EUI colour palette">
      <a:dk1>
        <a:srgbClr val="004575"/>
      </a:dk1>
      <a:lt1>
        <a:srgbClr val="FFFFFF"/>
      </a:lt1>
      <a:dk2>
        <a:srgbClr val="004575"/>
      </a:dk2>
      <a:lt2>
        <a:srgbClr val="FFFFFF"/>
      </a:lt2>
      <a:accent1>
        <a:srgbClr val="8F932F"/>
      </a:accent1>
      <a:accent2>
        <a:srgbClr val="C85826"/>
      </a:accent2>
      <a:accent3>
        <a:srgbClr val="C3AEA1"/>
      </a:accent3>
      <a:accent4>
        <a:srgbClr val="F1C36F"/>
      </a:accent4>
      <a:accent5>
        <a:srgbClr val="2480C4"/>
      </a:accent5>
      <a:accent6>
        <a:srgbClr val="00457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6329</TotalTime>
  <Words>887</Words>
  <Application>Microsoft Office PowerPoint</Application>
  <PresentationFormat>Widescreen</PresentationFormat>
  <Paragraphs>229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de Office</vt:lpstr>
      <vt:lpstr>Risk Management Training </vt:lpstr>
      <vt:lpstr>Risk Management Process</vt:lpstr>
      <vt:lpstr>EUI Risk Management Framework</vt:lpstr>
      <vt:lpstr>EUI Risk Management Framework</vt:lpstr>
      <vt:lpstr>Central Risk Register (CRR)</vt:lpstr>
      <vt:lpstr>PowerPoint Presentation</vt:lpstr>
      <vt:lpstr>Central Risk Register (CRR)</vt:lpstr>
      <vt:lpstr>PowerPoint Presentation</vt:lpstr>
      <vt:lpstr>Central Risk Register (CRR)</vt:lpstr>
      <vt:lpstr>Risk definition</vt:lpstr>
      <vt:lpstr>Risk definition</vt:lpstr>
      <vt:lpstr>Risk definition</vt:lpstr>
      <vt:lpstr>Risk definition</vt:lpstr>
      <vt:lpstr>Central Risk Register (CRR)</vt:lpstr>
      <vt:lpstr>PowerPoint Presentation</vt:lpstr>
      <vt:lpstr>PowerPoint Presentation</vt:lpstr>
      <vt:lpstr>Central Risk Register (CRR)</vt:lpstr>
      <vt:lpstr>PowerPoint Presentation</vt:lpstr>
      <vt:lpstr>Central Risk Register (CRR)</vt:lpstr>
      <vt:lpstr>PowerPoint Presentation</vt:lpstr>
      <vt:lpstr>Risk analysis</vt:lpstr>
      <vt:lpstr>Central Risk Register (CRR)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Management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Medina Medina, Eva</dc:creator>
  <cp:lastModifiedBy>Rossinotti, Alessia</cp:lastModifiedBy>
  <cp:revision>363</cp:revision>
  <cp:lastPrinted>2021-10-06T13:17:15Z</cp:lastPrinted>
  <dcterms:created xsi:type="dcterms:W3CDTF">2021-04-07T09:33:36Z</dcterms:created>
  <dcterms:modified xsi:type="dcterms:W3CDTF">2021-10-15T14:18:31Z</dcterms:modified>
</cp:coreProperties>
</file>