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heme/themeOverride1.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57" r:id="rId3"/>
    <p:sldId id="282" r:id="rId4"/>
    <p:sldId id="283" r:id="rId5"/>
    <p:sldId id="284" r:id="rId6"/>
    <p:sldId id="285" r:id="rId7"/>
    <p:sldId id="286" r:id="rId8"/>
    <p:sldId id="258" r:id="rId9"/>
    <p:sldId id="260" r:id="rId10"/>
    <p:sldId id="261" r:id="rId11"/>
    <p:sldId id="262" r:id="rId12"/>
    <p:sldId id="263" r:id="rId13"/>
    <p:sldId id="265" r:id="rId14"/>
    <p:sldId id="264" r:id="rId15"/>
    <p:sldId id="266" r:id="rId16"/>
    <p:sldId id="267" r:id="rId17"/>
    <p:sldId id="268" r:id="rId18"/>
    <p:sldId id="277" r:id="rId19"/>
    <p:sldId id="270" r:id="rId20"/>
    <p:sldId id="271" r:id="rId21"/>
    <p:sldId id="272" r:id="rId22"/>
    <p:sldId id="273" r:id="rId23"/>
    <p:sldId id="274" r:id="rId24"/>
    <p:sldId id="276" r:id="rId25"/>
    <p:sldId id="288" r:id="rId26"/>
    <p:sldId id="287" r:id="rId2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453"/>
    <p:restoredTop sz="58108" autoAdjust="0"/>
  </p:normalViewPr>
  <p:slideViewPr>
    <p:cSldViewPr snapToGrid="0" snapToObjects="1">
      <p:cViewPr varScale="1">
        <p:scale>
          <a:sx n="51" d="100"/>
          <a:sy n="51" d="100"/>
        </p:scale>
        <p:origin x="1426" y="38"/>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AC74D7-B747-A544-8AF3-0B2CD48366B7}" type="datetimeFigureOut">
              <a:rPr lang="es-ES" smtClean="0"/>
              <a:t>20/05/2021</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62E7F3-2854-5B40-84BD-7C1D6E3868AD}" type="slidenum">
              <a:rPr lang="es-ES" smtClean="0"/>
              <a:t>‹N°›</a:t>
            </a:fld>
            <a:endParaRPr lang="es-ES"/>
          </a:p>
        </p:txBody>
      </p:sp>
    </p:spTree>
    <p:extLst>
      <p:ext uri="{BB962C8B-B14F-4D97-AF65-F5344CB8AC3E}">
        <p14:creationId xmlns:p14="http://schemas.microsoft.com/office/powerpoint/2010/main" val="2304537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p>
        </p:txBody>
      </p:sp>
      <p:sp>
        <p:nvSpPr>
          <p:cNvPr id="4" name="Tijdelijke aanduiding voor dianummer 3"/>
          <p:cNvSpPr>
            <a:spLocks noGrp="1"/>
          </p:cNvSpPr>
          <p:nvPr>
            <p:ph type="sldNum" sz="quarter" idx="5"/>
          </p:nvPr>
        </p:nvSpPr>
        <p:spPr/>
        <p:txBody>
          <a:bodyPr/>
          <a:lstStyle/>
          <a:p>
            <a:fld id="{B262E7F3-2854-5B40-84BD-7C1D6E3868AD}" type="slidenum">
              <a:rPr lang="es-ES" smtClean="0"/>
              <a:t>1</a:t>
            </a:fld>
            <a:endParaRPr lang="es-ES"/>
          </a:p>
        </p:txBody>
      </p:sp>
    </p:spTree>
    <p:extLst>
      <p:ext uri="{BB962C8B-B14F-4D97-AF65-F5344CB8AC3E}">
        <p14:creationId xmlns:p14="http://schemas.microsoft.com/office/powerpoint/2010/main" val="34908201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HHI: </a:t>
            </a:r>
            <a:r>
              <a:rPr lang="en-US" b="0" i="0" dirty="0">
                <a:solidFill>
                  <a:srgbClr val="202122"/>
                </a:solidFill>
                <a:effectLst/>
                <a:latin typeface="Arial" panose="020B0604020202020204" pitchFamily="34" charset="0"/>
              </a:rPr>
              <a:t>sum of the squared market shares of all firms in a market.</a:t>
            </a:r>
          </a:p>
          <a:p>
            <a:endParaRPr lang="en-US" b="0" i="0" dirty="0">
              <a:solidFill>
                <a:srgbClr val="202122"/>
              </a:solidFill>
              <a:effectLst/>
              <a:latin typeface="Arial" panose="020B0604020202020204" pitchFamily="34" charset="0"/>
            </a:endParaRPr>
          </a:p>
          <a:p>
            <a:r>
              <a:rPr lang="en-US" b="0" i="0" dirty="0">
                <a:solidFill>
                  <a:srgbClr val="202122"/>
                </a:solidFill>
                <a:effectLst/>
                <a:latin typeface="Arial" panose="020B0604020202020204" pitchFamily="34" charset="0"/>
              </a:rPr>
              <a:t>Levels: 0.2 : perfect comp// 0.2-0.6 : </a:t>
            </a:r>
            <a:r>
              <a:rPr lang="en-US" b="0" i="0" dirty="0" err="1">
                <a:solidFill>
                  <a:srgbClr val="202122"/>
                </a:solidFill>
                <a:effectLst/>
                <a:latin typeface="Arial" panose="020B0604020202020204" pitchFamily="34" charset="0"/>
              </a:rPr>
              <a:t>olig</a:t>
            </a:r>
            <a:r>
              <a:rPr lang="en-US" b="0" i="0" dirty="0">
                <a:solidFill>
                  <a:srgbClr val="202122"/>
                </a:solidFill>
                <a:effectLst/>
                <a:latin typeface="Arial" panose="020B0604020202020204" pitchFamily="34" charset="0"/>
              </a:rPr>
              <a:t> // 0.6 &gt; : </a:t>
            </a:r>
            <a:r>
              <a:rPr lang="en-US" b="0" i="0" dirty="0" err="1">
                <a:solidFill>
                  <a:srgbClr val="202122"/>
                </a:solidFill>
                <a:effectLst/>
                <a:latin typeface="Arial" panose="020B0604020202020204" pitchFamily="34" charset="0"/>
              </a:rPr>
              <a:t>monop</a:t>
            </a:r>
            <a:endParaRPr lang="en-US" b="0" i="0" dirty="0">
              <a:solidFill>
                <a:srgbClr val="202122"/>
              </a:solidFill>
              <a:effectLst/>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B262E7F3-2854-5B40-84BD-7C1D6E3868AD}" type="slidenum">
              <a:rPr lang="es-ES" smtClean="0"/>
              <a:t>11</a:t>
            </a:fld>
            <a:endParaRPr lang="es-ES"/>
          </a:p>
        </p:txBody>
      </p:sp>
    </p:spTree>
    <p:extLst>
      <p:ext uri="{BB962C8B-B14F-4D97-AF65-F5344CB8AC3E}">
        <p14:creationId xmlns:p14="http://schemas.microsoft.com/office/powerpoint/2010/main" val="13010592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Gain or loss of market shares: </a:t>
            </a:r>
          </a:p>
        </p:txBody>
      </p:sp>
      <p:sp>
        <p:nvSpPr>
          <p:cNvPr id="4" name="Slide Number Placeholder 3"/>
          <p:cNvSpPr>
            <a:spLocks noGrp="1"/>
          </p:cNvSpPr>
          <p:nvPr>
            <p:ph type="sldNum" sz="quarter" idx="10"/>
          </p:nvPr>
        </p:nvSpPr>
        <p:spPr/>
        <p:txBody>
          <a:bodyPr/>
          <a:lstStyle/>
          <a:p>
            <a:fld id="{B262E7F3-2854-5B40-84BD-7C1D6E3868AD}" type="slidenum">
              <a:rPr lang="es-ES" smtClean="0"/>
              <a:t>12</a:t>
            </a:fld>
            <a:endParaRPr lang="es-ES"/>
          </a:p>
        </p:txBody>
      </p:sp>
    </p:spTree>
    <p:extLst>
      <p:ext uri="{BB962C8B-B14F-4D97-AF65-F5344CB8AC3E}">
        <p14:creationId xmlns:p14="http://schemas.microsoft.com/office/powerpoint/2010/main" val="1846284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In reality, even with high market share, demand may be very elastic -&gt; then, there is no market power. Dynamic markets, high innovation, where markets shares are likely to go up and down very fast </a:t>
            </a:r>
            <a:r>
              <a:rPr lang="en-US" i="1" dirty="0" err="1"/>
              <a:t>MySpace</a:t>
            </a:r>
            <a:r>
              <a:rPr lang="en-US" i="1" dirty="0"/>
              <a:t>: In 2005, was among the 5 most accessed websites -&gt; fluctuations in social media market shares ++.</a:t>
            </a:r>
          </a:p>
          <a:p>
            <a:endParaRPr lang="en-US" i="1" dirty="0"/>
          </a:p>
          <a:p>
            <a:endParaRPr lang="en-US" i="1" dirty="0"/>
          </a:p>
          <a:p>
            <a:r>
              <a:rPr lang="en-US" i="1" dirty="0"/>
              <a:t>On the contrary, little market shares may still entail substantial market power. Kodak -&gt; US case but still enlightening: market share was not very impressive: around 20% BUT market power can arise from information that is imperfect or overly complicated + lock-in of consumers : transaction costs of going to a different copier.</a:t>
            </a:r>
          </a:p>
        </p:txBody>
      </p:sp>
      <p:sp>
        <p:nvSpPr>
          <p:cNvPr id="4" name="Slide Number Placeholder 3"/>
          <p:cNvSpPr>
            <a:spLocks noGrp="1"/>
          </p:cNvSpPr>
          <p:nvPr>
            <p:ph type="sldNum" sz="quarter" idx="10"/>
          </p:nvPr>
        </p:nvSpPr>
        <p:spPr/>
        <p:txBody>
          <a:bodyPr/>
          <a:lstStyle/>
          <a:p>
            <a:fld id="{B262E7F3-2854-5B40-84BD-7C1D6E3868AD}" type="slidenum">
              <a:rPr lang="es-ES" smtClean="0"/>
              <a:t>13</a:t>
            </a:fld>
            <a:endParaRPr lang="es-ES"/>
          </a:p>
        </p:txBody>
      </p:sp>
    </p:spTree>
    <p:extLst>
      <p:ext uri="{BB962C8B-B14F-4D97-AF65-F5344CB8AC3E}">
        <p14:creationId xmlns:p14="http://schemas.microsoft.com/office/powerpoint/2010/main" val="3480306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62E7F3-2854-5B40-84BD-7C1D6E3868AD}" type="slidenum">
              <a:rPr lang="es-ES" smtClean="0"/>
              <a:t>14</a:t>
            </a:fld>
            <a:endParaRPr lang="es-ES"/>
          </a:p>
        </p:txBody>
      </p:sp>
    </p:spTree>
    <p:extLst>
      <p:ext uri="{BB962C8B-B14F-4D97-AF65-F5344CB8AC3E}">
        <p14:creationId xmlns:p14="http://schemas.microsoft.com/office/powerpoint/2010/main" val="977578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IP rights: can be a clear strategy from the company: Nespresso and its 1 700 patents: machines, coffee doses, brand and packaging (70 real ones, but all over the world).</a:t>
            </a:r>
          </a:p>
          <a:p>
            <a:r>
              <a:rPr lang="en-US" i="1" dirty="0"/>
              <a:t>Yet, patents are by nature supposed to be temporary -&gt; eventually, in 2012, most of them became public. Besides, many case law on this topic: many competitors required the trademark protection to be excluded. For instance, Germany decided in 2017 that protecting the shape by trademark was not possible anymore: it was only a technical design. Competition is now fierce on this market. </a:t>
            </a:r>
          </a:p>
        </p:txBody>
      </p:sp>
      <p:sp>
        <p:nvSpPr>
          <p:cNvPr id="4" name="Slide Number Placeholder 3"/>
          <p:cNvSpPr>
            <a:spLocks noGrp="1"/>
          </p:cNvSpPr>
          <p:nvPr>
            <p:ph type="sldNum" sz="quarter" idx="10"/>
          </p:nvPr>
        </p:nvSpPr>
        <p:spPr/>
        <p:txBody>
          <a:bodyPr/>
          <a:lstStyle/>
          <a:p>
            <a:fld id="{B262E7F3-2854-5B40-84BD-7C1D6E3868AD}" type="slidenum">
              <a:rPr lang="es-ES" smtClean="0"/>
              <a:t>15</a:t>
            </a:fld>
            <a:endParaRPr lang="es-ES"/>
          </a:p>
        </p:txBody>
      </p:sp>
    </p:spTree>
    <p:extLst>
      <p:ext uri="{BB962C8B-B14F-4D97-AF65-F5344CB8AC3E}">
        <p14:creationId xmlns:p14="http://schemas.microsoft.com/office/powerpoint/2010/main" val="27936650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endParaRPr lang="en-US" dirty="0"/>
          </a:p>
          <a:p>
            <a:pPr marL="228600" indent="-228600">
              <a:buAutoNum type="arabicParenR"/>
            </a:pPr>
            <a:r>
              <a:rPr lang="en-US" b="1" dirty="0"/>
              <a:t>Vertical integration</a:t>
            </a:r>
            <a:r>
              <a:rPr lang="en-US" dirty="0"/>
              <a:t>: less transaction costs, more supply security, less negotiation time… </a:t>
            </a:r>
          </a:p>
          <a:p>
            <a:pPr marL="0" indent="0">
              <a:buNone/>
            </a:pPr>
            <a:r>
              <a:rPr lang="en-US" i="1" dirty="0"/>
              <a:t>Example: Emilia-Romagna, 2014: duopoly in paper recycling that hold together a joint-controlled company operating in the downstream market of production of paper for pulping. Vertical integration that enabled them to sell at way lower prices, charge higher prices to paper mills as the joint-owned company was alone operating in the “paper for pulping” market, holding companies made consumers bear their losses in the upstream market (higher fees to recoup the losses deriving from underpricing to the joint-company)</a:t>
            </a:r>
          </a:p>
          <a:p>
            <a:pPr marL="228600" indent="-228600">
              <a:buAutoNum type="arabicParenR"/>
            </a:pPr>
            <a:endParaRPr lang="en-US" dirty="0"/>
          </a:p>
          <a:p>
            <a:pPr marL="0" indent="0">
              <a:buNone/>
            </a:pPr>
            <a:endParaRPr lang="en-US" dirty="0"/>
          </a:p>
          <a:p>
            <a:pPr marL="228600" indent="-228600">
              <a:buAutoNum type="arabicParenR"/>
            </a:pPr>
            <a:r>
              <a:rPr lang="en-US" dirty="0"/>
              <a:t>Economies of scale and scope: the more you produce, the less each unit is costly -&gt; therefore, likely to lag behind the undertaking that is already there and already has reached an interesting threshold of consumers; developed distribution and sales network: likely to be difficult to reach the level of the incumbent</a:t>
            </a:r>
          </a:p>
          <a:p>
            <a:pPr marL="0" indent="0">
              <a:buNone/>
            </a:pPr>
            <a:r>
              <a:rPr lang="en-US" dirty="0"/>
              <a:t>-&gt; </a:t>
            </a:r>
            <a:r>
              <a:rPr lang="en-US" i="1" dirty="0"/>
              <a:t>this is the case of any sector where the first investment is high, but where replicating the product/service is cheap (driving trains on already existing railways) / extremely cheap: producing one more unit of a software for example.</a:t>
            </a:r>
          </a:p>
          <a:p>
            <a:pPr marL="0" indent="0">
              <a:buNone/>
            </a:pPr>
            <a:endParaRPr lang="en-US" dirty="0"/>
          </a:p>
          <a:p>
            <a:pPr marL="228600" indent="-228600">
              <a:buAutoNum type="arabicParenR"/>
            </a:pPr>
            <a:r>
              <a:rPr lang="en-US" dirty="0"/>
              <a:t>Highly developed distribution and sales network: </a:t>
            </a:r>
          </a:p>
          <a:p>
            <a:pPr marL="0" indent="0">
              <a:buNone/>
            </a:pPr>
            <a:r>
              <a:rPr lang="en-US" b="1" i="1" dirty="0">
                <a:solidFill>
                  <a:srgbClr val="444444"/>
                </a:solidFill>
                <a:effectLst/>
                <a:latin typeface="Roboto" panose="020B0604020202020204" pitchFamily="2" charset="0"/>
              </a:rPr>
              <a:t>DUE WEIGHT </a:t>
            </a:r>
            <a:r>
              <a:rPr lang="en-US" b="0" i="1" dirty="0">
                <a:solidFill>
                  <a:srgbClr val="444444"/>
                </a:solidFill>
                <a:effectLst/>
                <a:latin typeface="Roboto" panose="020B0604020202020204" pitchFamily="2" charset="0"/>
              </a:rPr>
              <a:t>MUST ALSO BE ATTACHED TO THE IMPORTANCE OF MICHELIN NV ' S </a:t>
            </a:r>
            <a:r>
              <a:rPr lang="en-US" b="1" i="1" dirty="0">
                <a:solidFill>
                  <a:srgbClr val="444444"/>
                </a:solidFill>
                <a:effectLst/>
                <a:latin typeface="Roboto" panose="020B0604020202020204" pitchFamily="2" charset="0"/>
              </a:rPr>
              <a:t>NETWORK OF COMMERCIAL REPRESENTATIVES , WHICH GIVES IT DIRECT ACCESS TO TYRE USERS AT ALL TIMES </a:t>
            </a:r>
            <a:r>
              <a:rPr lang="en-US" b="0" i="1" dirty="0">
                <a:solidFill>
                  <a:srgbClr val="444444"/>
                </a:solidFill>
                <a:effectLst/>
                <a:latin typeface="Roboto" panose="020B0604020202020204" pitchFamily="2" charset="0"/>
              </a:rPr>
              <a:t>. MICHELIN NV HAS NOT DISPUTED THE FACT THAT IN ABSOLUTE TERMS ITS NETWORK IS CONSIDERABLY LARGER THAN THOSE OF ITS COMPETITORS OR CHALLENGED THE DESCRIPTION , IN THE DECISION AT ISSUE , OF THE SERVICES PERFORMED BY ITS NETWORK WHOSE EFFICIENCY AND QUALITY OF SERVICE ARE UNQUESTIONED . THE DIRECT ACCESS TO USERS AND THE STANDARD OF SERVICE WHICH THE NETWORK CAN GIVE THEM ENABLES MICHELIN NV TO MAINTAIN AND STRENGTHEN ITS POSITION ON THE MARKET AND TO PROTECT ITSELF MORE EFFECTIVELY AGAINST COMPETITION .</a:t>
            </a:r>
          </a:p>
          <a:p>
            <a:pPr algn="l"/>
            <a:r>
              <a:rPr lang="en-US" b="0" i="0" dirty="0">
                <a:solidFill>
                  <a:srgbClr val="444444"/>
                </a:solidFill>
                <a:effectLst/>
                <a:latin typeface="Roboto" panose="02000000000000000000" pitchFamily="2" charset="0"/>
              </a:rPr>
              <a:t>Judgment of the Court of 9 November 1983.</a:t>
            </a:r>
            <a:br>
              <a:rPr lang="en-US" b="0" i="0" dirty="0">
                <a:solidFill>
                  <a:srgbClr val="444444"/>
                </a:solidFill>
                <a:effectLst/>
                <a:latin typeface="Roboto" panose="02000000000000000000" pitchFamily="2" charset="0"/>
              </a:rPr>
            </a:br>
            <a:r>
              <a:rPr lang="en-US" b="0" i="0" dirty="0">
                <a:solidFill>
                  <a:srgbClr val="444444"/>
                </a:solidFill>
                <a:effectLst/>
                <a:latin typeface="Roboto" panose="02000000000000000000" pitchFamily="2" charset="0"/>
              </a:rPr>
              <a:t>NV </a:t>
            </a:r>
            <a:r>
              <a:rPr lang="en-US" b="0" i="0" dirty="0" err="1">
                <a:solidFill>
                  <a:srgbClr val="444444"/>
                </a:solidFill>
                <a:effectLst/>
                <a:latin typeface="Roboto" panose="02000000000000000000" pitchFamily="2" charset="0"/>
              </a:rPr>
              <a:t>Nederlandsche</a:t>
            </a:r>
            <a:r>
              <a:rPr lang="en-US" b="0" i="0" dirty="0">
                <a:solidFill>
                  <a:srgbClr val="444444"/>
                </a:solidFill>
                <a:effectLst/>
                <a:latin typeface="Roboto" panose="02000000000000000000" pitchFamily="2" charset="0"/>
              </a:rPr>
              <a:t> </a:t>
            </a:r>
            <a:r>
              <a:rPr lang="en-US" b="0" i="0" dirty="0" err="1">
                <a:solidFill>
                  <a:srgbClr val="444444"/>
                </a:solidFill>
                <a:effectLst/>
                <a:latin typeface="Roboto" panose="02000000000000000000" pitchFamily="2" charset="0"/>
              </a:rPr>
              <a:t>Banden</a:t>
            </a:r>
            <a:r>
              <a:rPr lang="en-US" b="0" i="0" dirty="0">
                <a:solidFill>
                  <a:srgbClr val="444444"/>
                </a:solidFill>
                <a:effectLst/>
                <a:latin typeface="Roboto" panose="02000000000000000000" pitchFamily="2" charset="0"/>
              </a:rPr>
              <a:t> </a:t>
            </a:r>
            <a:r>
              <a:rPr lang="en-US" b="0" i="0" dirty="0" err="1">
                <a:solidFill>
                  <a:srgbClr val="444444"/>
                </a:solidFill>
                <a:effectLst/>
                <a:latin typeface="Roboto" panose="02000000000000000000" pitchFamily="2" charset="0"/>
              </a:rPr>
              <a:t>Industrie</a:t>
            </a:r>
            <a:r>
              <a:rPr lang="en-US" b="0" i="0" dirty="0">
                <a:solidFill>
                  <a:srgbClr val="444444"/>
                </a:solidFill>
                <a:effectLst/>
                <a:latin typeface="Roboto" panose="02000000000000000000" pitchFamily="2" charset="0"/>
              </a:rPr>
              <a:t> Michelin v Commission of the European Communities.</a:t>
            </a:r>
            <a:br>
              <a:rPr lang="en-US" b="0" i="0" dirty="0">
                <a:solidFill>
                  <a:srgbClr val="444444"/>
                </a:solidFill>
                <a:effectLst/>
                <a:latin typeface="Roboto" panose="02000000000000000000" pitchFamily="2" charset="0"/>
              </a:rPr>
            </a:br>
            <a:r>
              <a:rPr lang="en-US" b="0" i="0" dirty="0">
                <a:solidFill>
                  <a:srgbClr val="444444"/>
                </a:solidFill>
                <a:effectLst/>
                <a:latin typeface="Roboto" panose="02000000000000000000" pitchFamily="2" charset="0"/>
              </a:rPr>
              <a:t>Abuse of a dominant position - Discounts on </a:t>
            </a:r>
            <a:r>
              <a:rPr lang="en-US" b="0" i="0" dirty="0" err="1">
                <a:solidFill>
                  <a:srgbClr val="444444"/>
                </a:solidFill>
                <a:effectLst/>
                <a:latin typeface="Roboto" panose="02000000000000000000" pitchFamily="2" charset="0"/>
              </a:rPr>
              <a:t>tyre</a:t>
            </a:r>
            <a:r>
              <a:rPr lang="en-US" b="0" i="0" dirty="0">
                <a:solidFill>
                  <a:srgbClr val="444444"/>
                </a:solidFill>
                <a:effectLst/>
                <a:latin typeface="Roboto" panose="02000000000000000000" pitchFamily="2" charset="0"/>
              </a:rPr>
              <a:t> purchases.</a:t>
            </a:r>
            <a:br>
              <a:rPr lang="en-US" b="0" i="0" dirty="0">
                <a:solidFill>
                  <a:srgbClr val="444444"/>
                </a:solidFill>
                <a:effectLst/>
                <a:latin typeface="Roboto" panose="02000000000000000000" pitchFamily="2" charset="0"/>
              </a:rPr>
            </a:br>
            <a:r>
              <a:rPr lang="en-US" b="0" i="0" dirty="0">
                <a:solidFill>
                  <a:srgbClr val="444444"/>
                </a:solidFill>
                <a:effectLst/>
                <a:latin typeface="Roboto" panose="02000000000000000000" pitchFamily="2" charset="0"/>
              </a:rPr>
              <a:t>Case 322/81.</a:t>
            </a:r>
            <a:br>
              <a:rPr lang="en-US" b="0" i="0" dirty="0">
                <a:solidFill>
                  <a:srgbClr val="444444"/>
                </a:solidFill>
                <a:effectLst/>
                <a:latin typeface="Roboto" panose="02000000000000000000" pitchFamily="2" charset="0"/>
              </a:rPr>
            </a:br>
            <a:endParaRPr lang="en-US" b="0" i="0" dirty="0">
              <a:solidFill>
                <a:srgbClr val="444444"/>
              </a:solidFill>
              <a:effectLst/>
              <a:latin typeface="Roboto" panose="02000000000000000000" pitchFamily="2" charset="0"/>
            </a:endParaRPr>
          </a:p>
          <a:p>
            <a:pPr algn="l"/>
            <a:r>
              <a:rPr lang="en-US" dirty="0"/>
              <a:t>2) Investments: if extremely high, disincentivizes entry / access to supply: specific localization for instance</a:t>
            </a:r>
          </a:p>
          <a:p>
            <a:pPr algn="l"/>
            <a:endParaRPr lang="en-US" dirty="0"/>
          </a:p>
          <a:p>
            <a:pPr marL="0" indent="0">
              <a:buNone/>
            </a:pPr>
            <a:r>
              <a:rPr lang="en-US" dirty="0"/>
              <a:t>3) Network effects: make it difficult to enter: each user benefits from the presence of one other used. Thus, the incumbent has the huge advantage of having already gathered clients : difficult to catch up: necessity to convince existing users of the competitor’s service to switch but costly for them. First mover advantage: can often go hand in hand with the previous one. </a:t>
            </a:r>
            <a:r>
              <a:rPr lang="en-US" i="1" dirty="0"/>
              <a:t>We will come back to this more specifically in the last part of this presentation.</a:t>
            </a:r>
          </a:p>
          <a:p>
            <a:pPr marL="0" indent="0">
              <a:buNone/>
            </a:pPr>
            <a:endParaRPr lang="en-US" dirty="0"/>
          </a:p>
          <a:p>
            <a:pPr marL="0" indent="0">
              <a:buNone/>
            </a:pPr>
            <a:r>
              <a:rPr lang="en-US" dirty="0"/>
              <a:t>Reputation: high levels of marketing investments and a very strong brand can create a barrier to entry -&gt; </a:t>
            </a:r>
            <a:r>
              <a:rPr lang="en-US" dirty="0">
                <a:highlight>
                  <a:srgbClr val="FFFF00"/>
                </a:highlight>
              </a:rPr>
              <a:t>Intel invested 5 times more than his main competitor: was considered an unavoidable input.</a:t>
            </a:r>
          </a:p>
          <a:p>
            <a:pPr marL="0" indent="0">
              <a:buNone/>
            </a:pPr>
            <a:endParaRPr lang="en-US" dirty="0">
              <a:highlight>
                <a:srgbClr val="FFFF00"/>
              </a:highlight>
            </a:endParaRPr>
          </a:p>
          <a:p>
            <a:pPr marL="0" indent="0">
              <a:buNone/>
            </a:pPr>
            <a:r>
              <a:rPr lang="en-US" i="1" dirty="0">
                <a:highlight>
                  <a:srgbClr val="FFFF00"/>
                </a:highlight>
              </a:rPr>
              <a:t>In sectors where trust is important, lack of reputational background can make it more difficult to enter a market: sectors requiring extreme degrees of security precautions: financial services for instance / pharmaceuticals -&gt; likely to transform into legal barriers to overcome this + guarantee the necessary security level.</a:t>
            </a:r>
          </a:p>
          <a:p>
            <a:pPr marL="0" indent="0">
              <a:buNone/>
            </a:pPr>
            <a:endParaRPr lang="en-US" i="1" dirty="0">
              <a:highlight>
                <a:srgbClr val="FFFF00"/>
              </a:highlight>
            </a:endParaRPr>
          </a:p>
          <a:p>
            <a:pPr marL="0" indent="0">
              <a:buNone/>
            </a:pPr>
            <a:r>
              <a:rPr lang="en-US" i="1" dirty="0">
                <a:highlight>
                  <a:srgbClr val="FFFF00"/>
                </a:highlight>
              </a:rPr>
              <a:t> A dominant position has also been characterized for coca who was said to benefit from “ a unique brand recognition”. Also mentioned the “must stock nature of coca cola company strongest brands” that were protected form </a:t>
            </a:r>
            <a:r>
              <a:rPr lang="en-US" i="1" dirty="0" err="1">
                <a:highlight>
                  <a:srgbClr val="FFFF00"/>
                </a:highlight>
              </a:rPr>
              <a:t>compeititon</a:t>
            </a:r>
            <a:r>
              <a:rPr lang="en-US" i="1" dirty="0">
                <a:highlight>
                  <a:srgbClr val="FFFF00"/>
                </a:highlight>
              </a:rPr>
              <a:t> by barriers to entry in the form of sunk advertising costs”</a:t>
            </a:r>
          </a:p>
          <a:p>
            <a:pPr marL="0" indent="0">
              <a:buNone/>
            </a:pPr>
            <a:endParaRPr lang="en-US" i="1" dirty="0">
              <a:highlight>
                <a:srgbClr val="FFFF00"/>
              </a:highlight>
            </a:endParaRPr>
          </a:p>
          <a:p>
            <a:pPr marL="0" indent="0">
              <a:buNone/>
            </a:pPr>
            <a:r>
              <a:rPr lang="en-US" i="1" dirty="0">
                <a:highlight>
                  <a:srgbClr val="FFFF00"/>
                </a:highlight>
              </a:rPr>
              <a:t>Same for Intel: reference to sunk costs: </a:t>
            </a:r>
            <a:r>
              <a:rPr lang="en-US" i="1" dirty="0"/>
              <a:t>A second important group of barriers to expansion and entry arises from product differentiation. The barriers to entry arise from the fact that the necessary investment in marketing </a:t>
            </a:r>
            <a:r>
              <a:rPr lang="en-US" b="1" i="1" dirty="0"/>
              <a:t>involves sunk costs // must stock;</a:t>
            </a:r>
            <a:endParaRPr lang="en-US" b="1" i="1" dirty="0">
              <a:highlight>
                <a:srgbClr val="FFFF00"/>
              </a:highlight>
            </a:endParaRPr>
          </a:p>
          <a:p>
            <a:pPr marL="0" indent="0">
              <a:buNone/>
            </a:pPr>
            <a:endParaRPr lang="en-US" dirty="0"/>
          </a:p>
          <a:p>
            <a:pPr marL="0" indent="0">
              <a:buNone/>
            </a:pPr>
            <a:r>
              <a:rPr lang="en-US" dirty="0"/>
              <a:t>Consumer inertia: in some sectors, consumers are very slow to adopt new behaviors: search engines for instance. This behavioral bias makes it difficult for new competitors to convince consumers</a:t>
            </a:r>
          </a:p>
          <a:p>
            <a:pPr marL="0" indent="0">
              <a:buNone/>
            </a:pPr>
            <a:endParaRPr lang="en-US" dirty="0"/>
          </a:p>
          <a:p>
            <a:pPr marL="0" indent="0">
              <a:buNone/>
            </a:pPr>
            <a:r>
              <a:rPr lang="en-US" i="1" dirty="0"/>
              <a:t>Can also be an effort to switch because you’ve been trained on something specific: Windows vs Linux for instance. Linux is free and has become increasingly easy to use even for novice users: how come consumers do not switch? Anticipation of difficulties, unwillingness to make the efforts, habit of using specific </a:t>
            </a:r>
            <a:r>
              <a:rPr lang="en-US" i="1" dirty="0" err="1"/>
              <a:t>softwares</a:t>
            </a:r>
            <a:r>
              <a:rPr lang="en-US" i="1" dirty="0"/>
              <a:t>…</a:t>
            </a:r>
          </a:p>
          <a:p>
            <a:pPr marL="0" indent="0">
              <a:buNone/>
            </a:pPr>
            <a:r>
              <a:rPr lang="en-US" i="1" dirty="0"/>
              <a:t>These behavioral biases are increasingly studied: they seem to be extremely strong.</a:t>
            </a:r>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B262E7F3-2854-5B40-84BD-7C1D6E3868AD}" type="slidenum">
              <a:rPr lang="es-ES" smtClean="0"/>
              <a:t>16</a:t>
            </a:fld>
            <a:endParaRPr lang="es-ES"/>
          </a:p>
        </p:txBody>
      </p:sp>
    </p:spTree>
    <p:extLst>
      <p:ext uri="{BB962C8B-B14F-4D97-AF65-F5344CB8AC3E}">
        <p14:creationId xmlns:p14="http://schemas.microsoft.com/office/powerpoint/2010/main" val="35867123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444444"/>
                </a:solidFill>
                <a:effectLst/>
                <a:latin typeface="Roboto" panose="02000000000000000000" pitchFamily="2" charset="0"/>
              </a:rPr>
              <a:t>2000/74/EC: Commission Decision of 14 July 1999 relating to a proceeding under Article 82 of the EC Treaty (IV/D-2/34.780 - Virgin/British Airways) (notified under document number C(1999) 1973) (Text with EEA relevance) (Only the English text is authentic)</a:t>
            </a:r>
          </a:p>
          <a:p>
            <a:pPr algn="l"/>
            <a:endParaRPr lang="en-US" b="0" i="0" dirty="0">
              <a:solidFill>
                <a:srgbClr val="444444"/>
              </a:solidFill>
              <a:effectLst/>
              <a:latin typeface="Roboto" panose="02000000000000000000" pitchFamily="2" charset="0"/>
            </a:endParaRPr>
          </a:p>
          <a:p>
            <a:pPr algn="l"/>
            <a:r>
              <a:rPr lang="en-US" b="0" i="0" dirty="0">
                <a:solidFill>
                  <a:srgbClr val="444444"/>
                </a:solidFill>
                <a:effectLst/>
                <a:latin typeface="Roboto" panose="02000000000000000000" pitchFamily="2" charset="0"/>
              </a:rPr>
              <a:t>In this decision, the existence of buyer power is mentioned, yet the purpose was not to exclude the characterization of market power on the side of sellers: this was not the question at stake. Still, provides elements on how to characterize buyer power.</a:t>
            </a:r>
          </a:p>
          <a:p>
            <a:pPr algn="l"/>
            <a:endParaRPr lang="en-US" b="0" i="0" dirty="0">
              <a:solidFill>
                <a:srgbClr val="444444"/>
              </a:solidFill>
              <a:effectLst/>
              <a:latin typeface="Roboto" panose="02000000000000000000" pitchFamily="2" charset="0"/>
            </a:endParaRPr>
          </a:p>
          <a:p>
            <a:pPr algn="l"/>
            <a:endParaRPr lang="en-US" b="0" i="0" dirty="0">
              <a:solidFill>
                <a:srgbClr val="444444"/>
              </a:solidFill>
              <a:effectLst/>
              <a:latin typeface="Roboto" panose="02000000000000000000" pitchFamily="2" charset="0"/>
            </a:endParaRPr>
          </a:p>
          <a:p>
            <a:pPr algn="l"/>
            <a:endParaRPr lang="en-US" dirty="0"/>
          </a:p>
        </p:txBody>
      </p:sp>
      <p:sp>
        <p:nvSpPr>
          <p:cNvPr id="4" name="Slide Number Placeholder 3"/>
          <p:cNvSpPr>
            <a:spLocks noGrp="1"/>
          </p:cNvSpPr>
          <p:nvPr>
            <p:ph type="sldNum" sz="quarter" idx="10"/>
          </p:nvPr>
        </p:nvSpPr>
        <p:spPr/>
        <p:txBody>
          <a:bodyPr/>
          <a:lstStyle/>
          <a:p>
            <a:fld id="{B262E7F3-2854-5B40-84BD-7C1D6E3868AD}" type="slidenum">
              <a:rPr lang="es-ES" smtClean="0"/>
              <a:t>17</a:t>
            </a:fld>
            <a:endParaRPr lang="es-ES"/>
          </a:p>
        </p:txBody>
      </p:sp>
    </p:spTree>
    <p:extLst>
      <p:ext uri="{BB962C8B-B14F-4D97-AF65-F5344CB8AC3E}">
        <p14:creationId xmlns:p14="http://schemas.microsoft.com/office/powerpoint/2010/main" val="13392255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444444"/>
                </a:solidFill>
                <a:effectLst/>
                <a:latin typeface="Roboto" panose="02000000000000000000" pitchFamily="2" charset="0"/>
              </a:rPr>
              <a:t>The closest to 1, the more substantial market power.</a:t>
            </a:r>
          </a:p>
          <a:p>
            <a:pPr algn="l"/>
            <a:r>
              <a:rPr lang="en-US" b="0" i="0" dirty="0">
                <a:solidFill>
                  <a:srgbClr val="444444"/>
                </a:solidFill>
                <a:effectLst/>
                <a:latin typeface="Roboto" panose="02000000000000000000" pitchFamily="2" charset="0"/>
              </a:rPr>
              <a:t>If Cm = P, then perfect market competition</a:t>
            </a:r>
          </a:p>
          <a:p>
            <a:pPr algn="l"/>
            <a:endParaRPr lang="en-US" b="0" i="0" dirty="0">
              <a:solidFill>
                <a:srgbClr val="444444"/>
              </a:solidFill>
              <a:effectLst/>
              <a:latin typeface="Roboto" panose="02000000000000000000" pitchFamily="2" charset="0"/>
            </a:endParaRPr>
          </a:p>
          <a:p>
            <a:pPr algn="l"/>
            <a:endParaRPr lang="en-US" dirty="0"/>
          </a:p>
        </p:txBody>
      </p:sp>
      <p:sp>
        <p:nvSpPr>
          <p:cNvPr id="4" name="Slide Number Placeholder 3"/>
          <p:cNvSpPr>
            <a:spLocks noGrp="1"/>
          </p:cNvSpPr>
          <p:nvPr>
            <p:ph type="sldNum" sz="quarter" idx="10"/>
          </p:nvPr>
        </p:nvSpPr>
        <p:spPr/>
        <p:txBody>
          <a:bodyPr/>
          <a:lstStyle/>
          <a:p>
            <a:fld id="{B262E7F3-2854-5B40-84BD-7C1D6E3868AD}" type="slidenum">
              <a:rPr lang="es-ES" smtClean="0"/>
              <a:t>18</a:t>
            </a:fld>
            <a:endParaRPr lang="es-ES"/>
          </a:p>
        </p:txBody>
      </p:sp>
    </p:spTree>
    <p:extLst>
      <p:ext uri="{BB962C8B-B14F-4D97-AF65-F5344CB8AC3E}">
        <p14:creationId xmlns:p14="http://schemas.microsoft.com/office/powerpoint/2010/main" val="51865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Overview slide for the entire section</a:t>
            </a:r>
          </a:p>
        </p:txBody>
      </p:sp>
      <p:sp>
        <p:nvSpPr>
          <p:cNvPr id="4" name="Tijdelijke aanduiding voor dianummer 3"/>
          <p:cNvSpPr>
            <a:spLocks noGrp="1"/>
          </p:cNvSpPr>
          <p:nvPr>
            <p:ph type="sldNum" sz="quarter" idx="5"/>
          </p:nvPr>
        </p:nvSpPr>
        <p:spPr/>
        <p:txBody>
          <a:bodyPr/>
          <a:lstStyle/>
          <a:p>
            <a:fld id="{B262E7F3-2854-5B40-84BD-7C1D6E3868AD}" type="slidenum">
              <a:rPr lang="es-ES" smtClean="0"/>
              <a:t>19</a:t>
            </a:fld>
            <a:endParaRPr lang="es-ES"/>
          </a:p>
        </p:txBody>
      </p:sp>
    </p:spTree>
    <p:extLst>
      <p:ext uri="{BB962C8B-B14F-4D97-AF65-F5344CB8AC3E}">
        <p14:creationId xmlns:p14="http://schemas.microsoft.com/office/powerpoint/2010/main" val="9364288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Font typeface="Arial" panose="020B0604020202020204" pitchFamily="34" charset="0"/>
              <a:buNone/>
            </a:pPr>
            <a:r>
              <a:rPr lang="en-US" sz="1200" b="1" kern="1200" dirty="0">
                <a:solidFill>
                  <a:schemeClr val="tx1"/>
                </a:solidFill>
                <a:effectLst/>
                <a:latin typeface="+mn-lt"/>
                <a:ea typeface="+mn-ea"/>
                <a:cs typeface="+mn-cs"/>
              </a:rPr>
              <a:t>Market shares</a:t>
            </a:r>
            <a:endParaRPr lang="nl-NL" sz="1200" kern="1200" dirty="0">
              <a:solidFill>
                <a:schemeClr val="tx1"/>
              </a:solidFill>
              <a:effectLst/>
              <a:latin typeface="+mn-lt"/>
              <a:ea typeface="+mn-ea"/>
              <a:cs typeface="+mn-cs"/>
            </a:endParaRPr>
          </a:p>
          <a:p>
            <a:pPr marL="0" indent="0">
              <a:buFont typeface="Arial" panose="020B0604020202020204" pitchFamily="34" charset="0"/>
              <a:buNone/>
            </a:pPr>
            <a:r>
              <a:rPr lang="en-US" sz="1200" kern="1200" dirty="0">
                <a:solidFill>
                  <a:schemeClr val="tx1"/>
                </a:solidFill>
                <a:effectLst/>
                <a:latin typeface="+mn-lt"/>
                <a:ea typeface="+mn-ea"/>
                <a:cs typeface="+mn-cs"/>
              </a:rPr>
              <a:t>For online platforms, particular issues arise, which lessen the relevance of market shares for assessing market power. There are two main complicating factors, which are again: (1) the existence of multiple sides and (2) the use of zero prices. </a:t>
            </a:r>
            <a:endParaRPr lang="nl-NL" sz="1200" kern="1200" dirty="0">
              <a:solidFill>
                <a:schemeClr val="tx1"/>
              </a:solidFill>
              <a:effectLst/>
              <a:latin typeface="+mn-lt"/>
              <a:ea typeface="+mn-ea"/>
              <a:cs typeface="+mn-cs"/>
            </a:endParaRPr>
          </a:p>
          <a:p>
            <a:pPr marL="0" indent="0">
              <a:buFont typeface="Arial" panose="020B0604020202020204" pitchFamily="34" charset="0"/>
              <a:buNone/>
            </a:pPr>
            <a:r>
              <a:rPr lang="en-US" sz="1200"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Multi-sidedness</a:t>
            </a:r>
            <a:r>
              <a:rPr lang="en-US" sz="1200" kern="1200" dirty="0">
                <a:solidFill>
                  <a:schemeClr val="tx1"/>
                </a:solidFill>
                <a:effectLst/>
                <a:latin typeface="+mn-lt"/>
                <a:ea typeface="+mn-ea"/>
                <a:cs typeface="+mn-cs"/>
              </a:rPr>
              <a:t> → The existence of multiple sides begs the question of whether to look at the market shares on each side of the platform.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One possibility is to only look at the market shares on only one side of the platform (this would make particular sense when only one side is defined as a relevant market in the market definition stage.)</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Another possibility is to evaluate both sides simultaneously. </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However, in some cases, the market conditions on each side may be different (e.g. the relevant unit of measurement differs) necessitates the use of different metrics on the various sides in order to measure market shares. Accounting for market shares on each side separately (so still looking at all sides, but not aggregating them) is then more appropriate. </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Furthermore, aggregated market shares are only a meaningful indicator when all undertakings under consideration serve the exact same sides. If the undertakings within the relevant market have different business models (e.g. a multi-sided platform competes with one-sided firms), market shares lose relevance.</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Commission’s decision in </a:t>
            </a:r>
            <a:r>
              <a:rPr lang="en-US" sz="1200" b="1" i="1" kern="1200" dirty="0">
                <a:solidFill>
                  <a:schemeClr val="tx1"/>
                </a:solidFill>
                <a:effectLst/>
                <a:latin typeface="+mn-lt"/>
                <a:ea typeface="+mn-ea"/>
                <a:cs typeface="+mn-cs"/>
              </a:rPr>
              <a:t>Google Android </a:t>
            </a:r>
            <a:r>
              <a:rPr lang="en-US" sz="1200" kern="1200" dirty="0">
                <a:solidFill>
                  <a:schemeClr val="tx1"/>
                </a:solidFill>
                <a:effectLst/>
                <a:latin typeface="+mn-lt"/>
                <a:ea typeface="+mn-ea"/>
                <a:cs typeface="+mn-cs"/>
              </a:rPr>
              <a:t>provides an example of how the Commission has tackled this question in the recent past:</a:t>
            </a:r>
            <a:r>
              <a:rPr lang="nl-NL"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 market shares of the market for Android app stores were calculated based on user-side metrics (e.g. pre-installation of the app store and downloads of apps from the app store). The Commission also looked at the other side of the platform, by taking into account the number of apps in each Android app store, given that the large number of apps available in the Play Store makes it more attractive to its users, creating a positive feedback loop.</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Zero-prices</a:t>
            </a:r>
            <a:r>
              <a:rPr lang="en-US" sz="1200" kern="1200" dirty="0">
                <a:solidFill>
                  <a:schemeClr val="tx1"/>
                </a:solidFill>
                <a:effectLst/>
                <a:latin typeface="+mn-lt"/>
                <a:ea typeface="+mn-ea"/>
                <a:cs typeface="+mn-cs"/>
              </a:rPr>
              <a:t> → Before you can assess market shares, you need to know “shares of what”.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In standard markets, widely-used metrics are production and sales volumes, either by monetary or output unit. </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Applying metrics that rely on monetary prices simply becomes impossible. So, revenue-based market shares are not very informative when services are provided for free or in exchange for data.</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Applying metrics that rely on units of output is also tricky. In the absence of price, it is hard to determine what the relevant measure of output is. Market shares could be determined on the basis of number of registered users, number of active users, number of page visits, number of downloads, number of impressions, number of transactions, amount of time spent online. The variety of data points for output raises considerable selection problems. </a:t>
            </a:r>
            <a:endParaRPr lang="nl-NL" sz="1200" kern="1200" dirty="0">
              <a:solidFill>
                <a:schemeClr val="tx1"/>
              </a:solidFill>
              <a:effectLst/>
              <a:latin typeface="+mn-lt"/>
              <a:ea typeface="+mn-ea"/>
              <a:cs typeface="+mn-cs"/>
            </a:endParaRP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Generally, the exact choice depends on the specific circumstances of the case and on what is available and measurable. For example, it makes sense to use transaction data when it is an online marketplace which is under investigation. </a:t>
            </a:r>
            <a:endParaRPr lang="nl-NL" sz="1200" kern="1200" dirty="0">
              <a:solidFill>
                <a:schemeClr val="tx1"/>
              </a:solidFill>
              <a:effectLst/>
              <a:latin typeface="+mn-lt"/>
              <a:ea typeface="+mn-ea"/>
              <a:cs typeface="+mn-cs"/>
            </a:endParaRP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For online platforms, user shares quickly come to mind as a possible measure. It might be useful to look at the </a:t>
            </a:r>
            <a:r>
              <a:rPr lang="en-US" sz="1200" i="1" kern="1200" dirty="0">
                <a:solidFill>
                  <a:schemeClr val="tx1"/>
                </a:solidFill>
                <a:effectLst/>
                <a:latin typeface="+mn-lt"/>
                <a:ea typeface="+mn-ea"/>
                <a:cs typeface="+mn-cs"/>
              </a:rPr>
              <a:t>intensity</a:t>
            </a:r>
            <a:r>
              <a:rPr lang="en-US" sz="1200" kern="1200" dirty="0">
                <a:solidFill>
                  <a:schemeClr val="tx1"/>
                </a:solidFill>
                <a:effectLst/>
                <a:latin typeface="+mn-lt"/>
                <a:ea typeface="+mn-ea"/>
                <a:cs typeface="+mn-cs"/>
              </a:rPr>
              <a:t> with which services are used, so the number of 'active' users rather than just the number of ‘registered’ users. </a:t>
            </a:r>
            <a:endParaRPr lang="nl-NL" sz="1200" kern="1200" dirty="0">
              <a:solidFill>
                <a:schemeClr val="tx1"/>
              </a:solidFill>
              <a:effectLst/>
              <a:latin typeface="+mn-lt"/>
              <a:ea typeface="+mn-ea"/>
              <a:cs typeface="+mn-cs"/>
            </a:endParaRPr>
          </a:p>
          <a:p>
            <a:pPr marL="2000250" lvl="4" indent="-171450">
              <a:buFont typeface="Arial" panose="020B0604020202020204" pitchFamily="34" charset="0"/>
              <a:buChar char="•"/>
            </a:pPr>
            <a:r>
              <a:rPr lang="en-US" sz="1200" b="1" kern="1200" dirty="0">
                <a:solidFill>
                  <a:schemeClr val="tx1"/>
                </a:solidFill>
                <a:effectLst/>
                <a:latin typeface="+mn-lt"/>
                <a:ea typeface="+mn-ea"/>
                <a:cs typeface="+mn-cs"/>
              </a:rPr>
              <a:t>German Facebook case</a:t>
            </a:r>
            <a:r>
              <a:rPr lang="en-US" sz="1200" kern="1200" dirty="0">
                <a:solidFill>
                  <a:schemeClr val="tx1"/>
                </a:solidFill>
                <a:effectLst/>
                <a:latin typeface="+mn-lt"/>
                <a:ea typeface="+mn-ea"/>
                <a:cs typeface="+mn-cs"/>
              </a:rPr>
              <a:t> → Facebook’s share of daily active users of social networks was the key indicator of the network’s market power. The </a:t>
            </a:r>
            <a:r>
              <a:rPr lang="en-US" sz="1200" kern="1200" dirty="0" err="1">
                <a:solidFill>
                  <a:schemeClr val="tx1"/>
                </a:solidFill>
                <a:effectLst/>
                <a:latin typeface="+mn-lt"/>
                <a:ea typeface="+mn-ea"/>
                <a:cs typeface="+mn-cs"/>
              </a:rPr>
              <a:t>Bundeskartellamt</a:t>
            </a:r>
            <a:r>
              <a:rPr lang="en-US" sz="1200" kern="1200" dirty="0">
                <a:solidFill>
                  <a:schemeClr val="tx1"/>
                </a:solidFill>
                <a:effectLst/>
                <a:latin typeface="+mn-lt"/>
                <a:ea typeface="+mn-ea"/>
                <a:cs typeface="+mn-cs"/>
              </a:rPr>
              <a:t> looked at the amount of time spent intensively using the network.</a:t>
            </a:r>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5"/>
          </p:nvPr>
        </p:nvSpPr>
        <p:spPr/>
        <p:txBody>
          <a:bodyPr/>
          <a:lstStyle/>
          <a:p>
            <a:fld id="{B262E7F3-2854-5B40-84BD-7C1D6E3868AD}" type="slidenum">
              <a:rPr lang="es-ES" smtClean="0"/>
              <a:t>20</a:t>
            </a:fld>
            <a:endParaRPr lang="es-ES"/>
          </a:p>
        </p:txBody>
      </p:sp>
    </p:spTree>
    <p:extLst>
      <p:ext uri="{BB962C8B-B14F-4D97-AF65-F5344CB8AC3E}">
        <p14:creationId xmlns:p14="http://schemas.microsoft.com/office/powerpoint/2010/main" val="3258698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62E7F3-2854-5B40-84BD-7C1D6E3868AD}" type="slidenum">
              <a:rPr lang="es-ES" smtClean="0"/>
              <a:t>2</a:t>
            </a:fld>
            <a:endParaRPr lang="es-ES"/>
          </a:p>
        </p:txBody>
      </p:sp>
    </p:spTree>
    <p:extLst>
      <p:ext uri="{BB962C8B-B14F-4D97-AF65-F5344CB8AC3E}">
        <p14:creationId xmlns:p14="http://schemas.microsoft.com/office/powerpoint/2010/main" val="2220343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sz="1200" b="1" kern="1200" dirty="0">
                <a:solidFill>
                  <a:schemeClr val="tx1"/>
                </a:solidFill>
                <a:effectLst/>
                <a:latin typeface="+mn-lt"/>
                <a:ea typeface="+mn-ea"/>
                <a:cs typeface="+mn-cs"/>
              </a:rPr>
              <a:t>Entry/expansion barriers</a:t>
            </a:r>
            <a:endParaRPr lang="nl-NL"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Entry barriers in digital markets could result from the nature of the product or the investigated conduct. This will depend on the circumstances of the case.</a:t>
            </a:r>
            <a:endParaRPr lang="nl-NL"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entry barriers most typically identified in digital markets are the following:</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Network effects:</a:t>
            </a:r>
            <a:r>
              <a:rPr lang="en-US" sz="1200" kern="1200" dirty="0">
                <a:solidFill>
                  <a:schemeClr val="tx1"/>
                </a:solidFill>
                <a:effectLst/>
                <a:latin typeface="+mn-lt"/>
                <a:ea typeface="+mn-ea"/>
                <a:cs typeface="+mn-cs"/>
              </a:rPr>
              <a:t> network effects can kickstart a self-reinforcing positive feedback loop, strengthening a platform's substantial market power. An entrant must overcome the problem that users have no incentive to switch if they expect most of the remaining users to remain on the established platform, i.e. user coordination raises barriers to entry.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How users form expectations may depend on the type of platform entering the market. For example, if a platform has been successful in other regions or countries, it may in some cases face low entry barriers.</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challenge is to identify when network effects work in favor of the incumbent platform (constituting an entry barrier) and when they work in favor of entrant firms (sometimes, entrants can benefit from network effects to catch up with large established firms).</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Tipping</a:t>
            </a:r>
            <a:r>
              <a:rPr lang="en-US" sz="1200" kern="1200" dirty="0">
                <a:solidFill>
                  <a:schemeClr val="tx1"/>
                </a:solidFill>
                <a:effectLst/>
                <a:latin typeface="+mn-lt"/>
                <a:ea typeface="+mn-ea"/>
                <a:cs typeface="+mn-cs"/>
              </a:rPr>
              <a:t>: positive network effects tend to result in market concentration. In extreme cases, the market tips and ends up being served by only one provider. </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Here, the degree of platform differentiation might be a relevant consideration: when platforms offer differentiated services (i.e. each platform serving a niche target group) the markets on each side may be less concentrated, but platforms enjoy some market power due to the differentiation. </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Possession or access to data:</a:t>
            </a:r>
            <a:r>
              <a:rPr lang="en-US" sz="1200" kern="1200" dirty="0">
                <a:solidFill>
                  <a:schemeClr val="tx1"/>
                </a:solidFill>
                <a:effectLst/>
                <a:latin typeface="+mn-lt"/>
                <a:ea typeface="+mn-ea"/>
                <a:cs typeface="+mn-cs"/>
              </a:rPr>
              <a:t> the possession or access to data could be treated as a barrier to entry. Dimensions that could be relevant include the volume of the data, the data value, the data's full or partial irreplaceability or its variety.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Access to data by one platform does not necessarily prevent other players to obtain access as well. However, the cost of collecting, aggregating and updating the data can create significant barriers to entry in the market even where the data is publicly available.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Similarly, the know-how and capacity of a company to collect, process and use the data obtained in a meaningful way may also represent a competitive advantage.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German Facebook case</a:t>
            </a:r>
            <a:r>
              <a:rPr lang="en-US" sz="1200" kern="1200" dirty="0">
                <a:solidFill>
                  <a:schemeClr val="tx1"/>
                </a:solidFill>
                <a:effectLst/>
                <a:latin typeface="+mn-lt"/>
                <a:ea typeface="+mn-ea"/>
                <a:cs typeface="+mn-cs"/>
              </a:rPr>
              <a:t> → Facebooks’ superior access to competitively relevant data created an additional barrier of entry to the market for social networks. This was considered to have contributed to a market tipping process.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i="1" kern="1200" dirty="0">
                <a:solidFill>
                  <a:schemeClr val="tx1"/>
                </a:solidFill>
                <a:effectLst/>
                <a:latin typeface="+mn-lt"/>
                <a:ea typeface="+mn-ea"/>
                <a:cs typeface="+mn-cs"/>
              </a:rPr>
              <a:t>Google Shopping</a:t>
            </a:r>
            <a:r>
              <a:rPr lang="en-US" sz="1200" b="1" kern="1200" dirty="0">
                <a:solidFill>
                  <a:schemeClr val="tx1"/>
                </a:solidFill>
                <a:effectLst/>
                <a:latin typeface="+mn-lt"/>
                <a:ea typeface="+mn-ea"/>
                <a:cs typeface="+mn-cs"/>
              </a:rPr>
              <a:t> and </a:t>
            </a:r>
            <a:r>
              <a:rPr lang="en-US" sz="1200" b="1" i="1" kern="1200" dirty="0">
                <a:solidFill>
                  <a:schemeClr val="tx1"/>
                </a:solidFill>
                <a:effectLst/>
                <a:latin typeface="+mn-lt"/>
                <a:ea typeface="+mn-ea"/>
                <a:cs typeface="+mn-cs"/>
              </a:rPr>
              <a:t>Google Android</a:t>
            </a:r>
            <a:r>
              <a:rPr lang="en-US" sz="1200" b="1" kern="1200" dirty="0">
                <a:solidFill>
                  <a:schemeClr val="tx1"/>
                </a:solidFill>
                <a:effectLst/>
                <a:latin typeface="+mn-lt"/>
                <a:ea typeface="+mn-ea"/>
                <a:cs typeface="+mn-cs"/>
              </a:rPr>
              <a:t> cases</a:t>
            </a:r>
            <a:r>
              <a:rPr lang="en-US" sz="1200" kern="1200" dirty="0">
                <a:solidFill>
                  <a:schemeClr val="tx1"/>
                </a:solidFill>
                <a:effectLst/>
                <a:latin typeface="+mn-lt"/>
                <a:ea typeface="+mn-ea"/>
                <a:cs typeface="+mn-cs"/>
              </a:rPr>
              <a:t> → the fact that Google Search had access to a larger volume and variety of data as compared to all of its rivals was relevant to determine its dominance on the market for general search services.</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These cases also highlight how access to data may reinforce network effects, allowing a platform to improve its product in a way which cannot be matched by competitors → because a general search service uses search data to refine the relevance of its general search results pages, it needs to receive a certain volume of queries in order to compete viably. The greater the number of queries a general search service receives, the quicker it is able to detect a change in user behavior patterns and update and improve its relevance. </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Economies of scale:</a:t>
            </a:r>
            <a:r>
              <a:rPr lang="en-US" sz="1200" kern="1200" dirty="0">
                <a:solidFill>
                  <a:schemeClr val="tx1"/>
                </a:solidFill>
                <a:effectLst/>
                <a:latin typeface="+mn-lt"/>
                <a:ea typeface="+mn-ea"/>
                <a:cs typeface="+mn-cs"/>
              </a:rPr>
              <a:t> Digital markets often exhibit significant economies of scale, with high fixed costs and low or zero variable costs. Entrants will incur higher costs than incumbents, at least until they are able to attract consumers.</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Presence in multiple markets:</a:t>
            </a:r>
            <a:r>
              <a:rPr lang="en-US" sz="1200" kern="1200" dirty="0">
                <a:solidFill>
                  <a:schemeClr val="tx1"/>
                </a:solidFill>
                <a:effectLst/>
                <a:latin typeface="+mn-lt"/>
                <a:ea typeface="+mn-ea"/>
                <a:cs typeface="+mn-cs"/>
              </a:rPr>
              <a:t> whether the investigated platform is present in more than one market may play a role.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 platform that has access to several complementary markets is able to combine data from different sources. The can result in a better recognition of consumers’ behavior and thus an improved product or service offering.</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Platforms may be able to leverage their strength in one market into others thereby </a:t>
            </a:r>
            <a:r>
              <a:rPr lang="en-US" sz="1200" kern="1200" dirty="0">
                <a:solidFill>
                  <a:schemeClr val="tx1"/>
                </a:solidFill>
                <a:effectLst/>
                <a:latin typeface="+mn-lt"/>
                <a:ea typeface="+mn-ea"/>
                <a:cs typeface="+mn-cs"/>
                <a:sym typeface="Wingdings" pitchFamily="2" charset="2"/>
              </a:rPr>
              <a:t></a:t>
            </a:r>
            <a:r>
              <a:rPr lang="en-US" sz="1200" kern="1200" dirty="0">
                <a:solidFill>
                  <a:schemeClr val="tx1"/>
                </a:solidFill>
                <a:effectLst/>
                <a:latin typeface="+mn-lt"/>
                <a:ea typeface="+mn-ea"/>
                <a:cs typeface="+mn-cs"/>
              </a:rPr>
              <a:t> e.g. a platform could reinforce its presence in the core market by integrating its service with the ones offered in the complementary markets or block the access of competitors in the core market to users of the complementary services.</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i="1" kern="1200" dirty="0">
                <a:solidFill>
                  <a:schemeClr val="tx1"/>
                </a:solidFill>
                <a:effectLst/>
                <a:latin typeface="+mn-lt"/>
                <a:ea typeface="+mn-ea"/>
                <a:cs typeface="+mn-cs"/>
              </a:rPr>
              <a:t>Google AdSense</a:t>
            </a:r>
            <a:r>
              <a:rPr lang="en-US" sz="1200" b="1" kern="1200" dirty="0">
                <a:solidFill>
                  <a:schemeClr val="tx1"/>
                </a:solidFill>
                <a:effectLst/>
                <a:latin typeface="+mn-lt"/>
                <a:ea typeface="+mn-ea"/>
                <a:cs typeface="+mn-cs"/>
              </a:rPr>
              <a:t> case</a:t>
            </a:r>
            <a:r>
              <a:rPr lang="en-US" sz="1200" kern="1200" dirty="0">
                <a:solidFill>
                  <a:schemeClr val="tx1"/>
                </a:solidFill>
                <a:effectLst/>
                <a:latin typeface="+mn-lt"/>
                <a:ea typeface="+mn-ea"/>
                <a:cs typeface="+mn-cs"/>
              </a:rPr>
              <a:t> → the strength of Google's general search service and its interaction with online search advertising conferred competitive advantages to Google that competing providers of online search advertising alone could not easily match.</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User switching costs</a:t>
            </a:r>
            <a:r>
              <a:rPr lang="en-US" sz="1200" kern="1200" dirty="0">
                <a:solidFill>
                  <a:schemeClr val="tx1"/>
                </a:solidFill>
                <a:effectLst/>
                <a:latin typeface="+mn-lt"/>
                <a:ea typeface="+mn-ea"/>
                <a:cs typeface="+mn-cs"/>
              </a:rPr>
              <a:t>: switching costs may arise between platforms or between platforms and direct sales channels.</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Switching costs and network effects may go hand in hand: consumer switching costs sometimes depend on the number of platform users, where barriers to entry from consumer switching costs increase with platform size.</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Example: a user who registers on Amazon to buy a certain product, providing her payment card details etc., will also be likely to use her profile to buy products in other product categories, as she does not need to re-enter her details to make a purchase (and she may have provided information that allows Amazon to make useful recommendations.) </a:t>
            </a:r>
            <a:endParaRPr lang="nl-NL" sz="1200" kern="1200" dirty="0">
              <a:solidFill>
                <a:schemeClr val="tx1"/>
              </a:solidFill>
              <a:effectLst/>
              <a:latin typeface="+mn-lt"/>
              <a:ea typeface="+mn-ea"/>
              <a:cs typeface="+mn-cs"/>
            </a:endParaRP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Example from the other side of the market: a reputed seller on Amazon may not be able to use his rating and the consumer feedback he received on another platform.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i="1" kern="1200" dirty="0">
                <a:solidFill>
                  <a:schemeClr val="tx1"/>
                </a:solidFill>
                <a:effectLst/>
                <a:latin typeface="+mn-lt"/>
                <a:ea typeface="+mn-ea"/>
                <a:cs typeface="+mn-cs"/>
              </a:rPr>
              <a:t>Google Android</a:t>
            </a:r>
            <a:r>
              <a:rPr lang="en-US" sz="1200" b="1" kern="1200" dirty="0">
                <a:solidFill>
                  <a:schemeClr val="tx1"/>
                </a:solidFill>
                <a:effectLst/>
                <a:latin typeface="+mn-lt"/>
                <a:ea typeface="+mn-ea"/>
                <a:cs typeface="+mn-cs"/>
              </a:rPr>
              <a:t> case</a:t>
            </a:r>
            <a:r>
              <a:rPr lang="en-US" sz="1200" kern="1200" dirty="0">
                <a:solidFill>
                  <a:schemeClr val="tx1"/>
                </a:solidFill>
                <a:effectLst/>
                <a:latin typeface="+mn-lt"/>
                <a:ea typeface="+mn-ea"/>
                <a:cs typeface="+mn-cs"/>
              </a:rPr>
              <a:t> → when assessing dominance in the markets for licensable smart mobile OS and Android app stores, the Commission has taken into account the indirect constraints from iOS devices. Despite the fact that both Apple's OS and app store were not available to device manufacturers, Google could in theory be subject to an indirect constraint from Apple. If Google degrades its OS and app store, users would stop buying Android-carrying devices and would buy Apple devices instead. The Commission concluded that this indirect constraint was not sufficient to counter Google’s dominance in the markets for licensable smart mobile OS and for Android app stores.</a:t>
            </a:r>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5"/>
          </p:nvPr>
        </p:nvSpPr>
        <p:spPr/>
        <p:txBody>
          <a:bodyPr/>
          <a:lstStyle/>
          <a:p>
            <a:fld id="{B262E7F3-2854-5B40-84BD-7C1D6E3868AD}" type="slidenum">
              <a:rPr lang="es-ES" smtClean="0"/>
              <a:t>21</a:t>
            </a:fld>
            <a:endParaRPr lang="es-ES"/>
          </a:p>
        </p:txBody>
      </p:sp>
    </p:spTree>
    <p:extLst>
      <p:ext uri="{BB962C8B-B14F-4D97-AF65-F5344CB8AC3E}">
        <p14:creationId xmlns:p14="http://schemas.microsoft.com/office/powerpoint/2010/main" val="25585056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err="1"/>
              <a:t>Buyer</a:t>
            </a:r>
            <a:r>
              <a:rPr lang="nl-NL" b="1" dirty="0"/>
              <a:t> power</a:t>
            </a:r>
          </a:p>
          <a:p>
            <a:r>
              <a:rPr lang="nl-NL" dirty="0"/>
              <a:t>In </a:t>
            </a:r>
            <a:r>
              <a:rPr lang="nl-NL" dirty="0" err="1"/>
              <a:t>principle</a:t>
            </a:r>
            <a:r>
              <a:rPr lang="nl-NL" dirty="0"/>
              <a:t>, </a:t>
            </a:r>
            <a:r>
              <a:rPr lang="nl-NL" dirty="0" err="1"/>
              <a:t>buyer</a:t>
            </a:r>
            <a:r>
              <a:rPr lang="nl-NL" dirty="0"/>
              <a:t> power </a:t>
            </a:r>
            <a:r>
              <a:rPr lang="nl-NL" dirty="0" err="1"/>
              <a:t>could</a:t>
            </a:r>
            <a:r>
              <a:rPr lang="nl-NL" dirty="0"/>
              <a:t> </a:t>
            </a:r>
            <a:r>
              <a:rPr lang="nl-NL" dirty="0" err="1"/>
              <a:t>play</a:t>
            </a:r>
            <a:r>
              <a:rPr lang="nl-NL" dirty="0"/>
              <a:t> a </a:t>
            </a:r>
            <a:r>
              <a:rPr lang="nl-NL" dirty="0" err="1"/>
              <a:t>role</a:t>
            </a:r>
            <a:r>
              <a:rPr lang="nl-NL" dirty="0"/>
              <a:t> in </a:t>
            </a:r>
            <a:r>
              <a:rPr lang="nl-NL" dirty="0" err="1"/>
              <a:t>the</a:t>
            </a:r>
            <a:r>
              <a:rPr lang="nl-NL" dirty="0"/>
              <a:t> assessment of market power </a:t>
            </a:r>
            <a:r>
              <a:rPr lang="nl-NL" dirty="0" err="1"/>
              <a:t>for</a:t>
            </a:r>
            <a:r>
              <a:rPr lang="nl-NL" dirty="0"/>
              <a:t> digital platforms. </a:t>
            </a:r>
            <a:r>
              <a:rPr lang="nl-NL" dirty="0" err="1"/>
              <a:t>However</a:t>
            </a:r>
            <a:r>
              <a:rPr lang="nl-NL" dirty="0"/>
              <a:t>, </a:t>
            </a:r>
            <a:r>
              <a:rPr lang="nl-NL" dirty="0" err="1"/>
              <a:t>it</a:t>
            </a:r>
            <a:r>
              <a:rPr lang="nl-NL" dirty="0"/>
              <a:t> is </a:t>
            </a:r>
            <a:r>
              <a:rPr lang="nl-NL" dirty="0" err="1"/>
              <a:t>unlikely</a:t>
            </a:r>
            <a:r>
              <a:rPr lang="nl-NL" dirty="0"/>
              <a:t> </a:t>
            </a:r>
            <a:r>
              <a:rPr lang="nl-NL" dirty="0" err="1"/>
              <a:t>for</a:t>
            </a:r>
            <a:r>
              <a:rPr lang="nl-NL" dirty="0"/>
              <a:t> </a:t>
            </a:r>
            <a:r>
              <a:rPr lang="nl-NL" dirty="0" err="1"/>
              <a:t>buyers</a:t>
            </a:r>
            <a:r>
              <a:rPr lang="nl-NL" dirty="0"/>
              <a:t> </a:t>
            </a:r>
            <a:r>
              <a:rPr lang="nl-NL" dirty="0" err="1"/>
              <a:t>to</a:t>
            </a:r>
            <a:r>
              <a:rPr lang="nl-NL" dirty="0"/>
              <a:t> </a:t>
            </a:r>
            <a:r>
              <a:rPr lang="nl-NL" dirty="0" err="1"/>
              <a:t>be</a:t>
            </a:r>
            <a:r>
              <a:rPr lang="nl-NL" dirty="0"/>
              <a:t> </a:t>
            </a:r>
            <a:r>
              <a:rPr lang="nl-NL" dirty="0" err="1"/>
              <a:t>able</a:t>
            </a:r>
            <a:r>
              <a:rPr lang="nl-NL" dirty="0"/>
              <a:t> </a:t>
            </a:r>
            <a:r>
              <a:rPr lang="nl-NL" dirty="0" err="1"/>
              <a:t>to</a:t>
            </a:r>
            <a:r>
              <a:rPr lang="nl-NL" dirty="0"/>
              <a:t> </a:t>
            </a:r>
            <a:r>
              <a:rPr lang="nl-NL" dirty="0" err="1"/>
              <a:t>exercise</a:t>
            </a:r>
            <a:r>
              <a:rPr lang="nl-NL" dirty="0"/>
              <a:t> </a:t>
            </a:r>
            <a:r>
              <a:rPr lang="nl-NL" dirty="0" err="1"/>
              <a:t>countervailing</a:t>
            </a:r>
            <a:r>
              <a:rPr lang="nl-NL" dirty="0"/>
              <a:t> power </a:t>
            </a:r>
            <a:r>
              <a:rPr lang="nl-NL" dirty="0" err="1"/>
              <a:t>due</a:t>
            </a:r>
            <a:r>
              <a:rPr lang="nl-NL" dirty="0"/>
              <a:t> </a:t>
            </a:r>
            <a:r>
              <a:rPr lang="nl-NL" dirty="0" err="1"/>
              <a:t>to</a:t>
            </a:r>
            <a:r>
              <a:rPr lang="nl-NL" dirty="0"/>
              <a:t> </a:t>
            </a:r>
            <a:r>
              <a:rPr lang="nl-NL" dirty="0" err="1"/>
              <a:t>the</a:t>
            </a:r>
            <a:r>
              <a:rPr lang="nl-NL" dirty="0"/>
              <a:t> </a:t>
            </a:r>
            <a:r>
              <a:rPr lang="nl-NL" dirty="0" err="1"/>
              <a:t>fragmentation</a:t>
            </a:r>
            <a:r>
              <a:rPr lang="nl-NL" dirty="0"/>
              <a:t> of users, </a:t>
            </a:r>
            <a:r>
              <a:rPr lang="nl-NL" dirty="0" err="1"/>
              <a:t>which</a:t>
            </a:r>
            <a:r>
              <a:rPr lang="nl-NL" dirty="0"/>
              <a:t> </a:t>
            </a:r>
            <a:r>
              <a:rPr lang="nl-NL" dirty="0" err="1"/>
              <a:t>makes</a:t>
            </a:r>
            <a:r>
              <a:rPr lang="nl-NL" dirty="0"/>
              <a:t> </a:t>
            </a:r>
            <a:r>
              <a:rPr lang="nl-NL" dirty="0" err="1"/>
              <a:t>it</a:t>
            </a:r>
            <a:r>
              <a:rPr lang="nl-NL" dirty="0"/>
              <a:t> </a:t>
            </a:r>
            <a:r>
              <a:rPr lang="nl-NL" dirty="0" err="1"/>
              <a:t>impossible</a:t>
            </a:r>
            <a:r>
              <a:rPr lang="nl-NL" dirty="0"/>
              <a:t> </a:t>
            </a:r>
            <a:r>
              <a:rPr lang="nl-NL" dirty="0" err="1"/>
              <a:t>for</a:t>
            </a:r>
            <a:r>
              <a:rPr lang="nl-NL" dirty="0"/>
              <a:t> </a:t>
            </a:r>
            <a:r>
              <a:rPr lang="nl-NL" dirty="0" err="1"/>
              <a:t>them</a:t>
            </a:r>
            <a:r>
              <a:rPr lang="nl-NL" dirty="0"/>
              <a:t> </a:t>
            </a:r>
            <a:r>
              <a:rPr lang="nl-NL" dirty="0" err="1"/>
              <a:t>to</a:t>
            </a:r>
            <a:r>
              <a:rPr lang="nl-NL" dirty="0"/>
              <a:t> </a:t>
            </a:r>
            <a:r>
              <a:rPr lang="nl-NL" dirty="0" err="1"/>
              <a:t>coordinate</a:t>
            </a:r>
            <a:r>
              <a:rPr lang="nl-NL" dirty="0"/>
              <a:t> </a:t>
            </a:r>
            <a:r>
              <a:rPr lang="nl-NL" dirty="0" err="1"/>
              <a:t>their</a:t>
            </a:r>
            <a:r>
              <a:rPr lang="nl-NL" dirty="0"/>
              <a:t> actions, </a:t>
            </a:r>
            <a:r>
              <a:rPr lang="nl-NL" dirty="0" err="1"/>
              <a:t>and</a:t>
            </a:r>
            <a:r>
              <a:rPr lang="nl-NL" dirty="0"/>
              <a:t> strong </a:t>
            </a:r>
            <a:r>
              <a:rPr lang="nl-NL" dirty="0" err="1"/>
              <a:t>network</a:t>
            </a:r>
            <a:r>
              <a:rPr lang="nl-NL" dirty="0"/>
              <a:t> </a:t>
            </a:r>
            <a:r>
              <a:rPr lang="nl-NL" dirty="0" err="1"/>
              <a:t>effects</a:t>
            </a:r>
            <a:r>
              <a:rPr lang="nl-NL" dirty="0"/>
              <a:t>.</a:t>
            </a:r>
            <a:endParaRPr lang="en-US" dirty="0"/>
          </a:p>
        </p:txBody>
      </p:sp>
      <p:sp>
        <p:nvSpPr>
          <p:cNvPr id="4" name="Tijdelijke aanduiding voor dianummer 3"/>
          <p:cNvSpPr>
            <a:spLocks noGrp="1"/>
          </p:cNvSpPr>
          <p:nvPr>
            <p:ph type="sldNum" sz="quarter" idx="5"/>
          </p:nvPr>
        </p:nvSpPr>
        <p:spPr/>
        <p:txBody>
          <a:bodyPr/>
          <a:lstStyle/>
          <a:p>
            <a:fld id="{B262E7F3-2854-5B40-84BD-7C1D6E3868AD}" type="slidenum">
              <a:rPr lang="es-ES" smtClean="0"/>
              <a:t>22</a:t>
            </a:fld>
            <a:endParaRPr lang="es-ES"/>
          </a:p>
        </p:txBody>
      </p:sp>
    </p:spTree>
    <p:extLst>
      <p:ext uri="{BB962C8B-B14F-4D97-AF65-F5344CB8AC3E}">
        <p14:creationId xmlns:p14="http://schemas.microsoft.com/office/powerpoint/2010/main" val="4685227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sz="1200" b="1" kern="1200" dirty="0">
                <a:solidFill>
                  <a:schemeClr val="tx1"/>
                </a:solidFill>
                <a:effectLst/>
                <a:latin typeface="+mn-lt"/>
                <a:ea typeface="+mn-ea"/>
                <a:cs typeface="+mn-cs"/>
              </a:rPr>
              <a:t>Slide #5 – Single- or multi-homing</a:t>
            </a:r>
            <a:endParaRPr lang="nl-NL"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user single-homes if she makes a discrete choice between substitute services (either uses one platform or the other). A user multi-homes if she may decide to consume multiple offerings.</a:t>
            </a:r>
          </a:p>
          <a:p>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Relevance for the use of </a:t>
            </a:r>
            <a:r>
              <a:rPr lang="en-US" sz="1200" b="1" kern="1200" dirty="0">
                <a:solidFill>
                  <a:schemeClr val="tx1"/>
                </a:solidFill>
                <a:effectLst/>
                <a:latin typeface="+mn-lt"/>
                <a:ea typeface="+mn-ea"/>
                <a:cs typeface="+mn-cs"/>
              </a:rPr>
              <a:t>market shares</a:t>
            </a:r>
            <a:r>
              <a:rPr lang="en-US" sz="1200"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easier it is for a user to migrate between services, the higher the competitive constraint is. So, in the presence of multi-homing, a company with high market shares that attempts to abuse its (alleged) market power might not be successful, as consumers would simply migrate to a competitor's service. Conversely, single-homing may indicate market power and therefore large market shares need to be taken as a serious indication of market power.</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It can also be relevant whether multi-homing is broadly spread or is limited to a smaller group of consumers.</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Multi-homing may lead to double counting: the number of downloads or registered users of a service may provide an indication of the reach of that service but may not sufficiently capture the engagement users have with it. Relying on metrics that capture usage volume might be more informative as they would reveal users' preference for one product over the other. </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b="1" i="1" kern="1200" dirty="0">
                <a:solidFill>
                  <a:schemeClr val="tx1"/>
                </a:solidFill>
                <a:effectLst/>
                <a:latin typeface="+mn-lt"/>
                <a:ea typeface="+mn-ea"/>
                <a:cs typeface="+mn-cs"/>
              </a:rPr>
              <a:t>Google Android</a:t>
            </a:r>
            <a:r>
              <a:rPr lang="en-US" sz="1200" b="1" kern="1200" dirty="0">
                <a:solidFill>
                  <a:schemeClr val="tx1"/>
                </a:solidFill>
                <a:effectLst/>
                <a:latin typeface="+mn-lt"/>
                <a:ea typeface="+mn-ea"/>
                <a:cs typeface="+mn-cs"/>
              </a:rPr>
              <a:t> case</a:t>
            </a:r>
            <a:r>
              <a:rPr lang="en-US" sz="1200" kern="1200" dirty="0">
                <a:solidFill>
                  <a:schemeClr val="tx1"/>
                </a:solidFill>
                <a:effectLst/>
                <a:latin typeface="+mn-lt"/>
                <a:ea typeface="+mn-ea"/>
                <a:cs typeface="+mn-cs"/>
              </a:rPr>
              <a:t> → the shares of pre-installation of all Android app stores amounted to more than 100% since some devices had more than one app store pre-installed. The analysis then focused on comparing the reach of each app store on Android devices and the authority concluded that no other app store had achieved the same level of distribution as the Play Store.</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Relevance for the assessment of </a:t>
            </a:r>
            <a:r>
              <a:rPr lang="en-US" sz="1200" b="1" kern="1200" dirty="0">
                <a:solidFill>
                  <a:schemeClr val="tx1"/>
                </a:solidFill>
                <a:effectLst/>
                <a:latin typeface="+mn-lt"/>
                <a:ea typeface="+mn-ea"/>
                <a:cs typeface="+mn-cs"/>
              </a:rPr>
              <a:t>entry barriers</a:t>
            </a:r>
            <a:r>
              <a:rPr lang="en-US" sz="1200"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Single-homing can result from or reinforce barriers to entry and expansion, such as brand loyalty, network effects and switching costs. The absence of multi-homing could thus be an indication of market power. </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b="1" kern="1200" dirty="0">
                <a:solidFill>
                  <a:schemeClr val="tx1"/>
                </a:solidFill>
                <a:effectLst/>
                <a:latin typeface="+mn-lt"/>
                <a:ea typeface="+mn-ea"/>
                <a:cs typeface="+mn-cs"/>
              </a:rPr>
              <a:t>German Facebook case</a:t>
            </a:r>
            <a:r>
              <a:rPr lang="en-US" sz="1200" kern="1200" dirty="0">
                <a:solidFill>
                  <a:schemeClr val="tx1"/>
                </a:solidFill>
                <a:effectLst/>
                <a:latin typeface="+mn-lt"/>
                <a:ea typeface="+mn-ea"/>
                <a:cs typeface="+mn-cs"/>
              </a:rPr>
              <a:t> → the lack of substantial multi-homing by the users was an indication of a particularly stable dominant position held by Facebook.</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b="1" i="1" kern="1200" dirty="0">
                <a:solidFill>
                  <a:schemeClr val="tx1"/>
                </a:solidFill>
                <a:effectLst/>
                <a:latin typeface="+mn-lt"/>
                <a:ea typeface="+mn-ea"/>
                <a:cs typeface="+mn-cs"/>
              </a:rPr>
              <a:t>Google Android</a:t>
            </a:r>
            <a:r>
              <a:rPr lang="en-US" sz="1200" b="1" kern="1200" dirty="0">
                <a:solidFill>
                  <a:schemeClr val="tx1"/>
                </a:solidFill>
                <a:effectLst/>
                <a:latin typeface="+mn-lt"/>
                <a:ea typeface="+mn-ea"/>
                <a:cs typeface="+mn-cs"/>
              </a:rPr>
              <a:t> case</a:t>
            </a:r>
            <a:r>
              <a:rPr lang="en-US" sz="1200" kern="1200" dirty="0">
                <a:solidFill>
                  <a:schemeClr val="tx1"/>
                </a:solidFill>
                <a:effectLst/>
                <a:latin typeface="+mn-lt"/>
                <a:ea typeface="+mn-ea"/>
                <a:cs typeface="+mn-cs"/>
              </a:rPr>
              <a:t> → the fact that only a minority of users that use Google’s general search service as their main general search service actually resort to other general search services, reinforced the barriers to entry and expansion resulting from the strong network effects.</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to obtain information on the extent of single- or multi-homing? → e.g. through membership data, transaction data or surveys on customer behavior.</a:t>
            </a:r>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5"/>
          </p:nvPr>
        </p:nvSpPr>
        <p:spPr/>
        <p:txBody>
          <a:bodyPr/>
          <a:lstStyle/>
          <a:p>
            <a:fld id="{B262E7F3-2854-5B40-84BD-7C1D6E3868AD}" type="slidenum">
              <a:rPr lang="es-ES" smtClean="0"/>
              <a:t>23</a:t>
            </a:fld>
            <a:endParaRPr lang="es-ES"/>
          </a:p>
        </p:txBody>
      </p:sp>
    </p:spTree>
    <p:extLst>
      <p:ext uri="{BB962C8B-B14F-4D97-AF65-F5344CB8AC3E}">
        <p14:creationId xmlns:p14="http://schemas.microsoft.com/office/powerpoint/2010/main" val="32005718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kern="1200" dirty="0">
                <a:solidFill>
                  <a:schemeClr val="tx1"/>
                </a:solidFill>
                <a:effectLst/>
                <a:latin typeface="+mn-lt"/>
                <a:ea typeface="+mn-ea"/>
                <a:cs typeface="+mn-cs"/>
              </a:rPr>
              <a:t>Slide #6 – </a:t>
            </a:r>
            <a:r>
              <a:rPr lang="nl-NL" sz="1200" b="1" kern="1200" dirty="0" err="1">
                <a:solidFill>
                  <a:schemeClr val="tx1"/>
                </a:solidFill>
                <a:effectLst/>
                <a:latin typeface="+mn-lt"/>
                <a:ea typeface="+mn-ea"/>
                <a:cs typeface="+mn-cs"/>
              </a:rPr>
              <a:t>Dynamic</a:t>
            </a:r>
            <a:r>
              <a:rPr lang="nl-NL" sz="1200" b="1" kern="1200" dirty="0">
                <a:solidFill>
                  <a:schemeClr val="tx1"/>
                </a:solidFill>
                <a:effectLst/>
                <a:latin typeface="+mn-lt"/>
                <a:ea typeface="+mn-ea"/>
                <a:cs typeface="+mn-cs"/>
              </a:rPr>
              <a:t> </a:t>
            </a:r>
            <a:r>
              <a:rPr lang="nl-NL" sz="1200" b="1" kern="1200" dirty="0" err="1">
                <a:solidFill>
                  <a:schemeClr val="tx1"/>
                </a:solidFill>
                <a:effectLst/>
                <a:latin typeface="+mn-lt"/>
                <a:ea typeface="+mn-ea"/>
                <a:cs typeface="+mn-cs"/>
              </a:rPr>
              <a:t>competition</a:t>
            </a:r>
            <a:endParaRPr lang="nl-NL"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Competition is often </a:t>
            </a:r>
            <a:r>
              <a:rPr lang="en-US" sz="1200" i="1" kern="1200" dirty="0">
                <a:solidFill>
                  <a:schemeClr val="tx1"/>
                </a:solidFill>
                <a:effectLst/>
                <a:latin typeface="+mn-lt"/>
                <a:ea typeface="+mn-ea"/>
                <a:cs typeface="+mn-cs"/>
              </a:rPr>
              <a:t>for</a:t>
            </a:r>
            <a:r>
              <a:rPr lang="en-US" sz="1200" kern="1200" dirty="0">
                <a:solidFill>
                  <a:schemeClr val="tx1"/>
                </a:solidFill>
                <a:effectLst/>
                <a:latin typeface="+mn-lt"/>
                <a:ea typeface="+mn-ea"/>
                <a:cs typeface="+mn-cs"/>
              </a:rPr>
              <a:t> the market (rather than </a:t>
            </a:r>
            <a:r>
              <a:rPr lang="en-US" sz="1200" i="1" kern="1200" dirty="0">
                <a:solidFill>
                  <a:schemeClr val="tx1"/>
                </a:solidFill>
                <a:effectLst/>
                <a:latin typeface="+mn-lt"/>
                <a:ea typeface="+mn-ea"/>
                <a:cs typeface="+mn-cs"/>
              </a:rPr>
              <a:t>in</a:t>
            </a:r>
            <a:r>
              <a:rPr lang="en-US" sz="1200" kern="1200" dirty="0">
                <a:solidFill>
                  <a:schemeClr val="tx1"/>
                </a:solidFill>
                <a:effectLst/>
                <a:latin typeface="+mn-lt"/>
                <a:ea typeface="+mn-ea"/>
                <a:cs typeface="+mn-cs"/>
              </a:rPr>
              <a:t> the market), taking place through sequential winner takes-all races to produce drastic innovations, as opposed to competition in the market through static price/output competition and incremental innovation.</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This competition can come from entities active in an industry or in an adjacent one, and it can also come from entirely unexpected entrants, including new businesses.</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Especially prevalent in digital markets is </a:t>
            </a:r>
            <a:r>
              <a:rPr lang="en-US" sz="1200" b="1" kern="1200" dirty="0">
                <a:solidFill>
                  <a:schemeClr val="tx1"/>
                </a:solidFill>
                <a:effectLst/>
                <a:latin typeface="+mn-lt"/>
                <a:ea typeface="+mn-ea"/>
                <a:cs typeface="+mn-cs"/>
              </a:rPr>
              <a:t>indirect</a:t>
            </a:r>
            <a:r>
              <a:rPr lang="en-US" sz="1200" kern="1200" dirty="0">
                <a:solidFill>
                  <a:schemeClr val="tx1"/>
                </a:solidFill>
                <a:effectLst/>
                <a:latin typeface="+mn-lt"/>
                <a:ea typeface="+mn-ea"/>
                <a:cs typeface="+mn-cs"/>
              </a:rPr>
              <a:t> entry rather than direct entry</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question is whether large incumbent platforms are constrained by competition ‘for the market’, and could be unseated by innovative entrants in the future. An essential element of the analysis is an examination of actual and potential innovative threats to leading companies.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E.g. R&amp;D expenditure or the sequence of strategic acquisitions of start-ups could be part of the analysis of substantial market power.</a:t>
            </a:r>
          </a:p>
          <a:p>
            <a:pPr marL="457200" lvl="1" indent="0">
              <a:buFont typeface="Arial" panose="020B0604020202020204" pitchFamily="34" charset="0"/>
              <a:buNone/>
            </a:pP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Relevance for the use of </a:t>
            </a:r>
            <a:r>
              <a:rPr lang="en-US" sz="1200" b="1" kern="1200" dirty="0">
                <a:solidFill>
                  <a:schemeClr val="tx1"/>
                </a:solidFill>
                <a:effectLst/>
                <a:latin typeface="+mn-lt"/>
                <a:ea typeface="+mn-ea"/>
                <a:cs typeface="+mn-cs"/>
              </a:rPr>
              <a:t>market shares</a:t>
            </a:r>
            <a:r>
              <a:rPr lang="en-US" sz="1200"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With vibrant dynamic competition, even a 'winner-take-all' outcome is only temporary as entities look for means to develop better, more convenient, or higher value offerings for consumers, while seeking to displace the incumbent platforms. High market shares might thus not be very informative.</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It is necessary to take into account the evolution of the market over time: when maintained for a significant period of time, market shares could indeed reflect the substantial market power held. </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b="1" i="1" kern="1200" dirty="0">
                <a:solidFill>
                  <a:schemeClr val="tx1"/>
                </a:solidFill>
                <a:effectLst/>
                <a:latin typeface="+mn-lt"/>
                <a:ea typeface="+mn-ea"/>
                <a:cs typeface="+mn-cs"/>
              </a:rPr>
              <a:t>Google Shopping</a:t>
            </a:r>
            <a:r>
              <a:rPr lang="en-US" sz="1200" b="1" kern="1200" dirty="0">
                <a:solidFill>
                  <a:schemeClr val="tx1"/>
                </a:solidFill>
                <a:effectLst/>
                <a:latin typeface="+mn-lt"/>
                <a:ea typeface="+mn-ea"/>
                <a:cs typeface="+mn-cs"/>
              </a:rPr>
              <a:t> case</a:t>
            </a:r>
            <a:r>
              <a:rPr lang="en-US" sz="1200" kern="1200" dirty="0">
                <a:solidFill>
                  <a:schemeClr val="tx1"/>
                </a:solidFill>
                <a:effectLst/>
                <a:latin typeface="+mn-lt"/>
                <a:ea typeface="+mn-ea"/>
                <a:cs typeface="+mn-cs"/>
              </a:rPr>
              <a:t> → the Commission concluded that Google has enjoyed strong and stable market shares by volume across the EU since 2008, and there has been no effective entry in any EU country during that period.</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Relevance for the assessment of </a:t>
            </a:r>
            <a:r>
              <a:rPr lang="en-US" sz="1200" b="1" kern="1200" dirty="0">
                <a:solidFill>
                  <a:schemeClr val="tx1"/>
                </a:solidFill>
                <a:effectLst/>
                <a:latin typeface="+mn-lt"/>
                <a:ea typeface="+mn-ea"/>
                <a:cs typeface="+mn-cs"/>
              </a:rPr>
              <a:t>entry barriers</a:t>
            </a:r>
            <a:r>
              <a:rPr lang="en-US" sz="1200"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In a dynamic market environment, the question is whether there are barriers to dynamic competition? </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For example, a significant amount of R&amp;D required to enter into a market, long-term subscription contracts, reviews that remain relevant for a long time, and other user-produced content that remains attractive for a long time indicate high entry costs.</a:t>
            </a:r>
            <a:endParaRPr lang="nl-NL" sz="12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Specialized entrants, which cater to a specific interest/niche audience or geographical area, may be able to overcome the lack of an installed user base and enter the market (e.g. Etsy successfully entering the market for online marketplaces for handicraft products despite eBay's presence.)</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i="1" kern="1200" dirty="0">
                <a:solidFill>
                  <a:schemeClr val="tx1"/>
                </a:solidFill>
                <a:effectLst/>
                <a:latin typeface="+mn-lt"/>
                <a:ea typeface="+mn-ea"/>
                <a:cs typeface="+mn-cs"/>
              </a:rPr>
              <a:t>Microsoft/Skype</a:t>
            </a:r>
            <a:r>
              <a:rPr lang="en-US" sz="1200" b="1" kern="1200" dirty="0">
                <a:solidFill>
                  <a:schemeClr val="tx1"/>
                </a:solidFill>
                <a:effectLst/>
                <a:latin typeface="+mn-lt"/>
                <a:ea typeface="+mn-ea"/>
                <a:cs typeface="+mn-cs"/>
              </a:rPr>
              <a:t> case</a:t>
            </a:r>
            <a:r>
              <a:rPr lang="en-US" sz="1200" kern="1200" dirty="0">
                <a:solidFill>
                  <a:schemeClr val="tx1"/>
                </a:solidFill>
                <a:effectLst/>
                <a:latin typeface="+mn-lt"/>
                <a:ea typeface="+mn-ea"/>
                <a:cs typeface="+mn-cs"/>
              </a:rPr>
              <a:t> → Following the merger, Microsoft would have a combined market share of 80 to 90% in the market for video calls. However, the Commission assumed that market shares 'may not be the best proxy to determine competitive strength in markets for consumer communications services' as there was strong competition for the market. Three considerations were regarded as decisive: (1) consumers’ willingness to switch in the case of introduction of fees or slowed or stopped product innovation, (2) the importance of continuous innovation, and (3) low entry barriers. The Commission noted that 'smaller players have succeeded in rapidly entering, and gaining traction in the consumer communications sector with innovative products.' Moreover, the fact that two players with strong brands, namely Google and Facebook, had recently entered the markets for consumer communications services and that the parties of the merger provided a 'long, non-exhaustive list of recent entries on the market for video calls' indicated that Microsoft would continue to face strong competitive pressure.</a:t>
            </a:r>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5"/>
          </p:nvPr>
        </p:nvSpPr>
        <p:spPr/>
        <p:txBody>
          <a:bodyPr/>
          <a:lstStyle/>
          <a:p>
            <a:fld id="{B262E7F3-2854-5B40-84BD-7C1D6E3868AD}" type="slidenum">
              <a:rPr lang="es-ES" smtClean="0"/>
              <a:t>24</a:t>
            </a:fld>
            <a:endParaRPr lang="es-ES"/>
          </a:p>
        </p:txBody>
      </p:sp>
    </p:spTree>
    <p:extLst>
      <p:ext uri="{BB962C8B-B14F-4D97-AF65-F5344CB8AC3E}">
        <p14:creationId xmlns:p14="http://schemas.microsoft.com/office/powerpoint/2010/main" val="18484831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B262E7F3-2854-5B40-84BD-7C1D6E3868AD}" type="slidenum">
              <a:rPr lang="es-ES" smtClean="0"/>
              <a:t>26</a:t>
            </a:fld>
            <a:endParaRPr lang="es-ES"/>
          </a:p>
        </p:txBody>
      </p:sp>
    </p:spTree>
    <p:extLst>
      <p:ext uri="{BB962C8B-B14F-4D97-AF65-F5344CB8AC3E}">
        <p14:creationId xmlns:p14="http://schemas.microsoft.com/office/powerpoint/2010/main" val="1126204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dirty="0" smtClean="0"/>
              <a:t>So, economists consider that</a:t>
            </a:r>
            <a:r>
              <a:rPr lang="en-US" baseline="0" dirty="0" smtClean="0"/>
              <a:t> deviations of competitive markets can arise as a result from market power (besides regulation or other externalities like bad information)</a:t>
            </a:r>
          </a:p>
          <a:p>
            <a:pPr marL="171450" indent="-171450">
              <a:buFont typeface="Arial" panose="020B0604020202020204" pitchFamily="34" charset="0"/>
              <a:buChar char="•"/>
            </a:pPr>
            <a:r>
              <a:rPr lang="en-US" baseline="0" dirty="0" smtClean="0"/>
              <a:t>Simply defined, market power is “power over price”</a:t>
            </a:r>
          </a:p>
          <a:p>
            <a:pPr marL="171450" indent="-171450">
              <a:buFont typeface="Arial" panose="020B0604020202020204" pitchFamily="34" charset="0"/>
              <a:buChar char="•"/>
            </a:pPr>
            <a:r>
              <a:rPr lang="en-US" baseline="0" dirty="0" smtClean="0"/>
              <a:t>When there is “power over price”, one or more firm can raise prices above costs</a:t>
            </a:r>
          </a:p>
          <a:p>
            <a:pPr marL="171450" indent="-171450">
              <a:buFont typeface="Arial" panose="020B0604020202020204" pitchFamily="34" charset="0"/>
              <a:buChar char="•"/>
            </a:pPr>
            <a:r>
              <a:rPr lang="en-US" baseline="0" dirty="0" smtClean="0"/>
              <a:t>This means that customers </a:t>
            </a:r>
            <a:r>
              <a:rPr lang="en-US" baseline="0" dirty="0" smtClean="0"/>
              <a:t>who </a:t>
            </a:r>
            <a:r>
              <a:rPr lang="en-US" baseline="0" dirty="0" smtClean="0"/>
              <a:t>are able and willing to pay units at the cost of production are not served, and that units that would be profitable to sell are not produced</a:t>
            </a:r>
          </a:p>
          <a:p>
            <a:pPr marL="171450" indent="-171450">
              <a:buFont typeface="Arial" panose="020B0604020202020204" pitchFamily="34" charset="0"/>
              <a:buChar char="•"/>
            </a:pPr>
            <a:r>
              <a:rPr lang="en-US" baseline="0" dirty="0" smtClean="0"/>
              <a:t>Technically, the benefits to buyers are superior to the costs to sellers, yet these transactions are not entered into</a:t>
            </a:r>
          </a:p>
          <a:p>
            <a:pPr marL="171450" indent="-171450">
              <a:buFont typeface="Arial" panose="020B0604020202020204" pitchFamily="34" charset="0"/>
              <a:buChar char="•"/>
            </a:pPr>
            <a:r>
              <a:rPr lang="en-US" baseline="0" dirty="0" smtClean="0"/>
              <a:t>It’s inefficient from a society level because there is some prosperity that is lost</a:t>
            </a:r>
          </a:p>
          <a:p>
            <a:pPr marL="171450" indent="-171450">
              <a:buFont typeface="Arial" panose="020B0604020202020204" pitchFamily="34" charset="0"/>
              <a:buChar char="•"/>
            </a:pPr>
            <a:r>
              <a:rPr lang="en-US" baseline="0" dirty="0" smtClean="0"/>
              <a:t>Metaphorically, the </a:t>
            </a:r>
            <a:r>
              <a:rPr lang="en-US" baseline="0" dirty="0" smtClean="0"/>
              <a:t>pie does not grow as it could. It’s not a problem of </a:t>
            </a:r>
            <a:r>
              <a:rPr lang="en-US" baseline="0" dirty="0" smtClean="0"/>
              <a:t>distribution, it’s a problem of efficiency</a:t>
            </a:r>
            <a:endParaRPr lang="en-US" baseline="0" dirty="0" smtClean="0"/>
          </a:p>
          <a:p>
            <a:pPr marL="171450" indent="-171450">
              <a:buFont typeface="Arial" panose="020B0604020202020204" pitchFamily="34" charset="0"/>
              <a:buChar char="•"/>
            </a:pPr>
            <a:r>
              <a:rPr lang="en-US" baseline="0" dirty="0" smtClean="0"/>
              <a:t>Moreover, when there is some market power, and firms can raise prices, they are less </a:t>
            </a:r>
            <a:r>
              <a:rPr lang="en-US" baseline="0" dirty="0" smtClean="0"/>
              <a:t>constrained to minimize costs</a:t>
            </a:r>
            <a:r>
              <a:rPr lang="en-US" baseline="0" dirty="0" smtClean="0"/>
              <a:t>, and are under less pressure to innovate</a:t>
            </a:r>
          </a:p>
          <a:p>
            <a:endParaRPr lang="en-US" dirty="0"/>
          </a:p>
        </p:txBody>
      </p:sp>
      <p:sp>
        <p:nvSpPr>
          <p:cNvPr id="4" name="Espace réservé du numéro de diapositive 3"/>
          <p:cNvSpPr>
            <a:spLocks noGrp="1"/>
          </p:cNvSpPr>
          <p:nvPr>
            <p:ph type="sldNum" sz="quarter" idx="10"/>
          </p:nvPr>
        </p:nvSpPr>
        <p:spPr/>
        <p:txBody>
          <a:bodyPr/>
          <a:lstStyle/>
          <a:p>
            <a:fld id="{B262E7F3-2854-5B40-84BD-7C1D6E3868AD}" type="slidenum">
              <a:rPr lang="es-ES" smtClean="0"/>
              <a:t>3</a:t>
            </a:fld>
            <a:endParaRPr lang="es-ES"/>
          </a:p>
        </p:txBody>
      </p:sp>
    </p:spTree>
    <p:extLst>
      <p:ext uri="{BB962C8B-B14F-4D97-AF65-F5344CB8AC3E}">
        <p14:creationId xmlns:p14="http://schemas.microsoft.com/office/powerpoint/2010/main" val="3581538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smtClean="0"/>
              <a:t>Now, economists also </a:t>
            </a:r>
            <a:r>
              <a:rPr lang="en-US" dirty="0" smtClean="0"/>
              <a:t>explain </a:t>
            </a:r>
            <a:r>
              <a:rPr lang="en-US" i="1" dirty="0" smtClean="0"/>
              <a:t>why</a:t>
            </a:r>
            <a:r>
              <a:rPr lang="en-US" i="1" baseline="0" dirty="0" smtClean="0"/>
              <a:t> </a:t>
            </a:r>
            <a:r>
              <a:rPr lang="en-US" baseline="0" dirty="0" smtClean="0"/>
              <a:t>we should expect firms without rivals to exercise market power</a:t>
            </a:r>
          </a:p>
          <a:p>
            <a:r>
              <a:rPr lang="en-US" dirty="0" smtClean="0"/>
              <a:t>When</a:t>
            </a:r>
            <a:r>
              <a:rPr lang="en-US" baseline="0" dirty="0" smtClean="0"/>
              <a:t> there is no rival, the firm alone in the market, has </a:t>
            </a:r>
            <a:r>
              <a:rPr lang="en-US" dirty="0" smtClean="0"/>
              <a:t>a decision-making </a:t>
            </a:r>
            <a:r>
              <a:rPr lang="en-US" dirty="0"/>
              <a:t>problem</a:t>
            </a:r>
          </a:p>
          <a:p>
            <a:r>
              <a:rPr lang="en-US" sz="1200" b="0" i="0" u="none" strike="noStrike" kern="1200" baseline="0" dirty="0" smtClean="0">
                <a:solidFill>
                  <a:schemeClr val="tx1"/>
                </a:solidFill>
                <a:latin typeface="+mn-lt"/>
                <a:ea typeface="+mn-ea"/>
                <a:cs typeface="+mn-cs"/>
              </a:rPr>
              <a:t>No other competitor, entrant, input seller, or buyer that can influence its decisions. So the firm is a price setter. </a:t>
            </a:r>
          </a:p>
          <a:p>
            <a:r>
              <a:rPr lang="en-US" sz="1200" b="0" i="0" u="none" strike="noStrike" kern="1200" baseline="0" dirty="0" smtClean="0">
                <a:solidFill>
                  <a:schemeClr val="tx1"/>
                </a:solidFill>
                <a:latin typeface="+mn-lt"/>
                <a:ea typeface="+mn-ea"/>
                <a:cs typeface="+mn-cs"/>
              </a:rPr>
              <a:t>But put simply, there’s no benchmark.</a:t>
            </a:r>
          </a:p>
          <a:p>
            <a:r>
              <a:rPr lang="en-US" sz="1200" b="0" i="0" u="none" strike="noStrike" kern="1200" baseline="0" dirty="0" smtClean="0">
                <a:solidFill>
                  <a:schemeClr val="tx1"/>
                </a:solidFill>
                <a:latin typeface="+mn-lt"/>
                <a:ea typeface="+mn-ea"/>
                <a:cs typeface="+mn-cs"/>
              </a:rPr>
              <a:t>But how, then, does the lone monopolist set an output and price level combination? </a:t>
            </a:r>
          </a:p>
          <a:p>
            <a:r>
              <a:rPr lang="en-US" sz="1200" b="0" i="0" u="none" strike="noStrike" kern="1200" baseline="0" dirty="0" smtClean="0">
                <a:solidFill>
                  <a:schemeClr val="tx1"/>
                </a:solidFill>
                <a:latin typeface="+mn-lt"/>
                <a:ea typeface="+mn-ea"/>
                <a:cs typeface="+mn-cs"/>
              </a:rPr>
              <a:t>The standard monopoly model gives a response to this decision- making problem. Monopoly output and price setting is a “</a:t>
            </a:r>
            <a:r>
              <a:rPr lang="en-US" sz="1200" b="0" i="0" u="none" strike="noStrike" kern="1200" baseline="0" dirty="0" err="1" smtClean="0">
                <a:solidFill>
                  <a:schemeClr val="tx1"/>
                </a:solidFill>
                <a:latin typeface="+mn-lt"/>
                <a:ea typeface="+mn-ea"/>
                <a:cs typeface="+mn-cs"/>
              </a:rPr>
              <a:t>marginalist</a:t>
            </a:r>
            <a:r>
              <a:rPr lang="en-US" sz="1200" b="0" i="0" u="none" strike="noStrike" kern="1200" baseline="0" dirty="0" smtClean="0">
                <a:solidFill>
                  <a:schemeClr val="tx1"/>
                </a:solidFill>
                <a:latin typeface="+mn-lt"/>
                <a:ea typeface="+mn-ea"/>
                <a:cs typeface="+mn-cs"/>
              </a:rPr>
              <a:t>” process. </a:t>
            </a:r>
          </a:p>
          <a:p>
            <a:r>
              <a:rPr lang="en-US" sz="1200" b="0" i="0" u="none" strike="noStrike" kern="1200" baseline="0" dirty="0" smtClean="0">
                <a:solidFill>
                  <a:schemeClr val="tx1"/>
                </a:solidFill>
                <a:latin typeface="+mn-lt"/>
                <a:ea typeface="+mn-ea"/>
                <a:cs typeface="+mn-cs"/>
              </a:rPr>
              <a:t>Assuming profit maximization, the monopolist grows output and lowers prices up to the level where marginal revenue (“MR”) equals marginal cost (“MC”).</a:t>
            </a:r>
            <a:endParaRPr lang="en-US" dirty="0"/>
          </a:p>
          <a:p>
            <a:r>
              <a:rPr lang="en-US" dirty="0" smtClean="0"/>
              <a:t>Marginal revenue is given by the blue curve, which is the demand curve.</a:t>
            </a:r>
          </a:p>
          <a:p>
            <a:r>
              <a:rPr lang="en-US" dirty="0" smtClean="0"/>
              <a:t>As you can see, for 9</a:t>
            </a:r>
            <a:r>
              <a:rPr lang="en-US" baseline="0" dirty="0" smtClean="0"/>
              <a:t> USD, the monopolist will sell 1 unit to customers. It’s marginal revenue will be 9</a:t>
            </a:r>
          </a:p>
          <a:p>
            <a:r>
              <a:rPr lang="en-US" baseline="0" dirty="0" smtClean="0"/>
              <a:t>If he sells 2, he must sell both at 8 USD. </a:t>
            </a:r>
          </a:p>
          <a:p>
            <a:r>
              <a:rPr lang="en-US" b="1" baseline="0" dirty="0" smtClean="0"/>
              <a:t>Q: why? </a:t>
            </a:r>
          </a:p>
          <a:p>
            <a:r>
              <a:rPr lang="en-US" b="1" baseline="0" dirty="0" smtClean="0"/>
              <a:t>Answer: </a:t>
            </a:r>
            <a:r>
              <a:rPr lang="en-US" baseline="0" dirty="0" smtClean="0"/>
              <a:t>The individual users that compose demand enjoy less benefits from the second one than the first. So the price has to be decreased. Recall, the demand curve is a function of the marginal benefits of users. </a:t>
            </a:r>
          </a:p>
          <a:p>
            <a:r>
              <a:rPr lang="en-US" baseline="0" dirty="0" smtClean="0"/>
              <a:t>The marginal revenue is therefore 7 USD. Given that MC is 1, it’s ok to set this.</a:t>
            </a:r>
          </a:p>
          <a:p>
            <a:r>
              <a:rPr lang="en-US" baseline="0" dirty="0" smtClean="0"/>
              <a:t>You can carry on. If the monopolist produces 3, the marginal revenue is 5. And the marginal cost is 2. So production grows.</a:t>
            </a:r>
          </a:p>
          <a:p>
            <a:r>
              <a:rPr lang="en-US" b="1" baseline="0" dirty="0" smtClean="0"/>
              <a:t>Q: At what quantity will stop to produce? And what will be the market monopoly price?</a:t>
            </a:r>
          </a:p>
          <a:p>
            <a:r>
              <a:rPr lang="en-US" b="1" baseline="0" dirty="0" smtClean="0"/>
              <a:t>Answer: </a:t>
            </a:r>
            <a:r>
              <a:rPr lang="en-US" b="0" baseline="0" dirty="0" smtClean="0"/>
              <a:t>6 USD and Q4</a:t>
            </a:r>
            <a:endParaRPr lang="en-US" b="0" dirty="0"/>
          </a:p>
        </p:txBody>
      </p:sp>
      <p:sp>
        <p:nvSpPr>
          <p:cNvPr id="4" name="Espace réservé du numéro de diapositive 3"/>
          <p:cNvSpPr>
            <a:spLocks noGrp="1"/>
          </p:cNvSpPr>
          <p:nvPr>
            <p:ph type="sldNum" sz="quarter" idx="10"/>
          </p:nvPr>
        </p:nvSpPr>
        <p:spPr/>
        <p:txBody>
          <a:bodyPr/>
          <a:lstStyle/>
          <a:p>
            <a:fld id="{B262E7F3-2854-5B40-84BD-7C1D6E3868AD}" type="slidenum">
              <a:rPr lang="es-ES" smtClean="0"/>
              <a:t>4</a:t>
            </a:fld>
            <a:endParaRPr lang="es-ES"/>
          </a:p>
        </p:txBody>
      </p:sp>
    </p:spTree>
    <p:extLst>
      <p:ext uri="{BB962C8B-B14F-4D97-AF65-F5344CB8AC3E}">
        <p14:creationId xmlns:p14="http://schemas.microsoft.com/office/powerpoint/2010/main" val="4186003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Market Power Levels are </a:t>
            </a:r>
            <a:r>
              <a:rPr lang="en-US" dirty="0" smtClean="0"/>
              <a:t>not all bad</a:t>
            </a:r>
          </a:p>
          <a:p>
            <a:r>
              <a:rPr lang="en-US" dirty="0" smtClean="0"/>
              <a:t>Perfect competition is the end of competition</a:t>
            </a:r>
          </a:p>
          <a:p>
            <a:r>
              <a:rPr lang="en-US" dirty="0" smtClean="0"/>
              <a:t>There</a:t>
            </a:r>
            <a:r>
              <a:rPr lang="en-US" baseline="0" dirty="0" smtClean="0"/>
              <a:t> would be no dynamism if firms did not expect to earn a normal rate of return</a:t>
            </a:r>
          </a:p>
          <a:p>
            <a:r>
              <a:rPr lang="en-US" baseline="0" dirty="0" smtClean="0"/>
              <a:t>And there must be rewards to innovation, in the form of above cost prices</a:t>
            </a:r>
          </a:p>
          <a:p>
            <a:r>
              <a:rPr lang="en-US" baseline="0" dirty="0" smtClean="0"/>
              <a:t>When the conditions of entry are free and open, we should be less hard on above cost pricing</a:t>
            </a:r>
            <a:endParaRPr lang="en-US" dirty="0"/>
          </a:p>
        </p:txBody>
      </p:sp>
      <p:sp>
        <p:nvSpPr>
          <p:cNvPr id="4" name="Espace réservé du numéro de diapositive 3"/>
          <p:cNvSpPr>
            <a:spLocks noGrp="1"/>
          </p:cNvSpPr>
          <p:nvPr>
            <p:ph type="sldNum" sz="quarter" idx="10"/>
          </p:nvPr>
        </p:nvSpPr>
        <p:spPr/>
        <p:txBody>
          <a:bodyPr/>
          <a:lstStyle/>
          <a:p>
            <a:fld id="{B262E7F3-2854-5B40-84BD-7C1D6E3868AD}" type="slidenum">
              <a:rPr lang="es-ES" smtClean="0"/>
              <a:t>5</a:t>
            </a:fld>
            <a:endParaRPr lang="es-ES"/>
          </a:p>
        </p:txBody>
      </p:sp>
    </p:spTree>
    <p:extLst>
      <p:ext uri="{BB962C8B-B14F-4D97-AF65-F5344CB8AC3E}">
        <p14:creationId xmlns:p14="http://schemas.microsoft.com/office/powerpoint/2010/main" val="3019161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Not just </a:t>
            </a:r>
            <a:r>
              <a:rPr lang="en-US" dirty="0" smtClean="0"/>
              <a:t>dominance in abuse cases</a:t>
            </a:r>
          </a:p>
          <a:p>
            <a:r>
              <a:rPr lang="en-US" dirty="0" err="1" smtClean="0"/>
              <a:t>Everytime</a:t>
            </a:r>
            <a:r>
              <a:rPr lang="en-US" baseline="0" dirty="0" smtClean="0"/>
              <a:t> the law demands a showing of anticompetitive effects, in the future (a prediction) or the past (an explanation) , you want to ask if market power is or has been created, protected, or strengthened. </a:t>
            </a:r>
            <a:endParaRPr lang="en-US" dirty="0"/>
          </a:p>
        </p:txBody>
      </p:sp>
      <p:sp>
        <p:nvSpPr>
          <p:cNvPr id="4" name="Espace réservé du numéro de diapositive 3"/>
          <p:cNvSpPr>
            <a:spLocks noGrp="1"/>
          </p:cNvSpPr>
          <p:nvPr>
            <p:ph type="sldNum" sz="quarter" idx="10"/>
          </p:nvPr>
        </p:nvSpPr>
        <p:spPr/>
        <p:txBody>
          <a:bodyPr/>
          <a:lstStyle/>
          <a:p>
            <a:fld id="{B262E7F3-2854-5B40-84BD-7C1D6E3868AD}" type="slidenum">
              <a:rPr lang="es-ES" smtClean="0"/>
              <a:t>6</a:t>
            </a:fld>
            <a:endParaRPr lang="es-ES"/>
          </a:p>
        </p:txBody>
      </p:sp>
    </p:spTree>
    <p:extLst>
      <p:ext uri="{BB962C8B-B14F-4D97-AF65-F5344CB8AC3E}">
        <p14:creationId xmlns:p14="http://schemas.microsoft.com/office/powerpoint/2010/main" val="1809010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hate to look at market power “in the eye”.</a:t>
            </a:r>
          </a:p>
          <a:p>
            <a:endParaRPr lang="en-US" dirty="0"/>
          </a:p>
          <a:p>
            <a:r>
              <a:rPr lang="en-US" dirty="0"/>
              <a:t>Too hard to know when prices above cost denote efficiency</a:t>
            </a:r>
            <a:r>
              <a:rPr lang="en-US" baseline="0" dirty="0"/>
              <a:t> or monopoly power</a:t>
            </a:r>
          </a:p>
          <a:p>
            <a:endParaRPr lang="en-US" baseline="0" dirty="0"/>
          </a:p>
          <a:p>
            <a:r>
              <a:rPr lang="en-US" baseline="0" dirty="0"/>
              <a:t>Instead, use of a more indirect approach, and only exceptionally they do it directly</a:t>
            </a:r>
          </a:p>
          <a:p>
            <a:endParaRPr lang="en-US" baseline="0" dirty="0"/>
          </a:p>
          <a:p>
            <a:r>
              <a:rPr lang="en-US" dirty="0"/>
              <a:t>Assessing the existence of market power is a highly factual and multi-dimensional research. </a:t>
            </a:r>
          </a:p>
          <a:p>
            <a:endParaRPr lang="en-US" dirty="0"/>
          </a:p>
          <a:p>
            <a:r>
              <a:rPr lang="en-US" dirty="0"/>
              <a:t>The first step is generally to characterize the market structure: how many competitors? With what level of market shares? The highest, the more likely the existence of market power.</a:t>
            </a:r>
          </a:p>
          <a:p>
            <a:endParaRPr lang="en-US" dirty="0"/>
          </a:p>
          <a:p>
            <a:r>
              <a:rPr lang="en-US" dirty="0"/>
              <a:t>Then, this preliminary step is supplemented with other elements. This is especially necessary when the level of market share does not indicate without any doubt the existence, or the absence, of market power. Looking into the threat that potential competition represents also helps to determine whether the incumbent is in a position to price above competitive levels. Is it likely that other competitors will expand rapidly? And is it likely that new competitors will enter the market and increase the level of competition? The less likely it is, the more “barriers” to either expansion or entry exist, the more market power an undertaking benefits from.</a:t>
            </a:r>
          </a:p>
          <a:p>
            <a:endParaRPr lang="en-US" dirty="0"/>
          </a:p>
          <a:p>
            <a:r>
              <a:rPr lang="en-US" dirty="0"/>
              <a:t>Lastly, the capacity of buyer to exert control on the undertaking also indicates whether an undertaking can be considered to have market power or not. If the buyer can pressure the seller into keeping its prices down, maintaining high-quality standards and so on, then the incumbent is constrained. It does not benefit from market power. This is rarely a very determinant element.</a:t>
            </a:r>
          </a:p>
        </p:txBody>
      </p:sp>
      <p:sp>
        <p:nvSpPr>
          <p:cNvPr id="4" name="Slide Number Placeholder 3"/>
          <p:cNvSpPr>
            <a:spLocks noGrp="1"/>
          </p:cNvSpPr>
          <p:nvPr>
            <p:ph type="sldNum" sz="quarter" idx="10"/>
          </p:nvPr>
        </p:nvSpPr>
        <p:spPr/>
        <p:txBody>
          <a:bodyPr/>
          <a:lstStyle/>
          <a:p>
            <a:fld id="{B262E7F3-2854-5B40-84BD-7C1D6E3868AD}" type="slidenum">
              <a:rPr lang="es-ES" smtClean="0"/>
              <a:t>8</a:t>
            </a:fld>
            <a:endParaRPr lang="es-ES"/>
          </a:p>
        </p:txBody>
      </p:sp>
    </p:spTree>
    <p:extLst>
      <p:ext uri="{BB962C8B-B14F-4D97-AF65-F5344CB8AC3E}">
        <p14:creationId xmlns:p14="http://schemas.microsoft.com/office/powerpoint/2010/main" val="38606561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62E7F3-2854-5B40-84BD-7C1D6E3868AD}" type="slidenum">
              <a:rPr lang="es-ES" smtClean="0"/>
              <a:t>9</a:t>
            </a:fld>
            <a:endParaRPr lang="es-ES"/>
          </a:p>
        </p:txBody>
      </p:sp>
    </p:spTree>
    <p:extLst>
      <p:ext uri="{BB962C8B-B14F-4D97-AF65-F5344CB8AC3E}">
        <p14:creationId xmlns:p14="http://schemas.microsoft.com/office/powerpoint/2010/main" val="2386227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75% threshold appears in the recommendations from the Commission</a:t>
            </a:r>
          </a:p>
          <a:p>
            <a:endParaRPr lang="en-US" dirty="0"/>
          </a:p>
          <a:p>
            <a:r>
              <a:rPr lang="en-US" dirty="0"/>
              <a:t>The 50% threshold has been repeatedly stated in case law. The market shares were the supplemented with other sorts of elements.</a:t>
            </a:r>
          </a:p>
          <a:p>
            <a:endParaRPr lang="en-US" dirty="0"/>
          </a:p>
          <a:p>
            <a:pPr algn="l"/>
            <a:r>
              <a:rPr lang="en-US" b="0" i="1" dirty="0">
                <a:solidFill>
                  <a:srgbClr val="000000"/>
                </a:solidFill>
                <a:effectLst/>
                <a:latin typeface="Tahoma" panose="020B0604030504040204" pitchFamily="34" charset="0"/>
              </a:rPr>
              <a:t>“With regard to market shares the Court has held that </a:t>
            </a:r>
            <a:r>
              <a:rPr lang="en-US" b="1" i="1" dirty="0">
                <a:solidFill>
                  <a:srgbClr val="000000"/>
                </a:solidFill>
                <a:effectLst/>
                <a:latin typeface="Tahoma" panose="020B0604030504040204" pitchFamily="34" charset="0"/>
              </a:rPr>
              <a:t>very large shares are in themselves, and save in exceptional circumstances, evidence of the existence of a dominant position</a:t>
            </a:r>
            <a:r>
              <a:rPr lang="en-US" b="0" i="1" dirty="0">
                <a:solidFill>
                  <a:srgbClr val="000000"/>
                </a:solidFill>
                <a:effectLst/>
                <a:latin typeface="Tahoma" panose="020B0604030504040204" pitchFamily="34" charset="0"/>
              </a:rPr>
              <a:t> (judgment in Case 85/76 Hoffman-La Roche v Commission [1979] ECR 461, paragraph 41). </a:t>
            </a:r>
            <a:r>
              <a:rPr lang="en-US" b="1" i="1" dirty="0">
                <a:solidFill>
                  <a:srgbClr val="000000"/>
                </a:solidFill>
                <a:effectLst/>
                <a:latin typeface="Tahoma" panose="020B0604030504040204" pitchFamily="34" charset="0"/>
              </a:rPr>
              <a:t>That is the situation where there is a market share of 50%</a:t>
            </a:r>
            <a:r>
              <a:rPr lang="en-US" b="0" i="1" dirty="0">
                <a:solidFill>
                  <a:srgbClr val="000000"/>
                </a:solidFill>
                <a:effectLst/>
                <a:latin typeface="Tahoma" panose="020B0604030504040204" pitchFamily="34" charset="0"/>
              </a:rPr>
              <a:t> such as that found to exist in this case.</a:t>
            </a:r>
          </a:p>
          <a:p>
            <a:pPr algn="l"/>
            <a:r>
              <a:rPr lang="en-US" b="0" i="1" dirty="0">
                <a:solidFill>
                  <a:srgbClr val="000000"/>
                </a:solidFill>
                <a:effectLst/>
                <a:latin typeface="Tahoma" panose="020B0604030504040204" pitchFamily="34" charset="0"/>
              </a:rPr>
              <a:t>61 Moreover, the Commission rightly pointed out that </a:t>
            </a:r>
            <a:r>
              <a:rPr lang="en-US" b="1" i="1" dirty="0">
                <a:solidFill>
                  <a:srgbClr val="000000"/>
                </a:solidFill>
                <a:effectLst/>
                <a:latin typeface="Tahoma" panose="020B0604030504040204" pitchFamily="34" charset="0"/>
              </a:rPr>
              <a:t>other factors confirmed </a:t>
            </a:r>
            <a:r>
              <a:rPr lang="en-US" b="0" i="1" dirty="0">
                <a:solidFill>
                  <a:srgbClr val="000000"/>
                </a:solidFill>
                <a:effectLst/>
                <a:latin typeface="Tahoma" panose="020B0604030504040204" pitchFamily="34" charset="0"/>
              </a:rPr>
              <a:t>AKZO' s predominance in the market.</a:t>
            </a:r>
          </a:p>
          <a:p>
            <a:pPr algn="l"/>
            <a:endParaRPr lang="en-US" b="0" i="1" dirty="0">
              <a:solidFill>
                <a:srgbClr val="000000"/>
              </a:solidFill>
              <a:effectLst/>
              <a:latin typeface="Tahoma" panose="020B0604030504040204" pitchFamily="34" charset="0"/>
            </a:endParaRPr>
          </a:p>
          <a:p>
            <a:pPr algn="l"/>
            <a:r>
              <a:rPr lang="en-US" b="1" i="0" dirty="0">
                <a:solidFill>
                  <a:srgbClr val="000000"/>
                </a:solidFill>
                <a:effectLst/>
                <a:latin typeface="Tahoma" panose="020B0604030504040204" pitchFamily="34" charset="0"/>
              </a:rPr>
              <a:t>Judgment of the Court (Fifth Chamber) of 3 July 1991. - AKZO </a:t>
            </a:r>
            <a:r>
              <a:rPr lang="en-US" b="1" i="0" dirty="0" err="1">
                <a:solidFill>
                  <a:srgbClr val="000000"/>
                </a:solidFill>
                <a:effectLst/>
                <a:latin typeface="Tahoma" panose="020B0604030504040204" pitchFamily="34" charset="0"/>
              </a:rPr>
              <a:t>Chemie</a:t>
            </a:r>
            <a:r>
              <a:rPr lang="en-US" b="1" i="0" dirty="0">
                <a:solidFill>
                  <a:srgbClr val="000000"/>
                </a:solidFill>
                <a:effectLst/>
                <a:latin typeface="Tahoma" panose="020B0604030504040204" pitchFamily="34" charset="0"/>
              </a:rPr>
              <a:t> BV v Commission of the European Communities. - Article 86 - Eliminatory practices of a dominant undertaking. - Case C-62/86.</a:t>
            </a:r>
            <a:r>
              <a:rPr lang="en-US" b="0" i="1" dirty="0">
                <a:solidFill>
                  <a:srgbClr val="000000"/>
                </a:solidFill>
                <a:effectLst/>
                <a:latin typeface="Tahoma" panose="020B0604030504040204" pitchFamily="34" charset="0"/>
              </a:rPr>
              <a:t> </a:t>
            </a:r>
            <a:r>
              <a:rPr lang="en-US" i="0" dirty="0">
                <a:solidFill>
                  <a:srgbClr val="000000"/>
                </a:solidFill>
                <a:effectLst/>
                <a:latin typeface="Tahoma" panose="020B0604030504040204" pitchFamily="34" charset="0"/>
              </a:rPr>
              <a:t>§ 60/61</a:t>
            </a:r>
          </a:p>
          <a:p>
            <a:pPr algn="l"/>
            <a:endParaRPr lang="en-US" b="0" i="0" dirty="0">
              <a:solidFill>
                <a:srgbClr val="000000"/>
              </a:solidFill>
              <a:effectLst/>
              <a:latin typeface="Tahoma" panose="020B0604030504040204" pitchFamily="34" charset="0"/>
            </a:endParaRPr>
          </a:p>
          <a:p>
            <a:pPr algn="l"/>
            <a:r>
              <a:rPr lang="en-US" b="0" i="0" dirty="0">
                <a:solidFill>
                  <a:srgbClr val="000000"/>
                </a:solidFill>
                <a:effectLst/>
                <a:latin typeface="Tahoma" panose="020B0604030504040204" pitchFamily="34" charset="0"/>
              </a:rPr>
              <a:t>If the level of market share is not extremely high nor low, other elements must be considered: see after.</a:t>
            </a:r>
            <a:endParaRPr lang="en-US" b="0" i="1" dirty="0">
              <a:solidFill>
                <a:srgbClr val="000000"/>
              </a:solidFill>
              <a:effectLst/>
              <a:latin typeface="Tahoma" panose="020B0604030504040204" pitchFamily="34" charset="0"/>
            </a:endParaRPr>
          </a:p>
          <a:p>
            <a:pPr algn="l"/>
            <a:endParaRPr lang="en-US" b="0" i="1" dirty="0">
              <a:solidFill>
                <a:srgbClr val="000000"/>
              </a:solidFill>
              <a:effectLst/>
              <a:latin typeface="Tahoma" panose="020B0604030504040204" pitchFamily="34" charset="0"/>
            </a:endParaRPr>
          </a:p>
          <a:p>
            <a:pPr algn="l"/>
            <a:endParaRPr lang="en-US" b="0" i="1" dirty="0">
              <a:solidFill>
                <a:srgbClr val="000000"/>
              </a:solidFill>
              <a:effectLst/>
              <a:latin typeface="Tahoma" panose="020B0604030504040204" pitchFamily="34" charset="0"/>
            </a:endParaRPr>
          </a:p>
          <a:p>
            <a:pPr algn="l"/>
            <a:endParaRPr lang="en-US" b="0" i="1" dirty="0">
              <a:solidFill>
                <a:srgbClr val="000000"/>
              </a:solidFill>
              <a:effectLst/>
              <a:latin typeface="Tahoma" panose="020B0604030504040204" pitchFamily="34" charset="0"/>
            </a:endParaRPr>
          </a:p>
          <a:p>
            <a:pPr algn="l"/>
            <a:endParaRPr lang="en-US" b="0" i="1" dirty="0">
              <a:solidFill>
                <a:srgbClr val="000000"/>
              </a:solidFill>
              <a:effectLst/>
              <a:latin typeface="Tahoma" panose="020B0604030504040204" pitchFamily="34" charset="0"/>
            </a:endParaRPr>
          </a:p>
          <a:p>
            <a:pPr algn="l"/>
            <a:endParaRPr lang="en-US" b="0" i="1" dirty="0">
              <a:solidFill>
                <a:srgbClr val="000000"/>
              </a:solidFill>
              <a:effectLst/>
              <a:latin typeface="Tahoma" panose="020B0604030504040204" pitchFamily="34" charset="0"/>
            </a:endParaRPr>
          </a:p>
          <a:p>
            <a:endParaRPr lang="en-US" dirty="0"/>
          </a:p>
        </p:txBody>
      </p:sp>
      <p:sp>
        <p:nvSpPr>
          <p:cNvPr id="4" name="Slide Number Placeholder 3"/>
          <p:cNvSpPr>
            <a:spLocks noGrp="1"/>
          </p:cNvSpPr>
          <p:nvPr>
            <p:ph type="sldNum" sz="quarter" idx="10"/>
          </p:nvPr>
        </p:nvSpPr>
        <p:spPr/>
        <p:txBody>
          <a:bodyPr/>
          <a:lstStyle/>
          <a:p>
            <a:fld id="{B262E7F3-2854-5B40-84BD-7C1D6E3868AD}" type="slidenum">
              <a:rPr lang="es-ES" smtClean="0"/>
              <a:t>10</a:t>
            </a:fld>
            <a:endParaRPr lang="es-ES"/>
          </a:p>
        </p:txBody>
      </p:sp>
    </p:spTree>
    <p:extLst>
      <p:ext uri="{BB962C8B-B14F-4D97-AF65-F5344CB8AC3E}">
        <p14:creationId xmlns:p14="http://schemas.microsoft.com/office/powerpoint/2010/main" val="2308946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75D07F-D9E6-E845-ABAE-C496A55B9EFE}"/>
              </a:ext>
            </a:extLst>
          </p:cNvPr>
          <p:cNvSpPr>
            <a:spLocks noGrp="1"/>
          </p:cNvSpPr>
          <p:nvPr>
            <p:ph type="ctrTitle"/>
          </p:nvPr>
        </p:nvSpPr>
        <p:spPr>
          <a:xfrm>
            <a:off x="469557" y="1412102"/>
            <a:ext cx="6940267" cy="2387600"/>
          </a:xfrm>
          <a:noFill/>
        </p:spPr>
        <p:txBody>
          <a:bodyPr wrap="square" lIns="0" anchor="t" anchorCtr="0">
            <a:normAutofit/>
          </a:bodyPr>
          <a:lstStyle>
            <a:lvl1pPr algn="l">
              <a:defRPr sz="5400" b="1">
                <a:solidFill>
                  <a:schemeClr val="tx1"/>
                </a:solidFill>
              </a:defRPr>
            </a:lvl1pPr>
          </a:lstStyle>
          <a:p>
            <a:r>
              <a:rPr lang="es-ES" dirty="0"/>
              <a:t>Haga clic para modificar el estilo de título del patrón</a:t>
            </a:r>
          </a:p>
        </p:txBody>
      </p:sp>
      <p:sp>
        <p:nvSpPr>
          <p:cNvPr id="3" name="Subtítulo 2">
            <a:extLst>
              <a:ext uri="{FF2B5EF4-FFF2-40B4-BE49-F238E27FC236}">
                <a16:creationId xmlns:a16="http://schemas.microsoft.com/office/drawing/2014/main" id="{35838330-9B46-2B4A-88CB-BBA6492EC271}"/>
              </a:ext>
            </a:extLst>
          </p:cNvPr>
          <p:cNvSpPr>
            <a:spLocks noGrp="1"/>
          </p:cNvSpPr>
          <p:nvPr>
            <p:ph type="subTitle" idx="1"/>
          </p:nvPr>
        </p:nvSpPr>
        <p:spPr>
          <a:xfrm>
            <a:off x="469557" y="4030371"/>
            <a:ext cx="5150536" cy="1567240"/>
          </a:xfrm>
        </p:spPr>
        <p:txBody>
          <a:bodyPr lIns="0" anchor="t" anchorCtr="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p>
        </p:txBody>
      </p:sp>
    </p:spTree>
    <p:extLst>
      <p:ext uri="{BB962C8B-B14F-4D97-AF65-F5344CB8AC3E}">
        <p14:creationId xmlns:p14="http://schemas.microsoft.com/office/powerpoint/2010/main" val="172837148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Imagen con título">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C3617446-3B88-DD40-BC8F-9AC1CD4414C1}"/>
              </a:ext>
            </a:extLst>
          </p:cNvPr>
          <p:cNvSpPr>
            <a:spLocks noGrp="1"/>
          </p:cNvSpPr>
          <p:nvPr>
            <p:ph type="pic" idx="1"/>
          </p:nvPr>
        </p:nvSpPr>
        <p:spPr>
          <a:xfrm>
            <a:off x="5600699" y="987426"/>
            <a:ext cx="5859463" cy="215605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7" name="Marcador de número de diapositiva 6">
            <a:extLst>
              <a:ext uri="{FF2B5EF4-FFF2-40B4-BE49-F238E27FC236}">
                <a16:creationId xmlns:a16="http://schemas.microsoft.com/office/drawing/2014/main" id="{1057988F-65C2-A242-8902-38001BE9428C}"/>
              </a:ext>
            </a:extLst>
          </p:cNvPr>
          <p:cNvSpPr>
            <a:spLocks noGrp="1"/>
          </p:cNvSpPr>
          <p:nvPr>
            <p:ph type="sldNum" sz="quarter" idx="12"/>
          </p:nvPr>
        </p:nvSpPr>
        <p:spPr/>
        <p:txBody>
          <a:bodyPr/>
          <a:lstStyle/>
          <a:p>
            <a:fld id="{A85EF1E5-F080-0048-9372-CF230FDE727D}" type="slidenum">
              <a:rPr lang="es-ES" smtClean="0"/>
              <a:t>‹N°›</a:t>
            </a:fld>
            <a:endParaRPr lang="es-ES"/>
          </a:p>
        </p:txBody>
      </p:sp>
      <p:sp>
        <p:nvSpPr>
          <p:cNvPr id="8" name="Marcador de pie de página 4">
            <a:extLst>
              <a:ext uri="{FF2B5EF4-FFF2-40B4-BE49-F238E27FC236}">
                <a16:creationId xmlns:a16="http://schemas.microsoft.com/office/drawing/2014/main" id="{A1BD20AF-6FDF-694F-8BBB-BAF5BFBCA695}"/>
              </a:ext>
            </a:extLst>
          </p:cNvPr>
          <p:cNvSpPr>
            <a:spLocks noGrp="1"/>
          </p:cNvSpPr>
          <p:nvPr>
            <p:ph type="ftr" sz="quarter" idx="3"/>
          </p:nvPr>
        </p:nvSpPr>
        <p:spPr>
          <a:xfrm>
            <a:off x="4038600" y="6141665"/>
            <a:ext cx="4114800"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
        <p:nvSpPr>
          <p:cNvPr id="9" name="Marcador de posición de imagen 2">
            <a:extLst>
              <a:ext uri="{FF2B5EF4-FFF2-40B4-BE49-F238E27FC236}">
                <a16:creationId xmlns:a16="http://schemas.microsoft.com/office/drawing/2014/main" id="{F27B96D6-59E0-D14C-82BF-94DBA4C75E6C}"/>
              </a:ext>
            </a:extLst>
          </p:cNvPr>
          <p:cNvSpPr>
            <a:spLocks noGrp="1"/>
          </p:cNvSpPr>
          <p:nvPr>
            <p:ph type="pic" idx="13"/>
          </p:nvPr>
        </p:nvSpPr>
        <p:spPr>
          <a:xfrm>
            <a:off x="874712" y="987425"/>
            <a:ext cx="4549775"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10" name="Marcador de posición de imagen 2">
            <a:extLst>
              <a:ext uri="{FF2B5EF4-FFF2-40B4-BE49-F238E27FC236}">
                <a16:creationId xmlns:a16="http://schemas.microsoft.com/office/drawing/2014/main" id="{6D5BA7C9-59E2-5942-B6A2-525CBCA90630}"/>
              </a:ext>
            </a:extLst>
          </p:cNvPr>
          <p:cNvSpPr>
            <a:spLocks noGrp="1"/>
          </p:cNvSpPr>
          <p:nvPr>
            <p:ph type="pic" idx="14"/>
          </p:nvPr>
        </p:nvSpPr>
        <p:spPr>
          <a:xfrm>
            <a:off x="5600699" y="3303816"/>
            <a:ext cx="5859463" cy="255723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Tree>
    <p:extLst>
      <p:ext uri="{BB962C8B-B14F-4D97-AF65-F5344CB8AC3E}">
        <p14:creationId xmlns:p14="http://schemas.microsoft.com/office/powerpoint/2010/main" val="2153336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856A72-C98F-E741-AC4E-26A159CDE4FC}"/>
              </a:ext>
            </a:extLst>
          </p:cNvPr>
          <p:cNvSpPr>
            <a:spLocks noGrp="1"/>
          </p:cNvSpPr>
          <p:nvPr>
            <p:ph type="title"/>
          </p:nvPr>
        </p:nvSpPr>
        <p:spPr/>
        <p:txBody>
          <a:bodyPr/>
          <a:lstStyle/>
          <a:p>
            <a:r>
              <a:rPr lang="es-ES" dirty="0"/>
              <a:t>Haga clic para modificar el estilo de título del patrón</a:t>
            </a:r>
          </a:p>
        </p:txBody>
      </p:sp>
      <p:sp>
        <p:nvSpPr>
          <p:cNvPr id="3" name="Marcador de texto vertical 2">
            <a:extLst>
              <a:ext uri="{FF2B5EF4-FFF2-40B4-BE49-F238E27FC236}">
                <a16:creationId xmlns:a16="http://schemas.microsoft.com/office/drawing/2014/main" id="{FDDFAC3D-E137-3444-AC1A-D6879E2B0CA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número de diapositiva 5">
            <a:extLst>
              <a:ext uri="{FF2B5EF4-FFF2-40B4-BE49-F238E27FC236}">
                <a16:creationId xmlns:a16="http://schemas.microsoft.com/office/drawing/2014/main" id="{62EE16B5-B918-5E43-91B5-2204959A3352}"/>
              </a:ext>
            </a:extLst>
          </p:cNvPr>
          <p:cNvSpPr>
            <a:spLocks noGrp="1"/>
          </p:cNvSpPr>
          <p:nvPr>
            <p:ph type="sldNum" sz="quarter" idx="12"/>
          </p:nvPr>
        </p:nvSpPr>
        <p:spPr/>
        <p:txBody>
          <a:bodyPr/>
          <a:lstStyle/>
          <a:p>
            <a:fld id="{A85EF1E5-F080-0048-9372-CF230FDE727D}" type="slidenum">
              <a:rPr lang="es-ES" smtClean="0"/>
              <a:t>‹N°›</a:t>
            </a:fld>
            <a:endParaRPr lang="es-ES"/>
          </a:p>
        </p:txBody>
      </p:sp>
      <p:sp>
        <p:nvSpPr>
          <p:cNvPr id="7" name="Marcador de pie de página 4">
            <a:extLst>
              <a:ext uri="{FF2B5EF4-FFF2-40B4-BE49-F238E27FC236}">
                <a16:creationId xmlns:a16="http://schemas.microsoft.com/office/drawing/2014/main" id="{8988F3EA-C852-F14C-ABB6-86035C9CA05C}"/>
              </a:ext>
            </a:extLst>
          </p:cNvPr>
          <p:cNvSpPr>
            <a:spLocks noGrp="1"/>
          </p:cNvSpPr>
          <p:nvPr>
            <p:ph type="ftr" sz="quarter" idx="3"/>
          </p:nvPr>
        </p:nvSpPr>
        <p:spPr>
          <a:xfrm>
            <a:off x="4038600" y="6137830"/>
            <a:ext cx="4114800"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Tree>
    <p:extLst>
      <p:ext uri="{BB962C8B-B14F-4D97-AF65-F5344CB8AC3E}">
        <p14:creationId xmlns:p14="http://schemas.microsoft.com/office/powerpoint/2010/main" val="2571964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064D801-4D0C-F647-AD55-976FC10FA885}"/>
              </a:ext>
            </a:extLst>
          </p:cNvPr>
          <p:cNvSpPr>
            <a:spLocks noGrp="1"/>
          </p:cNvSpPr>
          <p:nvPr>
            <p:ph type="title" orient="vert"/>
          </p:nvPr>
        </p:nvSpPr>
        <p:spPr>
          <a:xfrm>
            <a:off x="8724899" y="1146411"/>
            <a:ext cx="2735263" cy="4763070"/>
          </a:xfrm>
        </p:spPr>
        <p:txBody>
          <a:bodyPr vert="eaVert"/>
          <a:lstStyle/>
          <a:p>
            <a:r>
              <a:rPr lang="es-ES" dirty="0"/>
              <a:t>Haga clic para modificar el estilo de título del patrón</a:t>
            </a:r>
          </a:p>
        </p:txBody>
      </p:sp>
      <p:sp>
        <p:nvSpPr>
          <p:cNvPr id="3" name="Marcador de texto vertical 2">
            <a:extLst>
              <a:ext uri="{FF2B5EF4-FFF2-40B4-BE49-F238E27FC236}">
                <a16:creationId xmlns:a16="http://schemas.microsoft.com/office/drawing/2014/main" id="{38447500-C1C1-0C48-8E36-0A8847A5DD7F}"/>
              </a:ext>
            </a:extLst>
          </p:cNvPr>
          <p:cNvSpPr>
            <a:spLocks noGrp="1"/>
          </p:cNvSpPr>
          <p:nvPr>
            <p:ph type="body" orient="vert" idx="1"/>
          </p:nvPr>
        </p:nvSpPr>
        <p:spPr>
          <a:xfrm>
            <a:off x="874713" y="1146411"/>
            <a:ext cx="7697787" cy="476306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pie de página 4">
            <a:extLst>
              <a:ext uri="{FF2B5EF4-FFF2-40B4-BE49-F238E27FC236}">
                <a16:creationId xmlns:a16="http://schemas.microsoft.com/office/drawing/2014/main" id="{ACDF95EA-C615-C54E-903A-00253A22FF24}"/>
              </a:ext>
            </a:extLst>
          </p:cNvPr>
          <p:cNvSpPr>
            <a:spLocks noGrp="1"/>
          </p:cNvSpPr>
          <p:nvPr>
            <p:ph type="ftr" sz="quarter" idx="11"/>
          </p:nvPr>
        </p:nvSpPr>
        <p:spPr>
          <a:xfrm>
            <a:off x="4038600" y="6091997"/>
            <a:ext cx="4114800" cy="365125"/>
          </a:xfrm>
          <a:prstGeom prst="rect">
            <a:avLst/>
          </a:prstGeom>
        </p:spPr>
        <p:txBody>
          <a:bodyPr/>
          <a:lstStyle/>
          <a:p>
            <a:endParaRPr lang="es-ES"/>
          </a:p>
        </p:txBody>
      </p:sp>
      <p:sp>
        <p:nvSpPr>
          <p:cNvPr id="6" name="Marcador de número de diapositiva 5">
            <a:extLst>
              <a:ext uri="{FF2B5EF4-FFF2-40B4-BE49-F238E27FC236}">
                <a16:creationId xmlns:a16="http://schemas.microsoft.com/office/drawing/2014/main" id="{CA224883-BAD4-ED4E-A8D0-FF3E0A4D8CA8}"/>
              </a:ext>
            </a:extLst>
          </p:cNvPr>
          <p:cNvSpPr>
            <a:spLocks noGrp="1"/>
          </p:cNvSpPr>
          <p:nvPr>
            <p:ph type="sldNum" sz="quarter" idx="12"/>
          </p:nvPr>
        </p:nvSpPr>
        <p:spPr/>
        <p:txBody>
          <a:bodyPr/>
          <a:lstStyle/>
          <a:p>
            <a:fld id="{A85EF1E5-F080-0048-9372-CF230FDE727D}" type="slidenum">
              <a:rPr lang="es-ES" smtClean="0"/>
              <a:t>‹N°›</a:t>
            </a:fld>
            <a:endParaRPr lang="es-ES"/>
          </a:p>
        </p:txBody>
      </p:sp>
    </p:spTree>
    <p:extLst>
      <p:ext uri="{BB962C8B-B14F-4D97-AF65-F5344CB8AC3E}">
        <p14:creationId xmlns:p14="http://schemas.microsoft.com/office/powerpoint/2010/main" val="297257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778EB0-7FFF-D243-87E2-2C4100C0E1E6}"/>
              </a:ext>
            </a:extLst>
          </p:cNvPr>
          <p:cNvSpPr>
            <a:spLocks noGrp="1"/>
          </p:cNvSpPr>
          <p:nvPr>
            <p:ph type="title"/>
          </p:nvPr>
        </p:nvSpPr>
        <p:spPr>
          <a:xfrm>
            <a:off x="760977" y="1152758"/>
            <a:ext cx="10699186" cy="1325563"/>
          </a:xfrm>
        </p:spPr>
        <p:txBody>
          <a:bodyPr anchor="t" anchorCtr="0"/>
          <a:lstStyle/>
          <a:p>
            <a:r>
              <a:rPr lang="es-ES" dirty="0"/>
              <a:t>Haga clic para modificar el estilo de título del patrón</a:t>
            </a:r>
          </a:p>
        </p:txBody>
      </p:sp>
      <p:sp>
        <p:nvSpPr>
          <p:cNvPr id="3" name="Marcador de contenido 2">
            <a:extLst>
              <a:ext uri="{FF2B5EF4-FFF2-40B4-BE49-F238E27FC236}">
                <a16:creationId xmlns:a16="http://schemas.microsoft.com/office/drawing/2014/main" id="{82133987-260A-A94D-B9A9-1EA7E495E5BC}"/>
              </a:ext>
            </a:extLst>
          </p:cNvPr>
          <p:cNvSpPr>
            <a:spLocks noGrp="1"/>
          </p:cNvSpPr>
          <p:nvPr>
            <p:ph idx="1"/>
          </p:nvPr>
        </p:nvSpPr>
        <p:spPr>
          <a:xfrm>
            <a:off x="760977" y="2730926"/>
            <a:ext cx="10699186" cy="3189814"/>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6" name="Marcador de número de diapositiva 5">
            <a:extLst>
              <a:ext uri="{FF2B5EF4-FFF2-40B4-BE49-F238E27FC236}">
                <a16:creationId xmlns:a16="http://schemas.microsoft.com/office/drawing/2014/main" id="{B3C0C721-1EDF-CD47-929B-E9BD70E1372D}"/>
              </a:ext>
            </a:extLst>
          </p:cNvPr>
          <p:cNvSpPr>
            <a:spLocks noGrp="1"/>
          </p:cNvSpPr>
          <p:nvPr>
            <p:ph type="sldNum" sz="quarter" idx="12"/>
          </p:nvPr>
        </p:nvSpPr>
        <p:spPr>
          <a:xfrm>
            <a:off x="11232679" y="6076349"/>
            <a:ext cx="450935" cy="365125"/>
          </a:xfrm>
        </p:spPr>
        <p:txBody>
          <a:bodyPr/>
          <a:lstStyle/>
          <a:p>
            <a:fld id="{A85EF1E5-F080-0048-9372-CF230FDE727D}" type="slidenum">
              <a:rPr lang="es-ES" smtClean="0"/>
              <a:t>‹N°›</a:t>
            </a:fld>
            <a:endParaRPr lang="es-ES" dirty="0"/>
          </a:p>
        </p:txBody>
      </p:sp>
      <p:sp>
        <p:nvSpPr>
          <p:cNvPr id="8" name="Marcador de pie de página 4">
            <a:extLst>
              <a:ext uri="{FF2B5EF4-FFF2-40B4-BE49-F238E27FC236}">
                <a16:creationId xmlns:a16="http://schemas.microsoft.com/office/drawing/2014/main" id="{1085A88C-3371-1346-B902-FE0F5CCDDF04}"/>
              </a:ext>
            </a:extLst>
          </p:cNvPr>
          <p:cNvSpPr>
            <a:spLocks noGrp="1"/>
          </p:cNvSpPr>
          <p:nvPr>
            <p:ph type="ftr" sz="quarter" idx="3"/>
          </p:nvPr>
        </p:nvSpPr>
        <p:spPr>
          <a:xfrm>
            <a:off x="4046508" y="6130779"/>
            <a:ext cx="4114800"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Tree>
    <p:extLst>
      <p:ext uri="{BB962C8B-B14F-4D97-AF65-F5344CB8AC3E}">
        <p14:creationId xmlns:p14="http://schemas.microsoft.com/office/powerpoint/2010/main" val="3783220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21E003-4354-BE4E-BAD0-09E4E55EF75A}"/>
              </a:ext>
            </a:extLst>
          </p:cNvPr>
          <p:cNvSpPr>
            <a:spLocks noGrp="1"/>
          </p:cNvSpPr>
          <p:nvPr>
            <p:ph type="title"/>
          </p:nvPr>
        </p:nvSpPr>
        <p:spPr>
          <a:xfrm>
            <a:off x="730293" y="1332548"/>
            <a:ext cx="10729870" cy="2852737"/>
          </a:xfrm>
        </p:spPr>
        <p:txBody>
          <a:bodyPr anchor="t" anchorCtr="0"/>
          <a:lstStyle>
            <a:lvl1pPr>
              <a:defRPr sz="6000"/>
            </a:lvl1pPr>
          </a:lstStyle>
          <a:p>
            <a:r>
              <a:rPr lang="es-ES" dirty="0"/>
              <a:t>Haga clic para modificar el estilo de título del patrón</a:t>
            </a:r>
          </a:p>
        </p:txBody>
      </p:sp>
      <p:sp>
        <p:nvSpPr>
          <p:cNvPr id="3" name="Marcador de texto 2">
            <a:extLst>
              <a:ext uri="{FF2B5EF4-FFF2-40B4-BE49-F238E27FC236}">
                <a16:creationId xmlns:a16="http://schemas.microsoft.com/office/drawing/2014/main" id="{7D944C37-D002-7249-9671-D115B41904F4}"/>
              </a:ext>
            </a:extLst>
          </p:cNvPr>
          <p:cNvSpPr>
            <a:spLocks noGrp="1"/>
          </p:cNvSpPr>
          <p:nvPr>
            <p:ph type="body" idx="1"/>
          </p:nvPr>
        </p:nvSpPr>
        <p:spPr>
          <a:xfrm>
            <a:off x="730293" y="4425633"/>
            <a:ext cx="107298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6" name="Marcador de número de diapositiva 5">
            <a:extLst>
              <a:ext uri="{FF2B5EF4-FFF2-40B4-BE49-F238E27FC236}">
                <a16:creationId xmlns:a16="http://schemas.microsoft.com/office/drawing/2014/main" id="{87CA001B-E590-9546-A1BC-8E7E3A7EFC36}"/>
              </a:ext>
            </a:extLst>
          </p:cNvPr>
          <p:cNvSpPr>
            <a:spLocks noGrp="1"/>
          </p:cNvSpPr>
          <p:nvPr>
            <p:ph type="sldNum" sz="quarter" idx="12"/>
          </p:nvPr>
        </p:nvSpPr>
        <p:spPr/>
        <p:txBody>
          <a:bodyPr/>
          <a:lstStyle/>
          <a:p>
            <a:fld id="{A85EF1E5-F080-0048-9372-CF230FDE727D}" type="slidenum">
              <a:rPr lang="es-ES" smtClean="0"/>
              <a:t>‹N°›</a:t>
            </a:fld>
            <a:endParaRPr lang="es-ES"/>
          </a:p>
        </p:txBody>
      </p:sp>
      <p:sp>
        <p:nvSpPr>
          <p:cNvPr id="7" name="Marcador de pie de página 4">
            <a:extLst>
              <a:ext uri="{FF2B5EF4-FFF2-40B4-BE49-F238E27FC236}">
                <a16:creationId xmlns:a16="http://schemas.microsoft.com/office/drawing/2014/main" id="{93CD924F-B0BA-D34B-8679-987480628B3E}"/>
              </a:ext>
            </a:extLst>
          </p:cNvPr>
          <p:cNvSpPr>
            <a:spLocks noGrp="1"/>
          </p:cNvSpPr>
          <p:nvPr>
            <p:ph type="ftr" sz="quarter" idx="3"/>
          </p:nvPr>
        </p:nvSpPr>
        <p:spPr>
          <a:xfrm>
            <a:off x="3562916" y="6133510"/>
            <a:ext cx="4114800"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Tree>
    <p:extLst>
      <p:ext uri="{BB962C8B-B14F-4D97-AF65-F5344CB8AC3E}">
        <p14:creationId xmlns:p14="http://schemas.microsoft.com/office/powerpoint/2010/main" val="1334837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B740FF-768D-984E-A5D5-98DDBC4BA490}"/>
              </a:ext>
            </a:extLst>
          </p:cNvPr>
          <p:cNvSpPr>
            <a:spLocks noGrp="1"/>
          </p:cNvSpPr>
          <p:nvPr>
            <p:ph type="title"/>
          </p:nvPr>
        </p:nvSpPr>
        <p:spPr/>
        <p:txBody>
          <a:bodyPr/>
          <a:lstStyle/>
          <a:p>
            <a:r>
              <a:rPr lang="es-ES" dirty="0"/>
              <a:t>Haga clic para modificar el estilo de título del patrón</a:t>
            </a:r>
          </a:p>
        </p:txBody>
      </p:sp>
      <p:sp>
        <p:nvSpPr>
          <p:cNvPr id="3" name="Marcador de contenido 2">
            <a:extLst>
              <a:ext uri="{FF2B5EF4-FFF2-40B4-BE49-F238E27FC236}">
                <a16:creationId xmlns:a16="http://schemas.microsoft.com/office/drawing/2014/main" id="{CCEBD72F-C901-A14A-9976-65B5E52665BD}"/>
              </a:ext>
            </a:extLst>
          </p:cNvPr>
          <p:cNvSpPr>
            <a:spLocks noGrp="1"/>
          </p:cNvSpPr>
          <p:nvPr>
            <p:ph sz="half" idx="1"/>
          </p:nvPr>
        </p:nvSpPr>
        <p:spPr>
          <a:xfrm>
            <a:off x="770020" y="2685327"/>
            <a:ext cx="5249779" cy="3397421"/>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Marcador de contenido 3">
            <a:extLst>
              <a:ext uri="{FF2B5EF4-FFF2-40B4-BE49-F238E27FC236}">
                <a16:creationId xmlns:a16="http://schemas.microsoft.com/office/drawing/2014/main" id="{2BA9CD86-F882-1A4D-B8DD-0844ABD0ED49}"/>
              </a:ext>
            </a:extLst>
          </p:cNvPr>
          <p:cNvSpPr>
            <a:spLocks noGrp="1"/>
          </p:cNvSpPr>
          <p:nvPr>
            <p:ph sz="half" idx="2"/>
          </p:nvPr>
        </p:nvSpPr>
        <p:spPr>
          <a:xfrm>
            <a:off x="6172200" y="2685327"/>
            <a:ext cx="5304184" cy="3397422"/>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7" name="Marcador de número de diapositiva 6">
            <a:extLst>
              <a:ext uri="{FF2B5EF4-FFF2-40B4-BE49-F238E27FC236}">
                <a16:creationId xmlns:a16="http://schemas.microsoft.com/office/drawing/2014/main" id="{2E91928A-0B92-C448-AFD4-C264B270F27D}"/>
              </a:ext>
            </a:extLst>
          </p:cNvPr>
          <p:cNvSpPr>
            <a:spLocks noGrp="1"/>
          </p:cNvSpPr>
          <p:nvPr>
            <p:ph type="sldNum" sz="quarter" idx="12"/>
          </p:nvPr>
        </p:nvSpPr>
        <p:spPr/>
        <p:txBody>
          <a:bodyPr/>
          <a:lstStyle/>
          <a:p>
            <a:fld id="{A85EF1E5-F080-0048-9372-CF230FDE727D}" type="slidenum">
              <a:rPr lang="es-ES" smtClean="0"/>
              <a:t>‹N°›</a:t>
            </a:fld>
            <a:endParaRPr lang="es-ES"/>
          </a:p>
        </p:txBody>
      </p:sp>
      <p:sp>
        <p:nvSpPr>
          <p:cNvPr id="8" name="Marcador de pie de página 4">
            <a:extLst>
              <a:ext uri="{FF2B5EF4-FFF2-40B4-BE49-F238E27FC236}">
                <a16:creationId xmlns:a16="http://schemas.microsoft.com/office/drawing/2014/main" id="{87F0BD42-BA2E-714B-B522-8E9F0B875360}"/>
              </a:ext>
            </a:extLst>
          </p:cNvPr>
          <p:cNvSpPr>
            <a:spLocks noGrp="1"/>
          </p:cNvSpPr>
          <p:nvPr>
            <p:ph type="ftr" sz="quarter" idx="3"/>
          </p:nvPr>
        </p:nvSpPr>
        <p:spPr>
          <a:xfrm>
            <a:off x="3962400" y="6128963"/>
            <a:ext cx="4114800"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Tree>
    <p:extLst>
      <p:ext uri="{BB962C8B-B14F-4D97-AF65-F5344CB8AC3E}">
        <p14:creationId xmlns:p14="http://schemas.microsoft.com/office/powerpoint/2010/main" val="8595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D44C7F-EBDA-A24F-9D47-56A545BC0DA4}"/>
              </a:ext>
            </a:extLst>
          </p:cNvPr>
          <p:cNvSpPr>
            <a:spLocks noGrp="1"/>
          </p:cNvSpPr>
          <p:nvPr>
            <p:ph type="title"/>
          </p:nvPr>
        </p:nvSpPr>
        <p:spPr>
          <a:xfrm>
            <a:off x="745435" y="1076858"/>
            <a:ext cx="10714728" cy="1325563"/>
          </a:xfrm>
        </p:spPr>
        <p:txBody>
          <a:bodyPr/>
          <a:lstStyle/>
          <a:p>
            <a:r>
              <a:rPr lang="es-ES" dirty="0"/>
              <a:t>Haga clic para modificar el estilo de título del patrón</a:t>
            </a:r>
          </a:p>
        </p:txBody>
      </p:sp>
      <p:sp>
        <p:nvSpPr>
          <p:cNvPr id="3" name="Marcador de texto 2">
            <a:extLst>
              <a:ext uri="{FF2B5EF4-FFF2-40B4-BE49-F238E27FC236}">
                <a16:creationId xmlns:a16="http://schemas.microsoft.com/office/drawing/2014/main" id="{61434399-C56C-D944-99F0-CDFA8724C045}"/>
              </a:ext>
            </a:extLst>
          </p:cNvPr>
          <p:cNvSpPr>
            <a:spLocks noGrp="1"/>
          </p:cNvSpPr>
          <p:nvPr>
            <p:ph type="body" idx="1"/>
          </p:nvPr>
        </p:nvSpPr>
        <p:spPr>
          <a:xfrm>
            <a:off x="745434" y="2575901"/>
            <a:ext cx="52890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4" name="Marcador de contenido 3">
            <a:extLst>
              <a:ext uri="{FF2B5EF4-FFF2-40B4-BE49-F238E27FC236}">
                <a16:creationId xmlns:a16="http://schemas.microsoft.com/office/drawing/2014/main" id="{0FB094BD-D882-8B4A-B574-0E863B8CFF8E}"/>
              </a:ext>
            </a:extLst>
          </p:cNvPr>
          <p:cNvSpPr>
            <a:spLocks noGrp="1"/>
          </p:cNvSpPr>
          <p:nvPr>
            <p:ph sz="half" idx="2"/>
          </p:nvPr>
        </p:nvSpPr>
        <p:spPr>
          <a:xfrm>
            <a:off x="745435" y="3550445"/>
            <a:ext cx="5289002" cy="2495513"/>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5" name="Marcador de texto 4">
            <a:extLst>
              <a:ext uri="{FF2B5EF4-FFF2-40B4-BE49-F238E27FC236}">
                <a16:creationId xmlns:a16="http://schemas.microsoft.com/office/drawing/2014/main" id="{46343CEE-F82C-2847-B3BB-2F7BA34FB844}"/>
              </a:ext>
            </a:extLst>
          </p:cNvPr>
          <p:cNvSpPr>
            <a:spLocks noGrp="1"/>
          </p:cNvSpPr>
          <p:nvPr>
            <p:ph type="body" sz="quarter" idx="3"/>
          </p:nvPr>
        </p:nvSpPr>
        <p:spPr>
          <a:xfrm>
            <a:off x="6157561" y="2575901"/>
            <a:ext cx="53026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6" name="Marcador de contenido 5">
            <a:extLst>
              <a:ext uri="{FF2B5EF4-FFF2-40B4-BE49-F238E27FC236}">
                <a16:creationId xmlns:a16="http://schemas.microsoft.com/office/drawing/2014/main" id="{D9B9E527-557A-8844-884D-2B9E10013851}"/>
              </a:ext>
            </a:extLst>
          </p:cNvPr>
          <p:cNvSpPr>
            <a:spLocks noGrp="1"/>
          </p:cNvSpPr>
          <p:nvPr>
            <p:ph sz="quarter" idx="4"/>
          </p:nvPr>
        </p:nvSpPr>
        <p:spPr>
          <a:xfrm>
            <a:off x="6157562" y="3550445"/>
            <a:ext cx="5302602" cy="2495513"/>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9" name="Marcador de número de diapositiva 8">
            <a:extLst>
              <a:ext uri="{FF2B5EF4-FFF2-40B4-BE49-F238E27FC236}">
                <a16:creationId xmlns:a16="http://schemas.microsoft.com/office/drawing/2014/main" id="{7C915A4B-1670-7142-8981-F9E8B8C06B9E}"/>
              </a:ext>
            </a:extLst>
          </p:cNvPr>
          <p:cNvSpPr>
            <a:spLocks noGrp="1"/>
          </p:cNvSpPr>
          <p:nvPr>
            <p:ph type="sldNum" sz="quarter" idx="12"/>
          </p:nvPr>
        </p:nvSpPr>
        <p:spPr/>
        <p:txBody>
          <a:bodyPr/>
          <a:lstStyle/>
          <a:p>
            <a:fld id="{A85EF1E5-F080-0048-9372-CF230FDE727D}" type="slidenum">
              <a:rPr lang="es-ES" smtClean="0"/>
              <a:t>‹N°›</a:t>
            </a:fld>
            <a:endParaRPr lang="es-ES"/>
          </a:p>
        </p:txBody>
      </p:sp>
      <p:sp>
        <p:nvSpPr>
          <p:cNvPr id="10" name="Marcador de pie de página 4">
            <a:extLst>
              <a:ext uri="{FF2B5EF4-FFF2-40B4-BE49-F238E27FC236}">
                <a16:creationId xmlns:a16="http://schemas.microsoft.com/office/drawing/2014/main" id="{E1824371-E7C3-EB40-81A2-200ECB384153}"/>
              </a:ext>
            </a:extLst>
          </p:cNvPr>
          <p:cNvSpPr>
            <a:spLocks noGrp="1"/>
          </p:cNvSpPr>
          <p:nvPr>
            <p:ph type="ftr" sz="quarter" idx="13"/>
          </p:nvPr>
        </p:nvSpPr>
        <p:spPr>
          <a:xfrm>
            <a:off x="3764366" y="6141665"/>
            <a:ext cx="4155744"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Tree>
    <p:extLst>
      <p:ext uri="{BB962C8B-B14F-4D97-AF65-F5344CB8AC3E}">
        <p14:creationId xmlns:p14="http://schemas.microsoft.com/office/powerpoint/2010/main" val="3497995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D4F637-1308-664C-83B4-FA3A5C5F9D52}"/>
              </a:ext>
            </a:extLst>
          </p:cNvPr>
          <p:cNvSpPr>
            <a:spLocks noGrp="1"/>
          </p:cNvSpPr>
          <p:nvPr>
            <p:ph type="title"/>
          </p:nvPr>
        </p:nvSpPr>
        <p:spPr/>
        <p:txBody>
          <a:bodyPr/>
          <a:lstStyle/>
          <a:p>
            <a:r>
              <a:rPr lang="es-ES"/>
              <a:t>Haga clic para modificar el estilo de título del patrón</a:t>
            </a:r>
          </a:p>
        </p:txBody>
      </p:sp>
      <p:sp>
        <p:nvSpPr>
          <p:cNvPr id="5" name="Marcador de número de diapositiva 4">
            <a:extLst>
              <a:ext uri="{FF2B5EF4-FFF2-40B4-BE49-F238E27FC236}">
                <a16:creationId xmlns:a16="http://schemas.microsoft.com/office/drawing/2014/main" id="{98E102C0-E24E-E349-A2A5-1AC8458C268D}"/>
              </a:ext>
            </a:extLst>
          </p:cNvPr>
          <p:cNvSpPr>
            <a:spLocks noGrp="1"/>
          </p:cNvSpPr>
          <p:nvPr>
            <p:ph type="sldNum" sz="quarter" idx="12"/>
          </p:nvPr>
        </p:nvSpPr>
        <p:spPr/>
        <p:txBody>
          <a:bodyPr/>
          <a:lstStyle/>
          <a:p>
            <a:fld id="{A85EF1E5-F080-0048-9372-CF230FDE727D}" type="slidenum">
              <a:rPr lang="es-ES" smtClean="0"/>
              <a:t>‹N°›</a:t>
            </a:fld>
            <a:endParaRPr lang="es-ES"/>
          </a:p>
        </p:txBody>
      </p:sp>
      <p:sp>
        <p:nvSpPr>
          <p:cNvPr id="6" name="Marcador de pie de página 4">
            <a:extLst>
              <a:ext uri="{FF2B5EF4-FFF2-40B4-BE49-F238E27FC236}">
                <a16:creationId xmlns:a16="http://schemas.microsoft.com/office/drawing/2014/main" id="{EC2D1B76-8B8D-8D4A-8189-7108E90AB0F6}"/>
              </a:ext>
            </a:extLst>
          </p:cNvPr>
          <p:cNvSpPr>
            <a:spLocks noGrp="1"/>
          </p:cNvSpPr>
          <p:nvPr>
            <p:ph type="ftr" sz="quarter" idx="3"/>
          </p:nvPr>
        </p:nvSpPr>
        <p:spPr>
          <a:xfrm>
            <a:off x="3326408" y="6141665"/>
            <a:ext cx="4114800"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Tree>
    <p:extLst>
      <p:ext uri="{BB962C8B-B14F-4D97-AF65-F5344CB8AC3E}">
        <p14:creationId xmlns:p14="http://schemas.microsoft.com/office/powerpoint/2010/main" val="3960471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2338ACD2-C9D8-5442-BE0B-F65DAA9A89A0}"/>
              </a:ext>
            </a:extLst>
          </p:cNvPr>
          <p:cNvSpPr>
            <a:spLocks noGrp="1"/>
          </p:cNvSpPr>
          <p:nvPr>
            <p:ph type="sldNum" sz="quarter" idx="12"/>
          </p:nvPr>
        </p:nvSpPr>
        <p:spPr/>
        <p:txBody>
          <a:bodyPr/>
          <a:lstStyle/>
          <a:p>
            <a:fld id="{A85EF1E5-F080-0048-9372-CF230FDE727D}" type="slidenum">
              <a:rPr lang="es-ES" smtClean="0"/>
              <a:t>‹N°›</a:t>
            </a:fld>
            <a:endParaRPr lang="es-ES"/>
          </a:p>
        </p:txBody>
      </p:sp>
      <p:sp>
        <p:nvSpPr>
          <p:cNvPr id="5" name="Marcador de pie de página 4">
            <a:extLst>
              <a:ext uri="{FF2B5EF4-FFF2-40B4-BE49-F238E27FC236}">
                <a16:creationId xmlns:a16="http://schemas.microsoft.com/office/drawing/2014/main" id="{87BC88E4-43E3-4848-BE02-F9F0F284F233}"/>
              </a:ext>
            </a:extLst>
          </p:cNvPr>
          <p:cNvSpPr>
            <a:spLocks noGrp="1"/>
          </p:cNvSpPr>
          <p:nvPr>
            <p:ph type="ftr" sz="quarter" idx="3"/>
          </p:nvPr>
        </p:nvSpPr>
        <p:spPr>
          <a:xfrm>
            <a:off x="4038600" y="6141665"/>
            <a:ext cx="4114800"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Tree>
    <p:extLst>
      <p:ext uri="{BB962C8B-B14F-4D97-AF65-F5344CB8AC3E}">
        <p14:creationId xmlns:p14="http://schemas.microsoft.com/office/powerpoint/2010/main" val="1137157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F7EF2B-C263-964F-9EEB-6EE87EEA6DE2}"/>
              </a:ext>
            </a:extLst>
          </p:cNvPr>
          <p:cNvSpPr>
            <a:spLocks noGrp="1"/>
          </p:cNvSpPr>
          <p:nvPr>
            <p:ph type="title"/>
          </p:nvPr>
        </p:nvSpPr>
        <p:spPr>
          <a:xfrm>
            <a:off x="493144" y="1180617"/>
            <a:ext cx="4278881" cy="1407007"/>
          </a:xfrm>
        </p:spPr>
        <p:txBody>
          <a:bodyPr anchor="t" anchorCtr="0"/>
          <a:lstStyle>
            <a:lvl1pPr>
              <a:defRPr sz="3200"/>
            </a:lvl1pPr>
          </a:lstStyle>
          <a:p>
            <a:r>
              <a:rPr lang="es-ES" dirty="0"/>
              <a:t>Haga clic para modificar el estilo de título del patrón</a:t>
            </a:r>
          </a:p>
        </p:txBody>
      </p:sp>
      <p:sp>
        <p:nvSpPr>
          <p:cNvPr id="3" name="Marcador de contenido 2">
            <a:extLst>
              <a:ext uri="{FF2B5EF4-FFF2-40B4-BE49-F238E27FC236}">
                <a16:creationId xmlns:a16="http://schemas.microsoft.com/office/drawing/2014/main" id="{AA4DC231-D60C-4B40-8F93-3EA127AAEA31}"/>
              </a:ext>
            </a:extLst>
          </p:cNvPr>
          <p:cNvSpPr>
            <a:spLocks noGrp="1"/>
          </p:cNvSpPr>
          <p:nvPr>
            <p:ph idx="1"/>
          </p:nvPr>
        </p:nvSpPr>
        <p:spPr>
          <a:xfrm>
            <a:off x="4891088" y="1177441"/>
            <a:ext cx="3421550" cy="468837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Marcador de texto 3">
            <a:extLst>
              <a:ext uri="{FF2B5EF4-FFF2-40B4-BE49-F238E27FC236}">
                <a16:creationId xmlns:a16="http://schemas.microsoft.com/office/drawing/2014/main" id="{31FB91F3-F429-714F-93EA-25BF9C70814B}"/>
              </a:ext>
            </a:extLst>
          </p:cNvPr>
          <p:cNvSpPr>
            <a:spLocks noGrp="1"/>
          </p:cNvSpPr>
          <p:nvPr>
            <p:ph type="body" sz="half" idx="2"/>
          </p:nvPr>
        </p:nvSpPr>
        <p:spPr>
          <a:xfrm>
            <a:off x="493144" y="2754774"/>
            <a:ext cx="4278881" cy="311421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7" name="Marcador de número de diapositiva 6">
            <a:extLst>
              <a:ext uri="{FF2B5EF4-FFF2-40B4-BE49-F238E27FC236}">
                <a16:creationId xmlns:a16="http://schemas.microsoft.com/office/drawing/2014/main" id="{6F425F79-DD28-5D40-BD54-BD567D0C912E}"/>
              </a:ext>
            </a:extLst>
          </p:cNvPr>
          <p:cNvSpPr>
            <a:spLocks noGrp="1"/>
          </p:cNvSpPr>
          <p:nvPr>
            <p:ph type="sldNum" sz="quarter" idx="12"/>
          </p:nvPr>
        </p:nvSpPr>
        <p:spPr/>
        <p:txBody>
          <a:bodyPr/>
          <a:lstStyle/>
          <a:p>
            <a:fld id="{A85EF1E5-F080-0048-9372-CF230FDE727D}" type="slidenum">
              <a:rPr lang="es-ES" smtClean="0"/>
              <a:t>‹N°›</a:t>
            </a:fld>
            <a:endParaRPr lang="es-ES"/>
          </a:p>
        </p:txBody>
      </p:sp>
      <p:sp>
        <p:nvSpPr>
          <p:cNvPr id="8" name="Marcador de pie de página 4">
            <a:extLst>
              <a:ext uri="{FF2B5EF4-FFF2-40B4-BE49-F238E27FC236}">
                <a16:creationId xmlns:a16="http://schemas.microsoft.com/office/drawing/2014/main" id="{F2869BA2-D0C4-E546-BFB4-992AFCA69443}"/>
              </a:ext>
            </a:extLst>
          </p:cNvPr>
          <p:cNvSpPr>
            <a:spLocks noGrp="1"/>
          </p:cNvSpPr>
          <p:nvPr>
            <p:ph type="ftr" sz="quarter" idx="3"/>
          </p:nvPr>
        </p:nvSpPr>
        <p:spPr>
          <a:xfrm>
            <a:off x="4038600" y="6141665"/>
            <a:ext cx="4114800"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
        <p:nvSpPr>
          <p:cNvPr id="9" name="Marcador de contenido 2">
            <a:extLst>
              <a:ext uri="{FF2B5EF4-FFF2-40B4-BE49-F238E27FC236}">
                <a16:creationId xmlns:a16="http://schemas.microsoft.com/office/drawing/2014/main" id="{76939CAF-0F22-644B-A275-1944B7625412}"/>
              </a:ext>
            </a:extLst>
          </p:cNvPr>
          <p:cNvSpPr>
            <a:spLocks noGrp="1"/>
          </p:cNvSpPr>
          <p:nvPr>
            <p:ph idx="13"/>
          </p:nvPr>
        </p:nvSpPr>
        <p:spPr>
          <a:xfrm>
            <a:off x="8447059" y="1180617"/>
            <a:ext cx="3010468" cy="2248383"/>
          </a:xfrm>
        </p:spPr>
        <p:txBody>
          <a:bodyPr>
            <a:no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10" name="Marcador de contenido 2">
            <a:extLst>
              <a:ext uri="{FF2B5EF4-FFF2-40B4-BE49-F238E27FC236}">
                <a16:creationId xmlns:a16="http://schemas.microsoft.com/office/drawing/2014/main" id="{35388C7D-5BB4-704B-8D60-3D827BB08F63}"/>
              </a:ext>
            </a:extLst>
          </p:cNvPr>
          <p:cNvSpPr>
            <a:spLocks noGrp="1"/>
          </p:cNvSpPr>
          <p:nvPr>
            <p:ph idx="14"/>
          </p:nvPr>
        </p:nvSpPr>
        <p:spPr>
          <a:xfrm>
            <a:off x="8447058" y="3528646"/>
            <a:ext cx="3010468" cy="2340342"/>
          </a:xfrm>
        </p:spPr>
        <p:txBody>
          <a:bodyPr>
            <a:no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Tree>
    <p:extLst>
      <p:ext uri="{BB962C8B-B14F-4D97-AF65-F5344CB8AC3E}">
        <p14:creationId xmlns:p14="http://schemas.microsoft.com/office/powerpoint/2010/main" val="310414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25980C-B0AE-584D-B812-F230492AC6C4}"/>
              </a:ext>
            </a:extLst>
          </p:cNvPr>
          <p:cNvSpPr>
            <a:spLocks noGrp="1"/>
          </p:cNvSpPr>
          <p:nvPr>
            <p:ph type="title"/>
          </p:nvPr>
        </p:nvSpPr>
        <p:spPr>
          <a:xfrm>
            <a:off x="760976" y="987425"/>
            <a:ext cx="4687323" cy="1408534"/>
          </a:xfrm>
        </p:spPr>
        <p:txBody>
          <a:bodyPr anchor="t" anchorCtr="0"/>
          <a:lstStyle>
            <a:lvl1pPr>
              <a:defRPr sz="3200"/>
            </a:lvl1pPr>
          </a:lstStyle>
          <a:p>
            <a:r>
              <a:rPr lang="es-ES" dirty="0"/>
              <a:t>Haga clic para modificar el estilo de título del patrón</a:t>
            </a:r>
          </a:p>
        </p:txBody>
      </p:sp>
      <p:sp>
        <p:nvSpPr>
          <p:cNvPr id="3" name="Marcador de posición de imagen 2">
            <a:extLst>
              <a:ext uri="{FF2B5EF4-FFF2-40B4-BE49-F238E27FC236}">
                <a16:creationId xmlns:a16="http://schemas.microsoft.com/office/drawing/2014/main" id="{C3617446-3B88-DD40-BC8F-9AC1CD4414C1}"/>
              </a:ext>
            </a:extLst>
          </p:cNvPr>
          <p:cNvSpPr>
            <a:spLocks noGrp="1"/>
          </p:cNvSpPr>
          <p:nvPr>
            <p:ph type="pic" idx="1"/>
          </p:nvPr>
        </p:nvSpPr>
        <p:spPr>
          <a:xfrm>
            <a:off x="5600699" y="987425"/>
            <a:ext cx="585946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7971A45F-B5D7-0D40-9164-03C3CF422464}"/>
              </a:ext>
            </a:extLst>
          </p:cNvPr>
          <p:cNvSpPr>
            <a:spLocks noGrp="1"/>
          </p:cNvSpPr>
          <p:nvPr>
            <p:ph type="body" sz="half" idx="2"/>
          </p:nvPr>
        </p:nvSpPr>
        <p:spPr>
          <a:xfrm>
            <a:off x="760976" y="2546430"/>
            <a:ext cx="4687323" cy="332255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7" name="Marcador de número de diapositiva 6">
            <a:extLst>
              <a:ext uri="{FF2B5EF4-FFF2-40B4-BE49-F238E27FC236}">
                <a16:creationId xmlns:a16="http://schemas.microsoft.com/office/drawing/2014/main" id="{1057988F-65C2-A242-8902-38001BE9428C}"/>
              </a:ext>
            </a:extLst>
          </p:cNvPr>
          <p:cNvSpPr>
            <a:spLocks noGrp="1"/>
          </p:cNvSpPr>
          <p:nvPr>
            <p:ph type="sldNum" sz="quarter" idx="12"/>
          </p:nvPr>
        </p:nvSpPr>
        <p:spPr/>
        <p:txBody>
          <a:bodyPr/>
          <a:lstStyle/>
          <a:p>
            <a:fld id="{A85EF1E5-F080-0048-9372-CF230FDE727D}" type="slidenum">
              <a:rPr lang="es-ES" smtClean="0"/>
              <a:t>‹N°›</a:t>
            </a:fld>
            <a:endParaRPr lang="es-ES"/>
          </a:p>
        </p:txBody>
      </p:sp>
      <p:sp>
        <p:nvSpPr>
          <p:cNvPr id="8" name="Marcador de pie de página 4">
            <a:extLst>
              <a:ext uri="{FF2B5EF4-FFF2-40B4-BE49-F238E27FC236}">
                <a16:creationId xmlns:a16="http://schemas.microsoft.com/office/drawing/2014/main" id="{A1BD20AF-6FDF-694F-8BBB-BAF5BFBCA695}"/>
              </a:ext>
            </a:extLst>
          </p:cNvPr>
          <p:cNvSpPr>
            <a:spLocks noGrp="1"/>
          </p:cNvSpPr>
          <p:nvPr>
            <p:ph type="ftr" sz="quarter" idx="3"/>
          </p:nvPr>
        </p:nvSpPr>
        <p:spPr>
          <a:xfrm>
            <a:off x="4038600" y="6141665"/>
            <a:ext cx="4114800" cy="365125"/>
          </a:xfrm>
          <a:prstGeom prst="rect">
            <a:avLst/>
          </a:prstGeom>
        </p:spPr>
        <p:txBody>
          <a:bodyPr vert="horz" lIns="91440" tIns="45720" rIns="91440" bIns="45720" rtlCol="0" anchor="ctr" anchorCtr="0"/>
          <a:lstStyle>
            <a:lvl1pPr algn="ctr">
              <a:defRPr sz="1200">
                <a:solidFill>
                  <a:schemeClr val="tx2"/>
                </a:solidFill>
              </a:defRPr>
            </a:lvl1pPr>
          </a:lstStyle>
          <a:p>
            <a:endParaRPr lang="es-ES" dirty="0"/>
          </a:p>
        </p:txBody>
      </p:sp>
    </p:spTree>
    <p:extLst>
      <p:ext uri="{BB962C8B-B14F-4D97-AF65-F5344CB8AC3E}">
        <p14:creationId xmlns:p14="http://schemas.microsoft.com/office/powerpoint/2010/main" val="1876410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B6CA309-E17A-2B44-85BE-A3856B25C10C}"/>
              </a:ext>
            </a:extLst>
          </p:cNvPr>
          <p:cNvSpPr>
            <a:spLocks noGrp="1"/>
          </p:cNvSpPr>
          <p:nvPr>
            <p:ph type="title"/>
          </p:nvPr>
        </p:nvSpPr>
        <p:spPr>
          <a:xfrm>
            <a:off x="770021" y="1152758"/>
            <a:ext cx="10690142" cy="1325563"/>
          </a:xfrm>
          <a:prstGeom prst="rect">
            <a:avLst/>
          </a:prstGeom>
        </p:spPr>
        <p:txBody>
          <a:bodyPr vert="horz" lIns="91440" tIns="45720" rIns="91440" bIns="45720" rtlCol="0" anchor="t" anchorCtr="0">
            <a:normAutofit/>
          </a:bodyPr>
          <a:lstStyle/>
          <a:p>
            <a:r>
              <a:rPr lang="es-ES" dirty="0"/>
              <a:t>Haga clic para modificar el estilo de título del patrón</a:t>
            </a:r>
          </a:p>
        </p:txBody>
      </p:sp>
      <p:sp>
        <p:nvSpPr>
          <p:cNvPr id="3" name="Marcador de texto 2">
            <a:extLst>
              <a:ext uri="{FF2B5EF4-FFF2-40B4-BE49-F238E27FC236}">
                <a16:creationId xmlns:a16="http://schemas.microsoft.com/office/drawing/2014/main" id="{A61D2B88-EA5F-F340-83EC-5CE5D16C8927}"/>
              </a:ext>
            </a:extLst>
          </p:cNvPr>
          <p:cNvSpPr>
            <a:spLocks noGrp="1"/>
          </p:cNvSpPr>
          <p:nvPr>
            <p:ph type="body" idx="1"/>
          </p:nvPr>
        </p:nvSpPr>
        <p:spPr>
          <a:xfrm>
            <a:off x="770021" y="2725947"/>
            <a:ext cx="10690142" cy="3194793"/>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6" name="Marcador de número de diapositiva 5">
            <a:extLst>
              <a:ext uri="{FF2B5EF4-FFF2-40B4-BE49-F238E27FC236}">
                <a16:creationId xmlns:a16="http://schemas.microsoft.com/office/drawing/2014/main" id="{0E41A8EE-456F-8E45-ACEA-FDC28B2238A4}"/>
              </a:ext>
            </a:extLst>
          </p:cNvPr>
          <p:cNvSpPr>
            <a:spLocks noGrp="1"/>
          </p:cNvSpPr>
          <p:nvPr>
            <p:ph type="sldNum" sz="quarter" idx="4"/>
          </p:nvPr>
        </p:nvSpPr>
        <p:spPr>
          <a:xfrm>
            <a:off x="11338867" y="6076347"/>
            <a:ext cx="450935" cy="365125"/>
          </a:xfrm>
          <a:prstGeom prst="rect">
            <a:avLst/>
          </a:prstGeom>
        </p:spPr>
        <p:txBody>
          <a:bodyPr vert="horz" lIns="91440" tIns="45720" rIns="91440" bIns="45720" rtlCol="0" anchor="b" anchorCtr="1"/>
          <a:lstStyle>
            <a:lvl1pPr algn="r">
              <a:defRPr sz="1200">
                <a:solidFill>
                  <a:schemeClr val="tx2"/>
                </a:solidFill>
              </a:defRPr>
            </a:lvl1pPr>
          </a:lstStyle>
          <a:p>
            <a:endParaRPr lang="es-ES" dirty="0"/>
          </a:p>
        </p:txBody>
      </p:sp>
      <p:sp>
        <p:nvSpPr>
          <p:cNvPr id="5" name="Marcador de pie de página 4">
            <a:extLst>
              <a:ext uri="{FF2B5EF4-FFF2-40B4-BE49-F238E27FC236}">
                <a16:creationId xmlns:a16="http://schemas.microsoft.com/office/drawing/2014/main" id="{4252F14F-3A0B-CE46-8BBB-70A85C2745A2}"/>
              </a:ext>
            </a:extLst>
          </p:cNvPr>
          <p:cNvSpPr>
            <a:spLocks noGrp="1"/>
          </p:cNvSpPr>
          <p:nvPr>
            <p:ph type="ftr" sz="quarter" idx="3"/>
          </p:nvPr>
        </p:nvSpPr>
        <p:spPr>
          <a:xfrm>
            <a:off x="4038600" y="6076348"/>
            <a:ext cx="4114800" cy="365125"/>
          </a:xfrm>
          <a:prstGeom prst="rect">
            <a:avLst/>
          </a:prstGeom>
        </p:spPr>
        <p:txBody>
          <a:bodyPr vert="horz" lIns="91440" tIns="45720" rIns="91440" bIns="45720" rtlCol="0" anchor="b" anchorCtr="1"/>
          <a:lstStyle>
            <a:lvl1pPr algn="ctr">
              <a:defRPr sz="1200">
                <a:solidFill>
                  <a:schemeClr val="tx2"/>
                </a:solidFill>
              </a:defRPr>
            </a:lvl1pPr>
          </a:lstStyle>
          <a:p>
            <a:endParaRPr lang="es-ES" dirty="0"/>
          </a:p>
        </p:txBody>
      </p:sp>
    </p:spTree>
    <p:extLst>
      <p:ext uri="{BB962C8B-B14F-4D97-AF65-F5344CB8AC3E}">
        <p14:creationId xmlns:p14="http://schemas.microsoft.com/office/powerpoint/2010/main" val="626762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20" userDrawn="1">
          <p15:clr>
            <a:srgbClr val="F26B43"/>
          </p15:clr>
        </p15:guide>
        <p15:guide id="2" pos="735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s://papers.ssrn.com/sol3/papers.cfm?abstract_id=3843497" TargetMode="Externa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BDC7B6-7274-5445-AB10-683A8E54A9A6}"/>
              </a:ext>
            </a:extLst>
          </p:cNvPr>
          <p:cNvSpPr>
            <a:spLocks noGrp="1"/>
          </p:cNvSpPr>
          <p:nvPr>
            <p:ph type="ctrTitle"/>
          </p:nvPr>
        </p:nvSpPr>
        <p:spPr/>
        <p:txBody>
          <a:bodyPr/>
          <a:lstStyle/>
          <a:p>
            <a:r>
              <a:rPr lang="es-ES" dirty="0"/>
              <a:t>Online </a:t>
            </a:r>
            <a:r>
              <a:rPr lang="es-ES" dirty="0" err="1"/>
              <a:t>Platforms</a:t>
            </a:r>
            <a:r>
              <a:rPr lang="es-ES" dirty="0"/>
              <a:t> and Market </a:t>
            </a:r>
            <a:r>
              <a:rPr lang="es-ES" dirty="0" err="1"/>
              <a:t>Power</a:t>
            </a:r>
            <a:endParaRPr lang="es-ES" dirty="0"/>
          </a:p>
        </p:txBody>
      </p:sp>
      <p:sp>
        <p:nvSpPr>
          <p:cNvPr id="3" name="Subtítulo 2">
            <a:extLst>
              <a:ext uri="{FF2B5EF4-FFF2-40B4-BE49-F238E27FC236}">
                <a16:creationId xmlns:a16="http://schemas.microsoft.com/office/drawing/2014/main" id="{D017C71A-7909-7748-A386-373F11372B3F}"/>
              </a:ext>
            </a:extLst>
          </p:cNvPr>
          <p:cNvSpPr>
            <a:spLocks noGrp="1"/>
          </p:cNvSpPr>
          <p:nvPr>
            <p:ph type="subTitle" idx="1"/>
          </p:nvPr>
        </p:nvSpPr>
        <p:spPr/>
        <p:txBody>
          <a:bodyPr>
            <a:normAutofit lnSpcReduction="10000"/>
          </a:bodyPr>
          <a:lstStyle/>
          <a:p>
            <a:r>
              <a:rPr lang="es-ES" dirty="0"/>
              <a:t>Nicolas Petit, Isaure </a:t>
            </a:r>
            <a:r>
              <a:rPr lang="es-ES" dirty="0" err="1"/>
              <a:t>d’Estaintot</a:t>
            </a:r>
            <a:r>
              <a:rPr lang="es-ES" dirty="0"/>
              <a:t>, and Natalia Moreno Belloso</a:t>
            </a:r>
          </a:p>
          <a:p>
            <a:endParaRPr lang="es-ES" dirty="0"/>
          </a:p>
          <a:p>
            <a:r>
              <a:rPr lang="es-ES" dirty="0"/>
              <a:t>20 </a:t>
            </a:r>
            <a:r>
              <a:rPr lang="es-ES" dirty="0" err="1"/>
              <a:t>May</a:t>
            </a:r>
            <a:r>
              <a:rPr lang="es-ES" dirty="0"/>
              <a:t> 2021</a:t>
            </a:r>
          </a:p>
        </p:txBody>
      </p:sp>
    </p:spTree>
    <p:extLst>
      <p:ext uri="{BB962C8B-B14F-4D97-AF65-F5344CB8AC3E}">
        <p14:creationId xmlns:p14="http://schemas.microsoft.com/office/powerpoint/2010/main" val="879709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3F962A-6696-DC4D-9151-B732F304E900}"/>
              </a:ext>
            </a:extLst>
          </p:cNvPr>
          <p:cNvSpPr>
            <a:spLocks noGrp="1"/>
          </p:cNvSpPr>
          <p:nvPr>
            <p:ph type="title"/>
          </p:nvPr>
        </p:nvSpPr>
        <p:spPr>
          <a:xfrm>
            <a:off x="760977" y="1152759"/>
            <a:ext cx="9511736" cy="1004654"/>
          </a:xfrm>
        </p:spPr>
        <p:txBody>
          <a:bodyPr>
            <a:normAutofit/>
          </a:bodyPr>
          <a:lstStyle/>
          <a:p>
            <a:r>
              <a:rPr lang="es-ES" dirty="0" err="1"/>
              <a:t>Market</a:t>
            </a:r>
            <a:r>
              <a:rPr lang="es-ES" dirty="0"/>
              <a:t> Share </a:t>
            </a:r>
            <a:r>
              <a:rPr lang="es-ES" dirty="0" err="1"/>
              <a:t>Levels</a:t>
            </a:r>
            <a:endParaRPr lang="es-ES" dirty="0"/>
          </a:p>
        </p:txBody>
      </p:sp>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a:xfrm>
            <a:off x="466928" y="2003895"/>
            <a:ext cx="10993235" cy="4111396"/>
          </a:xfrm>
        </p:spPr>
        <p:txBody>
          <a:bodyPr>
            <a:normAutofit fontScale="92500" lnSpcReduction="20000"/>
          </a:bodyPr>
          <a:lstStyle/>
          <a:p>
            <a:pPr algn="just">
              <a:buFontTx/>
              <a:buChar char="-"/>
            </a:pPr>
            <a:r>
              <a:rPr lang="es-ES" b="1" dirty="0"/>
              <a:t>“</a:t>
            </a:r>
            <a:r>
              <a:rPr lang="es-ES" b="1" dirty="0" err="1"/>
              <a:t>Close</a:t>
            </a:r>
            <a:r>
              <a:rPr lang="es-ES" b="1" dirty="0"/>
              <a:t> to </a:t>
            </a:r>
            <a:r>
              <a:rPr lang="es-ES" b="1" dirty="0" err="1"/>
              <a:t>monopoloy</a:t>
            </a:r>
            <a:r>
              <a:rPr lang="es-ES" b="1" dirty="0"/>
              <a:t>” </a:t>
            </a:r>
            <a:r>
              <a:rPr lang="es-ES" b="1" dirty="0" err="1"/>
              <a:t>market</a:t>
            </a:r>
            <a:r>
              <a:rPr lang="es-ES" b="1" dirty="0"/>
              <a:t> share (&gt; 75%) </a:t>
            </a:r>
            <a:r>
              <a:rPr lang="es-ES" dirty="0"/>
              <a:t>: </a:t>
            </a:r>
            <a:r>
              <a:rPr lang="es-ES" dirty="0" err="1"/>
              <a:t>sufficient</a:t>
            </a:r>
            <a:r>
              <a:rPr lang="es-ES" dirty="0"/>
              <a:t> </a:t>
            </a:r>
            <a:r>
              <a:rPr lang="es-ES" dirty="0" err="1"/>
              <a:t>indication</a:t>
            </a:r>
            <a:r>
              <a:rPr lang="es-ES" dirty="0"/>
              <a:t> of SMP</a:t>
            </a:r>
          </a:p>
          <a:p>
            <a:pPr marL="0" indent="0" algn="r">
              <a:buNone/>
            </a:pPr>
            <a:r>
              <a:rPr lang="es-ES" i="1" dirty="0"/>
              <a:t>DG </a:t>
            </a:r>
            <a:r>
              <a:rPr lang="es-ES" i="1" dirty="0" err="1"/>
              <a:t>Competition</a:t>
            </a:r>
            <a:r>
              <a:rPr lang="es-ES" i="1" dirty="0"/>
              <a:t> </a:t>
            </a:r>
            <a:r>
              <a:rPr lang="es-ES" i="1" dirty="0" err="1"/>
              <a:t>discussion</a:t>
            </a:r>
            <a:r>
              <a:rPr lang="es-ES" i="1" dirty="0"/>
              <a:t> </a:t>
            </a:r>
            <a:r>
              <a:rPr lang="es-ES" i="1" dirty="0" err="1"/>
              <a:t>paper</a:t>
            </a:r>
            <a:r>
              <a:rPr lang="es-ES" i="1" dirty="0"/>
              <a:t> – 2005 - </a:t>
            </a:r>
            <a:r>
              <a:rPr lang="en-US" i="1" dirty="0"/>
              <a:t>§</a:t>
            </a:r>
            <a:r>
              <a:rPr lang="es-ES" i="1" dirty="0"/>
              <a:t> 92.</a:t>
            </a:r>
          </a:p>
          <a:p>
            <a:pPr algn="just">
              <a:buFontTx/>
              <a:buChar char="-"/>
            </a:pPr>
            <a:endParaRPr lang="es-ES" dirty="0"/>
          </a:p>
          <a:p>
            <a:pPr algn="just">
              <a:buFontTx/>
              <a:buChar char="-"/>
            </a:pPr>
            <a:r>
              <a:rPr lang="es-ES" b="1" dirty="0"/>
              <a:t>“</a:t>
            </a:r>
            <a:r>
              <a:rPr lang="en-GB" b="1" dirty="0"/>
              <a:t>Very</a:t>
            </a:r>
            <a:r>
              <a:rPr lang="es-ES" b="1" dirty="0"/>
              <a:t> </a:t>
            </a:r>
            <a:r>
              <a:rPr lang="es-ES" b="1" dirty="0" err="1"/>
              <a:t>high</a:t>
            </a:r>
            <a:r>
              <a:rPr lang="es-ES" b="1" dirty="0"/>
              <a:t> </a:t>
            </a:r>
            <a:r>
              <a:rPr lang="es-ES" b="1" dirty="0" err="1"/>
              <a:t>market</a:t>
            </a:r>
            <a:r>
              <a:rPr lang="es-ES" b="1" dirty="0"/>
              <a:t> shares” (50%-70%): </a:t>
            </a:r>
            <a:r>
              <a:rPr lang="es-ES" dirty="0" err="1"/>
              <a:t>establish</a:t>
            </a:r>
            <a:r>
              <a:rPr lang="es-ES" dirty="0"/>
              <a:t> SMP. </a:t>
            </a:r>
            <a:r>
              <a:rPr lang="es-ES" dirty="0" err="1"/>
              <a:t>Must</a:t>
            </a:r>
            <a:r>
              <a:rPr lang="es-ES" dirty="0"/>
              <a:t> be </a:t>
            </a:r>
            <a:r>
              <a:rPr lang="es-ES" dirty="0" err="1"/>
              <a:t>complemented</a:t>
            </a:r>
            <a:r>
              <a:rPr lang="es-ES" dirty="0"/>
              <a:t> (</a:t>
            </a:r>
            <a:r>
              <a:rPr lang="es-ES" dirty="0" err="1"/>
              <a:t>duration</a:t>
            </a:r>
            <a:r>
              <a:rPr lang="es-ES" dirty="0"/>
              <a:t> – </a:t>
            </a:r>
            <a:r>
              <a:rPr lang="es-ES" dirty="0" err="1"/>
              <a:t>comparison</a:t>
            </a:r>
            <a:r>
              <a:rPr lang="es-ES" dirty="0"/>
              <a:t> </a:t>
            </a:r>
            <a:r>
              <a:rPr lang="es-ES" dirty="0" err="1"/>
              <a:t>with</a:t>
            </a:r>
            <a:r>
              <a:rPr lang="es-ES" dirty="0"/>
              <a:t> </a:t>
            </a:r>
            <a:r>
              <a:rPr lang="es-ES" dirty="0" err="1"/>
              <a:t>competitors</a:t>
            </a:r>
            <a:r>
              <a:rPr lang="es-ES" dirty="0"/>
              <a:t>). 				         </a:t>
            </a:r>
            <a:r>
              <a:rPr lang="es-ES" i="1" dirty="0" err="1"/>
              <a:t>See</a:t>
            </a:r>
            <a:r>
              <a:rPr lang="es-ES" i="1" dirty="0"/>
              <a:t> ECJ, AKZO – 1991; </a:t>
            </a:r>
            <a:r>
              <a:rPr lang="en-US" i="1" dirty="0"/>
              <a:t>§60-61</a:t>
            </a:r>
            <a:endParaRPr lang="es-ES" i="1" dirty="0"/>
          </a:p>
          <a:p>
            <a:pPr algn="just">
              <a:buFontTx/>
              <a:buChar char="-"/>
            </a:pPr>
            <a:endParaRPr lang="es-ES" dirty="0"/>
          </a:p>
          <a:p>
            <a:pPr algn="just">
              <a:buFontTx/>
              <a:buChar char="-"/>
            </a:pPr>
            <a:r>
              <a:rPr lang="es-ES" b="1" dirty="0"/>
              <a:t>“</a:t>
            </a:r>
            <a:r>
              <a:rPr lang="es-ES" b="1" dirty="0" err="1"/>
              <a:t>Lower</a:t>
            </a:r>
            <a:r>
              <a:rPr lang="es-ES" b="1" dirty="0"/>
              <a:t> </a:t>
            </a:r>
            <a:r>
              <a:rPr lang="es-ES" b="1" dirty="0" err="1"/>
              <a:t>market</a:t>
            </a:r>
            <a:r>
              <a:rPr lang="es-ES" b="1" dirty="0"/>
              <a:t> shares” (25%-40%)</a:t>
            </a:r>
            <a:r>
              <a:rPr lang="es-ES" dirty="0"/>
              <a:t>: SMP </a:t>
            </a:r>
            <a:r>
              <a:rPr lang="es-ES" dirty="0" err="1"/>
              <a:t>less</a:t>
            </a:r>
            <a:r>
              <a:rPr lang="es-ES" dirty="0"/>
              <a:t> </a:t>
            </a:r>
            <a:r>
              <a:rPr lang="es-ES" dirty="0" err="1"/>
              <a:t>likely</a:t>
            </a:r>
            <a:r>
              <a:rPr lang="es-ES" dirty="0"/>
              <a:t>: </a:t>
            </a:r>
            <a:r>
              <a:rPr lang="es-ES" dirty="0" err="1"/>
              <a:t>multi</a:t>
            </a:r>
            <a:r>
              <a:rPr lang="es-ES" dirty="0"/>
              <a:t>-dimensional </a:t>
            </a:r>
            <a:r>
              <a:rPr lang="es-ES" dirty="0" err="1"/>
              <a:t>assessment</a:t>
            </a:r>
            <a:r>
              <a:rPr lang="es-ES" dirty="0"/>
              <a:t> </a:t>
            </a:r>
            <a:r>
              <a:rPr lang="es-ES" dirty="0" err="1"/>
              <a:t>required</a:t>
            </a:r>
            <a:r>
              <a:rPr lang="es-ES" dirty="0"/>
              <a:t>.</a:t>
            </a:r>
          </a:p>
          <a:p>
            <a:pPr algn="just">
              <a:buFontTx/>
              <a:buChar char="-"/>
            </a:pPr>
            <a:endParaRPr lang="en-GB" dirty="0"/>
          </a:p>
          <a:p>
            <a:pPr algn="just">
              <a:buFontTx/>
              <a:buChar char="-"/>
            </a:pPr>
            <a:r>
              <a:rPr lang="es-ES" dirty="0"/>
              <a:t>“</a:t>
            </a:r>
            <a:r>
              <a:rPr lang="es-ES" b="1" dirty="0"/>
              <a:t>No more </a:t>
            </a:r>
            <a:r>
              <a:rPr lang="es-ES" b="1" dirty="0" err="1"/>
              <a:t>than</a:t>
            </a:r>
            <a:r>
              <a:rPr lang="es-ES" b="1" dirty="0"/>
              <a:t> 25%”: </a:t>
            </a:r>
            <a:r>
              <a:rPr lang="es-ES" dirty="0" err="1"/>
              <a:t>not</a:t>
            </a:r>
            <a:r>
              <a:rPr lang="es-ES" dirty="0"/>
              <a:t> </a:t>
            </a:r>
            <a:r>
              <a:rPr lang="es-ES" dirty="0" err="1"/>
              <a:t>likely</a:t>
            </a:r>
            <a:r>
              <a:rPr lang="es-ES" dirty="0"/>
              <a:t> to </a:t>
            </a:r>
            <a:r>
              <a:rPr lang="es-ES" dirty="0" err="1"/>
              <a:t>find</a:t>
            </a:r>
            <a:r>
              <a:rPr lang="es-ES" dirty="0"/>
              <a:t> a </a:t>
            </a:r>
            <a:r>
              <a:rPr lang="es-ES" dirty="0" err="1"/>
              <a:t>dominant</a:t>
            </a:r>
            <a:r>
              <a:rPr lang="es-ES" dirty="0"/>
              <a:t> position.</a:t>
            </a:r>
            <a:r>
              <a:rPr lang="en-GB" dirty="0"/>
              <a:t> </a:t>
            </a:r>
          </a:p>
          <a:p>
            <a:pPr marL="0" indent="0" algn="r">
              <a:buNone/>
            </a:pPr>
            <a:r>
              <a:rPr lang="es-ES" i="1" dirty="0"/>
              <a:t>DG </a:t>
            </a:r>
            <a:r>
              <a:rPr lang="es-ES" i="1" dirty="0" err="1"/>
              <a:t>Competition</a:t>
            </a:r>
            <a:r>
              <a:rPr lang="es-ES" i="1" dirty="0"/>
              <a:t> </a:t>
            </a:r>
            <a:r>
              <a:rPr lang="es-ES" i="1" dirty="0" err="1"/>
              <a:t>discussion</a:t>
            </a:r>
            <a:r>
              <a:rPr lang="es-ES" i="1" dirty="0"/>
              <a:t> </a:t>
            </a:r>
            <a:r>
              <a:rPr lang="es-ES" i="1" dirty="0" err="1"/>
              <a:t>paper</a:t>
            </a:r>
            <a:r>
              <a:rPr lang="es-ES" i="1" dirty="0"/>
              <a:t> – 2005 - </a:t>
            </a:r>
            <a:r>
              <a:rPr lang="en-US" i="1" dirty="0"/>
              <a:t>§</a:t>
            </a:r>
            <a:r>
              <a:rPr lang="es-ES" i="1" dirty="0"/>
              <a:t> 31.</a:t>
            </a:r>
          </a:p>
          <a:p>
            <a:pPr algn="just">
              <a:buFontTx/>
              <a:buChar char="-"/>
            </a:pPr>
            <a:endParaRPr lang="es-ES" dirty="0"/>
          </a:p>
          <a:p>
            <a:pPr algn="just">
              <a:buFontTx/>
              <a:buChar char="-"/>
            </a:pPr>
            <a:endParaRPr lang="es-ES" dirty="0"/>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10</a:t>
            </a:fld>
            <a:endParaRPr lang="es-ES" dirty="0"/>
          </a:p>
        </p:txBody>
      </p:sp>
    </p:spTree>
    <p:extLst>
      <p:ext uri="{BB962C8B-B14F-4D97-AF65-F5344CB8AC3E}">
        <p14:creationId xmlns:p14="http://schemas.microsoft.com/office/powerpoint/2010/main" val="581987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a:xfrm>
            <a:off x="466928" y="1964987"/>
            <a:ext cx="10993235" cy="4111362"/>
          </a:xfrm>
        </p:spPr>
        <p:txBody>
          <a:bodyPr>
            <a:normAutofit fontScale="92500" lnSpcReduction="10000"/>
          </a:bodyPr>
          <a:lstStyle/>
          <a:p>
            <a:pPr marL="0" indent="0" algn="just">
              <a:buNone/>
            </a:pPr>
            <a:r>
              <a:rPr lang="es-ES" dirty="0" err="1"/>
              <a:t>The</a:t>
            </a:r>
            <a:r>
              <a:rPr lang="es-ES" dirty="0"/>
              <a:t> </a:t>
            </a:r>
            <a:r>
              <a:rPr lang="es-ES" dirty="0" err="1"/>
              <a:t>higher</a:t>
            </a:r>
            <a:r>
              <a:rPr lang="es-ES" dirty="0"/>
              <a:t> the gap in </a:t>
            </a:r>
            <a:r>
              <a:rPr lang="es-ES" dirty="0" err="1"/>
              <a:t>market</a:t>
            </a:r>
            <a:r>
              <a:rPr lang="es-ES" dirty="0"/>
              <a:t> shares’ </a:t>
            </a:r>
            <a:r>
              <a:rPr lang="es-ES" dirty="0" err="1"/>
              <a:t>levels</a:t>
            </a:r>
            <a:r>
              <a:rPr lang="es-ES" dirty="0"/>
              <a:t> </a:t>
            </a:r>
            <a:r>
              <a:rPr lang="es-ES" dirty="0" err="1"/>
              <a:t>among</a:t>
            </a:r>
            <a:r>
              <a:rPr lang="es-ES" dirty="0"/>
              <a:t> </a:t>
            </a:r>
            <a:r>
              <a:rPr lang="es-ES" dirty="0" err="1"/>
              <a:t>competitors</a:t>
            </a:r>
            <a:r>
              <a:rPr lang="es-ES" dirty="0"/>
              <a:t>, the </a:t>
            </a:r>
            <a:r>
              <a:rPr lang="es-ES" dirty="0" err="1"/>
              <a:t>higher</a:t>
            </a:r>
            <a:r>
              <a:rPr lang="es-ES" dirty="0"/>
              <a:t> the SMP.</a:t>
            </a:r>
          </a:p>
          <a:p>
            <a:pPr marL="0" indent="0" algn="ctr">
              <a:buNone/>
            </a:pPr>
            <a:r>
              <a:rPr lang="es-ES" dirty="0"/>
              <a:t>“</a:t>
            </a:r>
            <a:r>
              <a:rPr lang="es-ES" i="1" dirty="0" err="1"/>
              <a:t>the</a:t>
            </a:r>
            <a:r>
              <a:rPr lang="es-ES" i="1" dirty="0"/>
              <a:t> </a:t>
            </a:r>
            <a:r>
              <a:rPr lang="es-ES" b="1" i="1" dirty="0" err="1"/>
              <a:t>relationship</a:t>
            </a:r>
            <a:r>
              <a:rPr lang="es-ES" b="1" i="1" dirty="0"/>
              <a:t> </a:t>
            </a:r>
            <a:r>
              <a:rPr lang="es-ES" b="1" i="1" dirty="0" err="1"/>
              <a:t>between</a:t>
            </a:r>
            <a:r>
              <a:rPr lang="es-ES" b="1" i="1" dirty="0"/>
              <a:t> </a:t>
            </a:r>
            <a:r>
              <a:rPr lang="es-ES" b="1" i="1" dirty="0" err="1"/>
              <a:t>the</a:t>
            </a:r>
            <a:r>
              <a:rPr lang="es-ES" b="1" i="1" dirty="0"/>
              <a:t> </a:t>
            </a:r>
            <a:r>
              <a:rPr lang="es-ES" b="1" i="1" dirty="0" err="1"/>
              <a:t>market</a:t>
            </a:r>
            <a:r>
              <a:rPr lang="es-ES" b="1" i="1" dirty="0"/>
              <a:t> shares </a:t>
            </a:r>
            <a:r>
              <a:rPr lang="es-ES" b="1" i="1" dirty="0" err="1"/>
              <a:t>of</a:t>
            </a:r>
            <a:r>
              <a:rPr lang="es-ES" b="1" i="1" dirty="0"/>
              <a:t> </a:t>
            </a:r>
            <a:r>
              <a:rPr lang="es-ES" b="1" i="1" dirty="0" err="1"/>
              <a:t>the</a:t>
            </a:r>
            <a:r>
              <a:rPr lang="es-ES" b="1" i="1" dirty="0"/>
              <a:t> </a:t>
            </a:r>
            <a:r>
              <a:rPr lang="es-ES" b="1" i="1" dirty="0" err="1"/>
              <a:t>undertaking</a:t>
            </a:r>
            <a:r>
              <a:rPr lang="es-ES" b="1" i="1" dirty="0"/>
              <a:t> </a:t>
            </a:r>
            <a:r>
              <a:rPr lang="es-ES" i="1" dirty="0" err="1"/>
              <a:t>concerned</a:t>
            </a:r>
            <a:r>
              <a:rPr lang="es-ES" i="1" dirty="0"/>
              <a:t> and </a:t>
            </a:r>
            <a:r>
              <a:rPr lang="es-ES" i="1" dirty="0" err="1"/>
              <a:t>of</a:t>
            </a:r>
            <a:r>
              <a:rPr lang="es-ES" i="1" dirty="0"/>
              <a:t> </a:t>
            </a:r>
            <a:r>
              <a:rPr lang="es-ES" b="1" i="1" dirty="0" err="1"/>
              <a:t>its</a:t>
            </a:r>
            <a:r>
              <a:rPr lang="es-ES" b="1" i="1" dirty="0"/>
              <a:t> </a:t>
            </a:r>
            <a:r>
              <a:rPr lang="es-ES" b="1" i="1" dirty="0" err="1"/>
              <a:t>competitors</a:t>
            </a:r>
            <a:r>
              <a:rPr lang="es-ES" i="1" dirty="0"/>
              <a:t>, </a:t>
            </a:r>
            <a:r>
              <a:rPr lang="es-ES" i="1" dirty="0" err="1"/>
              <a:t>especially</a:t>
            </a:r>
            <a:r>
              <a:rPr lang="es-ES" i="1" dirty="0"/>
              <a:t> </a:t>
            </a:r>
            <a:r>
              <a:rPr lang="es-ES" i="1" dirty="0" err="1"/>
              <a:t>those</a:t>
            </a:r>
            <a:r>
              <a:rPr lang="es-ES" i="1" dirty="0"/>
              <a:t> </a:t>
            </a:r>
            <a:r>
              <a:rPr lang="es-ES" i="1" dirty="0" err="1"/>
              <a:t>of</a:t>
            </a:r>
            <a:r>
              <a:rPr lang="es-ES" i="1" dirty="0"/>
              <a:t> </a:t>
            </a:r>
            <a:r>
              <a:rPr lang="es-ES" i="1" dirty="0" err="1"/>
              <a:t>the</a:t>
            </a:r>
            <a:r>
              <a:rPr lang="es-ES" i="1" dirty="0"/>
              <a:t> </a:t>
            </a:r>
            <a:r>
              <a:rPr lang="es-ES" i="1" dirty="0" err="1"/>
              <a:t>next</a:t>
            </a:r>
            <a:r>
              <a:rPr lang="es-ES" i="1" dirty="0"/>
              <a:t> </a:t>
            </a:r>
            <a:r>
              <a:rPr lang="es-ES" i="1" dirty="0" err="1"/>
              <a:t>largest</a:t>
            </a:r>
            <a:r>
              <a:rPr lang="es-ES" i="1" dirty="0"/>
              <a:t>, [</a:t>
            </a:r>
            <a:r>
              <a:rPr lang="es-ES" i="1" dirty="0" err="1"/>
              <a:t>is</a:t>
            </a:r>
            <a:r>
              <a:rPr lang="es-ES" i="1" dirty="0"/>
              <a:t> a] </a:t>
            </a:r>
            <a:r>
              <a:rPr lang="es-ES" i="1" dirty="0" err="1"/>
              <a:t>relevant</a:t>
            </a:r>
            <a:r>
              <a:rPr lang="es-ES" i="1" dirty="0"/>
              <a:t> [factor] </a:t>
            </a:r>
            <a:r>
              <a:rPr lang="es-ES" i="1" dirty="0" err="1"/>
              <a:t>because</a:t>
            </a:r>
            <a:r>
              <a:rPr lang="es-ES" i="1" dirty="0"/>
              <a:t> </a:t>
            </a:r>
            <a:r>
              <a:rPr lang="es-ES" i="1" dirty="0" err="1"/>
              <a:t>it</a:t>
            </a:r>
            <a:r>
              <a:rPr lang="es-ES" i="1" dirty="0"/>
              <a:t> </a:t>
            </a:r>
            <a:r>
              <a:rPr lang="es-ES" b="1" i="1" dirty="0" err="1"/>
              <a:t>enables</a:t>
            </a:r>
            <a:r>
              <a:rPr lang="es-ES" b="1" i="1" dirty="0"/>
              <a:t> </a:t>
            </a:r>
            <a:r>
              <a:rPr lang="es-ES" b="1" i="1" dirty="0" err="1"/>
              <a:t>the</a:t>
            </a:r>
            <a:r>
              <a:rPr lang="es-ES" b="1" i="1" dirty="0"/>
              <a:t> </a:t>
            </a:r>
            <a:r>
              <a:rPr lang="es-ES" b="1" i="1" dirty="0" err="1"/>
              <a:t>competitive</a:t>
            </a:r>
            <a:r>
              <a:rPr lang="es-ES" b="1" i="1" dirty="0"/>
              <a:t> </a:t>
            </a:r>
            <a:r>
              <a:rPr lang="es-ES" b="1" i="1" dirty="0" err="1"/>
              <a:t>strength</a:t>
            </a:r>
            <a:r>
              <a:rPr lang="es-ES" b="1" i="1" dirty="0"/>
              <a:t> […] </a:t>
            </a:r>
            <a:r>
              <a:rPr lang="es-ES" b="1" i="1" dirty="0" err="1"/>
              <a:t>to</a:t>
            </a:r>
            <a:r>
              <a:rPr lang="es-ES" b="1" i="1" dirty="0"/>
              <a:t> be </a:t>
            </a:r>
            <a:r>
              <a:rPr lang="es-ES" b="1" i="1" dirty="0" err="1"/>
              <a:t>assessed</a:t>
            </a:r>
            <a:r>
              <a:rPr lang="es-ES" i="1" dirty="0"/>
              <a:t>”.</a:t>
            </a:r>
            <a:endParaRPr lang="es-ES" dirty="0"/>
          </a:p>
          <a:p>
            <a:pPr marL="0" indent="0" algn="r">
              <a:buNone/>
            </a:pPr>
            <a:r>
              <a:rPr lang="en-US" sz="2200" i="1" dirty="0"/>
              <a:t>ECJ, Hoffmann-La Roche - 1979 - § 48.</a:t>
            </a:r>
          </a:p>
          <a:p>
            <a:pPr marL="0" indent="0" algn="r">
              <a:buNone/>
            </a:pPr>
            <a:endParaRPr lang="en-US" sz="2200" i="1" dirty="0"/>
          </a:p>
          <a:p>
            <a:pPr marL="0" indent="0" algn="just">
              <a:buNone/>
            </a:pPr>
            <a:r>
              <a:rPr lang="es-ES" dirty="0"/>
              <a:t>A 50% </a:t>
            </a:r>
            <a:r>
              <a:rPr lang="es-ES" dirty="0" err="1"/>
              <a:t>market</a:t>
            </a:r>
            <a:r>
              <a:rPr lang="es-ES" dirty="0"/>
              <a:t> share </a:t>
            </a:r>
            <a:r>
              <a:rPr lang="es-ES" dirty="0" err="1"/>
              <a:t>is</a:t>
            </a:r>
            <a:r>
              <a:rPr lang="es-ES" dirty="0"/>
              <a:t> </a:t>
            </a:r>
            <a:r>
              <a:rPr lang="es-ES" dirty="0" err="1"/>
              <a:t>an</a:t>
            </a:r>
            <a:r>
              <a:rPr lang="es-ES" dirty="0"/>
              <a:t> </a:t>
            </a:r>
            <a:r>
              <a:rPr lang="es-ES" dirty="0" err="1"/>
              <a:t>indication</a:t>
            </a:r>
            <a:r>
              <a:rPr lang="es-ES" dirty="0"/>
              <a:t> of </a:t>
            </a:r>
            <a:r>
              <a:rPr lang="es-ES" dirty="0" err="1"/>
              <a:t>dominance</a:t>
            </a:r>
            <a:r>
              <a:rPr lang="es-ES" dirty="0"/>
              <a:t> “</a:t>
            </a:r>
            <a:r>
              <a:rPr lang="es-ES" dirty="0" err="1"/>
              <a:t>provided</a:t>
            </a:r>
            <a:r>
              <a:rPr lang="es-ES" dirty="0"/>
              <a:t> </a:t>
            </a:r>
            <a:r>
              <a:rPr lang="es-ES" dirty="0" err="1"/>
              <a:t>that</a:t>
            </a:r>
            <a:r>
              <a:rPr lang="es-ES" dirty="0"/>
              <a:t> </a:t>
            </a:r>
            <a:r>
              <a:rPr lang="es-ES" dirty="0" err="1"/>
              <a:t>rivals</a:t>
            </a:r>
            <a:r>
              <a:rPr lang="es-ES" dirty="0"/>
              <a:t> </a:t>
            </a:r>
            <a:r>
              <a:rPr lang="es-ES" dirty="0" err="1"/>
              <a:t>holds</a:t>
            </a:r>
            <a:r>
              <a:rPr lang="es-ES" dirty="0"/>
              <a:t> a </a:t>
            </a:r>
            <a:r>
              <a:rPr lang="es-ES" dirty="0" err="1"/>
              <a:t>much</a:t>
            </a:r>
            <a:r>
              <a:rPr lang="es-ES" dirty="0"/>
              <a:t> </a:t>
            </a:r>
            <a:r>
              <a:rPr lang="es-ES" dirty="0" err="1"/>
              <a:t>smaller</a:t>
            </a:r>
            <a:r>
              <a:rPr lang="es-ES" dirty="0"/>
              <a:t> share of the </a:t>
            </a:r>
            <a:r>
              <a:rPr lang="es-ES" dirty="0" err="1"/>
              <a:t>market</a:t>
            </a:r>
            <a:r>
              <a:rPr lang="es-ES" dirty="0"/>
              <a:t>”</a:t>
            </a:r>
          </a:p>
          <a:p>
            <a:pPr marL="0" indent="0" algn="r">
              <a:buNone/>
            </a:pPr>
            <a:r>
              <a:rPr lang="es-ES" sz="2200" i="1" dirty="0"/>
              <a:t>DG </a:t>
            </a:r>
            <a:r>
              <a:rPr lang="es-ES" sz="2200" i="1" dirty="0" err="1"/>
              <a:t>Competition</a:t>
            </a:r>
            <a:r>
              <a:rPr lang="es-ES" sz="2200" i="1" dirty="0"/>
              <a:t> </a:t>
            </a:r>
            <a:r>
              <a:rPr lang="es-ES" sz="2200" i="1" dirty="0" err="1"/>
              <a:t>discussion</a:t>
            </a:r>
            <a:r>
              <a:rPr lang="es-ES" sz="2200" i="1" dirty="0"/>
              <a:t> </a:t>
            </a:r>
            <a:r>
              <a:rPr lang="es-ES" sz="2200" i="1" dirty="0" err="1"/>
              <a:t>paper</a:t>
            </a:r>
            <a:r>
              <a:rPr lang="es-ES" sz="2200" i="1" dirty="0"/>
              <a:t> – 2005 - </a:t>
            </a:r>
            <a:r>
              <a:rPr lang="en-US" sz="2200" i="1" dirty="0"/>
              <a:t>§</a:t>
            </a:r>
            <a:r>
              <a:rPr lang="es-ES" sz="2200" i="1" dirty="0"/>
              <a:t> 31.</a:t>
            </a:r>
          </a:p>
          <a:p>
            <a:pPr marL="0" indent="0" algn="r">
              <a:buNone/>
            </a:pPr>
            <a:endParaRPr lang="es-ES" sz="2200" i="1" dirty="0"/>
          </a:p>
          <a:p>
            <a:pPr marL="0" indent="0" algn="just">
              <a:buNone/>
            </a:pPr>
            <a:r>
              <a:rPr lang="es-ES" b="1" dirty="0" err="1"/>
              <a:t>Also</a:t>
            </a:r>
            <a:r>
              <a:rPr lang="es-ES" b="1" dirty="0"/>
              <a:t> =&gt; </a:t>
            </a:r>
            <a:r>
              <a:rPr lang="es-ES" b="1" dirty="0" err="1"/>
              <a:t>Herfindahl-Hirschman</a:t>
            </a:r>
            <a:r>
              <a:rPr lang="es-ES" b="1" dirty="0"/>
              <a:t> </a:t>
            </a:r>
            <a:r>
              <a:rPr lang="es-ES" b="1" dirty="0" err="1"/>
              <a:t>Index</a:t>
            </a:r>
            <a:r>
              <a:rPr lang="es-ES" b="1" dirty="0"/>
              <a:t> (HHI)</a:t>
            </a:r>
          </a:p>
          <a:p>
            <a:pPr marL="0" indent="0" algn="r">
              <a:buNone/>
            </a:pPr>
            <a:endParaRPr lang="es-ES" sz="2200" i="1" dirty="0"/>
          </a:p>
          <a:p>
            <a:pPr marL="0" indent="0" algn="r">
              <a:buNone/>
            </a:pPr>
            <a:endParaRPr lang="es-ES" sz="2200" i="1" dirty="0"/>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11</a:t>
            </a:fld>
            <a:endParaRPr lang="es-ES" dirty="0"/>
          </a:p>
        </p:txBody>
      </p:sp>
      <p:sp>
        <p:nvSpPr>
          <p:cNvPr id="12" name="Título 1">
            <a:extLst>
              <a:ext uri="{FF2B5EF4-FFF2-40B4-BE49-F238E27FC236}">
                <a16:creationId xmlns:a16="http://schemas.microsoft.com/office/drawing/2014/main" id="{4652054F-16DA-49B8-A074-E47D9A5B916A}"/>
              </a:ext>
            </a:extLst>
          </p:cNvPr>
          <p:cNvSpPr>
            <a:spLocks noGrp="1"/>
          </p:cNvSpPr>
          <p:nvPr>
            <p:ph type="title"/>
          </p:nvPr>
        </p:nvSpPr>
        <p:spPr>
          <a:xfrm>
            <a:off x="760977" y="1152759"/>
            <a:ext cx="10068948" cy="1004654"/>
          </a:xfrm>
        </p:spPr>
        <p:txBody>
          <a:bodyPr>
            <a:normAutofit/>
          </a:bodyPr>
          <a:lstStyle/>
          <a:p>
            <a:r>
              <a:rPr lang="es-ES" dirty="0" err="1"/>
              <a:t>Distribution</a:t>
            </a:r>
            <a:r>
              <a:rPr lang="es-ES" dirty="0"/>
              <a:t> of </a:t>
            </a:r>
            <a:r>
              <a:rPr lang="es-ES" dirty="0" err="1"/>
              <a:t>Market</a:t>
            </a:r>
            <a:r>
              <a:rPr lang="es-ES" dirty="0"/>
              <a:t> Shares</a:t>
            </a:r>
          </a:p>
        </p:txBody>
      </p:sp>
    </p:spTree>
    <p:extLst>
      <p:ext uri="{BB962C8B-B14F-4D97-AF65-F5344CB8AC3E}">
        <p14:creationId xmlns:p14="http://schemas.microsoft.com/office/powerpoint/2010/main" val="3070281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a:xfrm>
            <a:off x="466928" y="1926077"/>
            <a:ext cx="10993235" cy="4150272"/>
          </a:xfrm>
        </p:spPr>
        <p:txBody>
          <a:bodyPr>
            <a:normAutofit fontScale="92500" lnSpcReduction="20000"/>
          </a:bodyPr>
          <a:lstStyle/>
          <a:p>
            <a:pPr marL="0" indent="0" algn="just">
              <a:buNone/>
            </a:pPr>
            <a:r>
              <a:rPr lang="es-ES" dirty="0" err="1"/>
              <a:t>What</a:t>
            </a:r>
            <a:r>
              <a:rPr lang="es-ES" dirty="0"/>
              <a:t> </a:t>
            </a:r>
            <a:r>
              <a:rPr lang="es-ES" dirty="0" err="1"/>
              <a:t>matters</a:t>
            </a:r>
            <a:r>
              <a:rPr lang="es-ES" dirty="0"/>
              <a:t> </a:t>
            </a:r>
            <a:r>
              <a:rPr lang="es-ES" dirty="0" err="1"/>
              <a:t>is</a:t>
            </a:r>
            <a:r>
              <a:rPr lang="es-ES" dirty="0"/>
              <a:t> “</a:t>
            </a:r>
            <a:r>
              <a:rPr lang="es-ES" b="1" dirty="0"/>
              <a:t>actual </a:t>
            </a:r>
            <a:r>
              <a:rPr lang="es-ES" b="1" dirty="0" err="1"/>
              <a:t>degree</a:t>
            </a:r>
            <a:r>
              <a:rPr lang="es-ES" b="1" dirty="0"/>
              <a:t> of </a:t>
            </a:r>
            <a:r>
              <a:rPr lang="es-ES" b="1" dirty="0" err="1"/>
              <a:t>competition</a:t>
            </a:r>
            <a:r>
              <a:rPr lang="es-ES" b="1" dirty="0"/>
              <a:t> in </a:t>
            </a:r>
            <a:r>
              <a:rPr lang="es-ES" b="1" dirty="0" err="1"/>
              <a:t>the</a:t>
            </a:r>
            <a:r>
              <a:rPr lang="es-ES" b="1" dirty="0"/>
              <a:t> </a:t>
            </a:r>
            <a:r>
              <a:rPr lang="es-ES" b="1" dirty="0" err="1"/>
              <a:t>market</a:t>
            </a:r>
            <a:r>
              <a:rPr lang="es-ES" dirty="0"/>
              <a:t>”.</a:t>
            </a:r>
          </a:p>
          <a:p>
            <a:pPr marL="0" indent="0" algn="just">
              <a:buNone/>
            </a:pPr>
            <a:endParaRPr lang="es-ES" dirty="0"/>
          </a:p>
          <a:p>
            <a:pPr marL="0" indent="0" algn="just">
              <a:buNone/>
            </a:pPr>
            <a:r>
              <a:rPr lang="es-ES" dirty="0"/>
              <a:t>A </a:t>
            </a:r>
            <a:r>
              <a:rPr lang="es-ES" dirty="0" err="1"/>
              <a:t>high</a:t>
            </a:r>
            <a:r>
              <a:rPr lang="es-ES" dirty="0"/>
              <a:t> </a:t>
            </a:r>
            <a:r>
              <a:rPr lang="es-ES" dirty="0" err="1"/>
              <a:t>market</a:t>
            </a:r>
            <a:r>
              <a:rPr lang="es-ES" dirty="0"/>
              <a:t> share </a:t>
            </a:r>
            <a:r>
              <a:rPr lang="es-ES" dirty="0" err="1"/>
              <a:t>is</a:t>
            </a:r>
            <a:r>
              <a:rPr lang="es-ES" dirty="0"/>
              <a:t> </a:t>
            </a:r>
            <a:r>
              <a:rPr lang="es-ES" dirty="0" err="1"/>
              <a:t>an</a:t>
            </a:r>
            <a:r>
              <a:rPr lang="es-ES" dirty="0"/>
              <a:t> </a:t>
            </a:r>
            <a:r>
              <a:rPr lang="es-ES" dirty="0" err="1"/>
              <a:t>indication</a:t>
            </a:r>
            <a:r>
              <a:rPr lang="es-ES" dirty="0"/>
              <a:t> </a:t>
            </a:r>
            <a:r>
              <a:rPr lang="es-ES" dirty="0" err="1"/>
              <a:t>of</a:t>
            </a:r>
            <a:r>
              <a:rPr lang="es-ES" dirty="0"/>
              <a:t> </a:t>
            </a:r>
            <a:r>
              <a:rPr lang="es-ES" dirty="0" err="1"/>
              <a:t>dominance</a:t>
            </a:r>
            <a:r>
              <a:rPr lang="es-ES" dirty="0"/>
              <a:t> “</a:t>
            </a:r>
            <a:r>
              <a:rPr lang="es-ES" dirty="0" err="1"/>
              <a:t>provided</a:t>
            </a:r>
            <a:r>
              <a:rPr lang="es-ES" dirty="0"/>
              <a:t> </a:t>
            </a:r>
            <a:r>
              <a:rPr lang="es-ES" dirty="0" err="1"/>
              <a:t>that</a:t>
            </a:r>
            <a:r>
              <a:rPr lang="es-ES" dirty="0"/>
              <a:t> </a:t>
            </a:r>
            <a:r>
              <a:rPr lang="es-ES" dirty="0" err="1"/>
              <a:t>this</a:t>
            </a:r>
            <a:r>
              <a:rPr lang="es-ES" dirty="0"/>
              <a:t> </a:t>
            </a:r>
            <a:r>
              <a:rPr lang="es-ES" dirty="0" err="1"/>
              <a:t>market</a:t>
            </a:r>
            <a:r>
              <a:rPr lang="es-ES" dirty="0"/>
              <a:t> share </a:t>
            </a:r>
            <a:r>
              <a:rPr lang="es-ES" b="1" i="1" dirty="0"/>
              <a:t>has </a:t>
            </a:r>
            <a:r>
              <a:rPr lang="es-ES" b="1" i="1" dirty="0" err="1"/>
              <a:t>been</a:t>
            </a:r>
            <a:r>
              <a:rPr lang="es-ES" b="1" i="1" dirty="0"/>
              <a:t> </a:t>
            </a:r>
            <a:r>
              <a:rPr lang="es-ES" b="1" i="1" dirty="0" err="1"/>
              <a:t>held</a:t>
            </a:r>
            <a:r>
              <a:rPr lang="es-ES" b="1" i="1" dirty="0"/>
              <a:t> </a:t>
            </a:r>
            <a:r>
              <a:rPr lang="es-ES" b="1" i="1" dirty="0" err="1"/>
              <a:t>for</a:t>
            </a:r>
            <a:r>
              <a:rPr lang="es-ES" b="1" i="1" dirty="0"/>
              <a:t> </a:t>
            </a:r>
            <a:r>
              <a:rPr lang="es-ES" b="1" i="1" dirty="0" err="1"/>
              <a:t>some</a:t>
            </a:r>
            <a:r>
              <a:rPr lang="es-ES" b="1" i="1" dirty="0"/>
              <a:t> time</a:t>
            </a:r>
            <a:r>
              <a:rPr lang="es-ES" dirty="0"/>
              <a:t>” – “</a:t>
            </a:r>
            <a:r>
              <a:rPr lang="es-ES" b="1" i="1" dirty="0" err="1"/>
              <a:t>flucutat</a:t>
            </a:r>
            <a:r>
              <a:rPr lang="es-ES" b="1" i="1" dirty="0"/>
              <a:t>[ion] </a:t>
            </a:r>
            <a:r>
              <a:rPr lang="es-ES" b="1" i="1" dirty="0" err="1"/>
              <a:t>is</a:t>
            </a:r>
            <a:r>
              <a:rPr lang="es-ES" b="1" i="1" dirty="0"/>
              <a:t> </a:t>
            </a:r>
            <a:r>
              <a:rPr lang="es-ES" b="1" i="1" dirty="0" err="1"/>
              <a:t>an</a:t>
            </a:r>
            <a:r>
              <a:rPr lang="es-ES" b="1" i="1" dirty="0"/>
              <a:t> </a:t>
            </a:r>
            <a:r>
              <a:rPr lang="es-ES" b="1" i="1" dirty="0" err="1"/>
              <a:t>indication</a:t>
            </a:r>
            <a:r>
              <a:rPr lang="es-ES" b="1" i="1" dirty="0"/>
              <a:t> </a:t>
            </a:r>
            <a:r>
              <a:rPr lang="es-ES" b="1" i="1" dirty="0" err="1"/>
              <a:t>of</a:t>
            </a:r>
            <a:r>
              <a:rPr lang="es-ES" b="1" i="1" dirty="0"/>
              <a:t> </a:t>
            </a:r>
            <a:r>
              <a:rPr lang="es-ES" b="1" i="1" dirty="0" err="1"/>
              <a:t>effective</a:t>
            </a:r>
            <a:r>
              <a:rPr lang="es-ES" b="1" i="1" dirty="0"/>
              <a:t> </a:t>
            </a:r>
            <a:r>
              <a:rPr lang="es-ES" b="1" i="1" dirty="0" err="1"/>
              <a:t>competition</a:t>
            </a:r>
            <a:r>
              <a:rPr lang="es-ES" dirty="0"/>
              <a:t>”.</a:t>
            </a:r>
          </a:p>
          <a:p>
            <a:pPr marL="0" indent="0" algn="just">
              <a:buNone/>
            </a:pPr>
            <a:endParaRPr lang="es-ES" dirty="0"/>
          </a:p>
          <a:p>
            <a:pPr marL="0" indent="0" algn="just">
              <a:buNone/>
            </a:pPr>
            <a:r>
              <a:rPr lang="es-ES" dirty="0"/>
              <a:t>“</a:t>
            </a:r>
            <a:r>
              <a:rPr lang="es-ES" b="1" dirty="0" err="1"/>
              <a:t>Historic</a:t>
            </a:r>
            <a:r>
              <a:rPr lang="es-ES" b="1" dirty="0"/>
              <a:t> </a:t>
            </a:r>
            <a:r>
              <a:rPr lang="es-ES" b="1" dirty="0" err="1"/>
              <a:t>market</a:t>
            </a:r>
            <a:r>
              <a:rPr lang="es-ES" b="1" dirty="0"/>
              <a:t> shares </a:t>
            </a:r>
            <a:r>
              <a:rPr lang="es-ES" dirty="0"/>
              <a:t>[…] </a:t>
            </a:r>
            <a:r>
              <a:rPr lang="es-ES" dirty="0" err="1"/>
              <a:t>may</a:t>
            </a:r>
            <a:r>
              <a:rPr lang="es-ES" dirty="0"/>
              <a:t> </a:t>
            </a:r>
            <a:r>
              <a:rPr lang="es-ES" dirty="0" err="1"/>
              <a:t>also</a:t>
            </a:r>
            <a:r>
              <a:rPr lang="es-ES" dirty="0"/>
              <a:t> </a:t>
            </a:r>
            <a:r>
              <a:rPr lang="es-ES" dirty="0" err="1"/>
              <a:t>provide</a:t>
            </a:r>
            <a:r>
              <a:rPr lang="es-ES" dirty="0"/>
              <a:t> </a:t>
            </a:r>
            <a:r>
              <a:rPr lang="es-ES" dirty="0" err="1"/>
              <a:t>useful</a:t>
            </a:r>
            <a:r>
              <a:rPr lang="es-ES" dirty="0"/>
              <a:t> </a:t>
            </a:r>
            <a:r>
              <a:rPr lang="es-ES" dirty="0" err="1"/>
              <a:t>information</a:t>
            </a:r>
            <a:r>
              <a:rPr lang="es-ES" dirty="0"/>
              <a:t> […] </a:t>
            </a:r>
            <a:r>
              <a:rPr lang="es-ES" dirty="0" err="1"/>
              <a:t>by</a:t>
            </a:r>
            <a:r>
              <a:rPr lang="es-ES" dirty="0"/>
              <a:t> </a:t>
            </a:r>
            <a:r>
              <a:rPr lang="es-ES" dirty="0" err="1"/>
              <a:t>indicating</a:t>
            </a:r>
            <a:r>
              <a:rPr lang="es-ES" dirty="0"/>
              <a:t> </a:t>
            </a:r>
            <a:r>
              <a:rPr lang="es-ES" dirty="0" err="1"/>
              <a:t>whether</a:t>
            </a:r>
            <a:r>
              <a:rPr lang="es-ES" dirty="0"/>
              <a:t> </a:t>
            </a:r>
            <a:r>
              <a:rPr lang="es-ES" dirty="0" err="1"/>
              <a:t>firms</a:t>
            </a:r>
            <a:r>
              <a:rPr lang="es-ES" dirty="0"/>
              <a:t> </a:t>
            </a:r>
            <a:r>
              <a:rPr lang="es-ES" dirty="0" err="1"/>
              <a:t>have</a:t>
            </a:r>
            <a:r>
              <a:rPr lang="es-ES" dirty="0"/>
              <a:t> </a:t>
            </a:r>
            <a:r>
              <a:rPr lang="es-ES" dirty="0" err="1"/>
              <a:t>been</a:t>
            </a:r>
            <a:r>
              <a:rPr lang="es-ES" dirty="0"/>
              <a:t> </a:t>
            </a:r>
            <a:r>
              <a:rPr lang="es-ES" b="1" dirty="0" err="1"/>
              <a:t>gaining</a:t>
            </a:r>
            <a:r>
              <a:rPr lang="es-ES" b="1" dirty="0"/>
              <a:t> </a:t>
            </a:r>
            <a:r>
              <a:rPr lang="es-ES" b="1" dirty="0" err="1"/>
              <a:t>or</a:t>
            </a:r>
            <a:r>
              <a:rPr lang="es-ES" b="1" dirty="0"/>
              <a:t> </a:t>
            </a:r>
            <a:r>
              <a:rPr lang="es-ES" b="1" dirty="0" err="1"/>
              <a:t>losing</a:t>
            </a:r>
            <a:r>
              <a:rPr lang="es-ES" b="1" dirty="0"/>
              <a:t> </a:t>
            </a:r>
            <a:r>
              <a:rPr lang="es-ES" b="1" dirty="0" err="1"/>
              <a:t>market</a:t>
            </a:r>
            <a:r>
              <a:rPr lang="es-ES" b="1" dirty="0"/>
              <a:t> shares”</a:t>
            </a:r>
          </a:p>
          <a:p>
            <a:pPr marL="0" indent="0" algn="just">
              <a:buNone/>
            </a:pPr>
            <a:endParaRPr lang="es-ES" dirty="0"/>
          </a:p>
          <a:p>
            <a:pPr marL="0" indent="0" algn="just">
              <a:buNone/>
            </a:pPr>
            <a:r>
              <a:rPr lang="es-ES" dirty="0" err="1"/>
              <a:t>Interpretations</a:t>
            </a:r>
            <a:r>
              <a:rPr lang="es-ES" dirty="0"/>
              <a:t> of </a:t>
            </a:r>
            <a:r>
              <a:rPr lang="es-ES" dirty="0" err="1"/>
              <a:t>market</a:t>
            </a:r>
            <a:r>
              <a:rPr lang="es-ES" dirty="0"/>
              <a:t> shares’ </a:t>
            </a:r>
            <a:r>
              <a:rPr lang="es-ES" dirty="0" err="1"/>
              <a:t>evolutions</a:t>
            </a:r>
            <a:r>
              <a:rPr lang="es-ES" dirty="0"/>
              <a:t> are </a:t>
            </a:r>
            <a:r>
              <a:rPr lang="es-ES" dirty="0" err="1"/>
              <a:t>context-dependent</a:t>
            </a:r>
            <a:r>
              <a:rPr lang="es-ES" dirty="0"/>
              <a:t>: </a:t>
            </a:r>
            <a:r>
              <a:rPr lang="es-ES" dirty="0" err="1"/>
              <a:t>dynamic</a:t>
            </a:r>
            <a:r>
              <a:rPr lang="es-ES" dirty="0"/>
              <a:t> </a:t>
            </a:r>
            <a:r>
              <a:rPr lang="es-ES" dirty="0" err="1"/>
              <a:t>markets</a:t>
            </a:r>
            <a:r>
              <a:rPr lang="es-ES" dirty="0"/>
              <a:t>, </a:t>
            </a:r>
            <a:r>
              <a:rPr lang="es-ES" dirty="0" err="1"/>
              <a:t>unstable</a:t>
            </a:r>
            <a:r>
              <a:rPr lang="es-ES" dirty="0"/>
              <a:t> </a:t>
            </a:r>
            <a:r>
              <a:rPr lang="es-ES" dirty="0" err="1"/>
              <a:t>structure</a:t>
            </a:r>
            <a:r>
              <a:rPr lang="es-ES" dirty="0"/>
              <a:t> </a:t>
            </a:r>
            <a:r>
              <a:rPr lang="es-ES" dirty="0" err="1"/>
              <a:t>by</a:t>
            </a:r>
            <a:r>
              <a:rPr lang="es-ES" dirty="0"/>
              <a:t> </a:t>
            </a:r>
            <a:r>
              <a:rPr lang="es-ES" dirty="0" err="1"/>
              <a:t>nature</a:t>
            </a:r>
            <a:r>
              <a:rPr lang="es-ES" dirty="0"/>
              <a:t>…</a:t>
            </a:r>
          </a:p>
          <a:p>
            <a:pPr marL="0" indent="0" algn="r">
              <a:buNone/>
            </a:pPr>
            <a:r>
              <a:rPr lang="es-ES" i="1" dirty="0"/>
              <a:t>DG </a:t>
            </a:r>
            <a:r>
              <a:rPr lang="es-ES" i="1" dirty="0" err="1"/>
              <a:t>Competition</a:t>
            </a:r>
            <a:r>
              <a:rPr lang="es-ES" i="1" dirty="0"/>
              <a:t> </a:t>
            </a:r>
            <a:r>
              <a:rPr lang="es-ES" i="1" dirty="0" err="1"/>
              <a:t>discussion</a:t>
            </a:r>
            <a:r>
              <a:rPr lang="es-ES" i="1" dirty="0"/>
              <a:t> </a:t>
            </a:r>
            <a:r>
              <a:rPr lang="es-ES" i="1" dirty="0" err="1"/>
              <a:t>paper</a:t>
            </a:r>
            <a:r>
              <a:rPr lang="es-ES" i="1" dirty="0"/>
              <a:t> – 2005 - </a:t>
            </a:r>
            <a:r>
              <a:rPr lang="en-US" i="1" dirty="0"/>
              <a:t>§</a:t>
            </a:r>
            <a:r>
              <a:rPr lang="es-ES" i="1" dirty="0"/>
              <a:t> 29-30.</a:t>
            </a:r>
          </a:p>
          <a:p>
            <a:pPr marL="0" indent="0" algn="r">
              <a:buNone/>
            </a:pPr>
            <a:endParaRPr lang="es-ES" dirty="0"/>
          </a:p>
          <a:p>
            <a:pPr marL="0" indent="0" algn="just">
              <a:buNone/>
            </a:pPr>
            <a:endParaRPr lang="es-ES" dirty="0"/>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12</a:t>
            </a:fld>
            <a:endParaRPr lang="es-ES" dirty="0"/>
          </a:p>
        </p:txBody>
      </p:sp>
      <p:sp>
        <p:nvSpPr>
          <p:cNvPr id="7" name="Título 1">
            <a:extLst>
              <a:ext uri="{FF2B5EF4-FFF2-40B4-BE49-F238E27FC236}">
                <a16:creationId xmlns:a16="http://schemas.microsoft.com/office/drawing/2014/main" id="{ACFD6436-D3AC-453C-984B-10CD2067914A}"/>
              </a:ext>
            </a:extLst>
          </p:cNvPr>
          <p:cNvSpPr>
            <a:spLocks noGrp="1"/>
          </p:cNvSpPr>
          <p:nvPr>
            <p:ph type="title"/>
          </p:nvPr>
        </p:nvSpPr>
        <p:spPr>
          <a:xfrm>
            <a:off x="760977" y="1152758"/>
            <a:ext cx="11254811" cy="1533291"/>
          </a:xfrm>
        </p:spPr>
        <p:txBody>
          <a:bodyPr>
            <a:normAutofit/>
          </a:bodyPr>
          <a:lstStyle/>
          <a:p>
            <a:r>
              <a:rPr lang="es-ES" dirty="0" err="1"/>
              <a:t>Historical</a:t>
            </a:r>
            <a:r>
              <a:rPr lang="es-ES" dirty="0"/>
              <a:t> </a:t>
            </a:r>
            <a:r>
              <a:rPr lang="es-ES" dirty="0" err="1"/>
              <a:t>Evolution</a:t>
            </a:r>
            <a:r>
              <a:rPr lang="es-ES" dirty="0"/>
              <a:t> of </a:t>
            </a:r>
            <a:r>
              <a:rPr lang="es-ES" dirty="0" err="1"/>
              <a:t>Market</a:t>
            </a:r>
            <a:r>
              <a:rPr lang="es-ES" dirty="0"/>
              <a:t> Shares</a:t>
            </a:r>
            <a:br>
              <a:rPr lang="es-ES" dirty="0"/>
            </a:br>
            <a:endParaRPr lang="es-ES" dirty="0"/>
          </a:p>
        </p:txBody>
      </p:sp>
    </p:spTree>
    <p:extLst>
      <p:ext uri="{BB962C8B-B14F-4D97-AF65-F5344CB8AC3E}">
        <p14:creationId xmlns:p14="http://schemas.microsoft.com/office/powerpoint/2010/main" val="2365914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ACFD6436-D3AC-453C-984B-10CD2067914A}"/>
              </a:ext>
            </a:extLst>
          </p:cNvPr>
          <p:cNvSpPr>
            <a:spLocks noGrp="1"/>
          </p:cNvSpPr>
          <p:nvPr>
            <p:ph type="title"/>
          </p:nvPr>
        </p:nvSpPr>
        <p:spPr/>
        <p:txBody>
          <a:bodyPr/>
          <a:lstStyle/>
          <a:p>
            <a:r>
              <a:rPr lang="es-ES" dirty="0" err="1"/>
              <a:t>Crude</a:t>
            </a:r>
            <a:r>
              <a:rPr lang="es-ES" dirty="0"/>
              <a:t> </a:t>
            </a:r>
            <a:r>
              <a:rPr lang="es-ES" dirty="0" err="1"/>
              <a:t>Proxies</a:t>
            </a:r>
            <a:r>
              <a:rPr lang="es-ES" dirty="0"/>
              <a:t>?</a:t>
            </a:r>
          </a:p>
        </p:txBody>
      </p:sp>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p:txBody>
          <a:bodyPr/>
          <a:lstStyle/>
          <a:p>
            <a:r>
              <a:rPr lang="en-GB" dirty="0"/>
              <a:t>Market share levels</a:t>
            </a:r>
          </a:p>
          <a:p>
            <a:r>
              <a:rPr lang="en-GB" dirty="0"/>
              <a:t>Rivals’ positions</a:t>
            </a:r>
          </a:p>
          <a:p>
            <a:r>
              <a:rPr lang="en-GB" dirty="0"/>
              <a:t>Timeline</a:t>
            </a:r>
          </a:p>
          <a:p>
            <a:r>
              <a:rPr lang="en-GB" dirty="0"/>
              <a:t>Others: market shares only a proxy. Additional tests must be applied</a:t>
            </a:r>
          </a:p>
          <a:p>
            <a:endParaRPr lang="en-GB" dirty="0"/>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pPr/>
              <a:t>13</a:t>
            </a:fld>
            <a:endParaRPr lang="es-ES" dirty="0"/>
          </a:p>
        </p:txBody>
      </p:sp>
    </p:spTree>
    <p:extLst>
      <p:ext uri="{BB962C8B-B14F-4D97-AF65-F5344CB8AC3E}">
        <p14:creationId xmlns:p14="http://schemas.microsoft.com/office/powerpoint/2010/main" val="2107199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ACFD6436-D3AC-453C-984B-10CD2067914A}"/>
              </a:ext>
            </a:extLst>
          </p:cNvPr>
          <p:cNvSpPr>
            <a:spLocks noGrp="1"/>
          </p:cNvSpPr>
          <p:nvPr>
            <p:ph type="title"/>
          </p:nvPr>
        </p:nvSpPr>
        <p:spPr>
          <a:xfrm>
            <a:off x="760977" y="1152759"/>
            <a:ext cx="8911661" cy="773318"/>
          </a:xfrm>
        </p:spPr>
        <p:txBody>
          <a:bodyPr>
            <a:normAutofit/>
          </a:bodyPr>
          <a:lstStyle/>
          <a:p>
            <a:r>
              <a:rPr lang="es-ES" dirty="0"/>
              <a:t>2.2.	 </a:t>
            </a:r>
            <a:r>
              <a:rPr lang="es-ES" dirty="0" err="1"/>
              <a:t>Entry</a:t>
            </a:r>
            <a:r>
              <a:rPr lang="es-ES" dirty="0"/>
              <a:t>/</a:t>
            </a:r>
            <a:r>
              <a:rPr lang="es-ES" dirty="0" err="1"/>
              <a:t>expansion</a:t>
            </a:r>
            <a:r>
              <a:rPr lang="es-ES" dirty="0"/>
              <a:t> </a:t>
            </a:r>
            <a:r>
              <a:rPr lang="es-ES" dirty="0" err="1"/>
              <a:t>barriers</a:t>
            </a:r>
            <a:endParaRPr lang="es-ES" dirty="0"/>
          </a:p>
        </p:txBody>
      </p:sp>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a:xfrm>
            <a:off x="466928" y="1926077"/>
            <a:ext cx="10993235" cy="4150272"/>
          </a:xfrm>
        </p:spPr>
        <p:txBody>
          <a:bodyPr>
            <a:normAutofit lnSpcReduction="10000"/>
          </a:bodyPr>
          <a:lstStyle/>
          <a:p>
            <a:pPr marL="0" indent="0" algn="just">
              <a:buNone/>
            </a:pPr>
            <a:r>
              <a:rPr lang="es-ES" b="1" u="sng" dirty="0" err="1"/>
              <a:t>Relevant</a:t>
            </a:r>
            <a:r>
              <a:rPr lang="es-ES" b="1" u="sng" dirty="0"/>
              <a:t> Q: Can </a:t>
            </a:r>
            <a:r>
              <a:rPr lang="es-ES" b="1" u="sng" dirty="0" err="1"/>
              <a:t>Rivals</a:t>
            </a:r>
            <a:r>
              <a:rPr lang="es-ES" b="1" u="sng" dirty="0"/>
              <a:t> </a:t>
            </a:r>
            <a:r>
              <a:rPr lang="es-ES" b="1" u="sng" dirty="0" err="1"/>
              <a:t>raise</a:t>
            </a:r>
            <a:r>
              <a:rPr lang="es-ES" b="1" u="sng" dirty="0"/>
              <a:t> Output?</a:t>
            </a:r>
          </a:p>
          <a:p>
            <a:pPr marL="0" indent="0" algn="just">
              <a:buNone/>
            </a:pPr>
            <a:r>
              <a:rPr lang="es-ES" dirty="0" err="1"/>
              <a:t>Not</a:t>
            </a:r>
            <a:r>
              <a:rPr lang="es-ES" dirty="0"/>
              <a:t> </a:t>
            </a:r>
            <a:r>
              <a:rPr lang="es-ES" dirty="0" err="1"/>
              <a:t>if</a:t>
            </a:r>
            <a:r>
              <a:rPr lang="es-ES" dirty="0"/>
              <a:t> </a:t>
            </a:r>
            <a:r>
              <a:rPr lang="es-ES" dirty="0" err="1"/>
              <a:t>entry</a:t>
            </a:r>
            <a:r>
              <a:rPr lang="es-ES" dirty="0"/>
              <a:t> </a:t>
            </a:r>
            <a:r>
              <a:rPr lang="es-ES" dirty="0" err="1"/>
              <a:t>or</a:t>
            </a:r>
            <a:r>
              <a:rPr lang="es-ES" dirty="0"/>
              <a:t> </a:t>
            </a:r>
            <a:r>
              <a:rPr lang="es-ES" dirty="0" err="1"/>
              <a:t>expansion</a:t>
            </a:r>
            <a:r>
              <a:rPr lang="es-ES" dirty="0"/>
              <a:t> </a:t>
            </a:r>
            <a:r>
              <a:rPr lang="es-ES" dirty="0" err="1"/>
              <a:t>barriers</a:t>
            </a:r>
            <a:endParaRPr lang="es-ES" dirty="0"/>
          </a:p>
          <a:p>
            <a:pPr marL="0" indent="0" algn="just">
              <a:buNone/>
            </a:pPr>
            <a:endParaRPr lang="es-ES" dirty="0"/>
          </a:p>
          <a:p>
            <a:pPr marL="0" indent="0" algn="just">
              <a:buNone/>
            </a:pPr>
            <a:r>
              <a:rPr lang="es-ES" dirty="0" err="1"/>
              <a:t>Again</a:t>
            </a:r>
            <a:r>
              <a:rPr lang="es-ES" dirty="0"/>
              <a:t>, </a:t>
            </a:r>
            <a:r>
              <a:rPr lang="es-ES" b="1" dirty="0" err="1"/>
              <a:t>highly</a:t>
            </a:r>
            <a:r>
              <a:rPr lang="es-ES" b="1" dirty="0"/>
              <a:t> contextual </a:t>
            </a:r>
            <a:r>
              <a:rPr lang="es-ES" b="1" dirty="0" err="1"/>
              <a:t>evaluation</a:t>
            </a:r>
            <a:r>
              <a:rPr lang="es-ES" dirty="0"/>
              <a:t>:</a:t>
            </a:r>
          </a:p>
          <a:p>
            <a:pPr marL="0" indent="0" algn="just">
              <a:buNone/>
            </a:pPr>
            <a:r>
              <a:rPr lang="es-ES" dirty="0"/>
              <a:t>	- </a:t>
            </a:r>
            <a:r>
              <a:rPr lang="es-ES" dirty="0" err="1"/>
              <a:t>industry</a:t>
            </a:r>
            <a:r>
              <a:rPr lang="es-ES" dirty="0"/>
              <a:t> </a:t>
            </a:r>
            <a:r>
              <a:rPr lang="es-ES" dirty="0" err="1"/>
              <a:t>history</a:t>
            </a:r>
            <a:r>
              <a:rPr lang="es-ES" dirty="0"/>
              <a:t> (</a:t>
            </a:r>
            <a:r>
              <a:rPr lang="es-ES" dirty="0" err="1"/>
              <a:t>past</a:t>
            </a:r>
            <a:r>
              <a:rPr lang="es-ES" dirty="0"/>
              <a:t> </a:t>
            </a:r>
            <a:r>
              <a:rPr lang="es-ES" dirty="0" err="1"/>
              <a:t>successes</a:t>
            </a:r>
            <a:r>
              <a:rPr lang="es-ES" dirty="0"/>
              <a:t> and </a:t>
            </a:r>
            <a:r>
              <a:rPr lang="es-ES" dirty="0" err="1"/>
              <a:t>failures</a:t>
            </a:r>
            <a:r>
              <a:rPr lang="es-ES" dirty="0"/>
              <a:t>)</a:t>
            </a:r>
          </a:p>
          <a:p>
            <a:pPr marL="0" indent="0" algn="just">
              <a:buNone/>
            </a:pPr>
            <a:r>
              <a:rPr lang="es-ES" dirty="0"/>
              <a:t>	- </a:t>
            </a:r>
            <a:r>
              <a:rPr lang="es-ES" dirty="0" err="1"/>
              <a:t>likely</a:t>
            </a:r>
            <a:r>
              <a:rPr lang="es-ES" dirty="0"/>
              <a:t> </a:t>
            </a:r>
            <a:r>
              <a:rPr lang="es-ES" dirty="0" err="1"/>
              <a:t>reaction</a:t>
            </a:r>
            <a:r>
              <a:rPr lang="es-ES" dirty="0"/>
              <a:t> </a:t>
            </a:r>
            <a:r>
              <a:rPr lang="es-ES" dirty="0" err="1"/>
              <a:t>of</a:t>
            </a:r>
            <a:r>
              <a:rPr lang="es-ES" dirty="0"/>
              <a:t> </a:t>
            </a:r>
            <a:r>
              <a:rPr lang="es-ES" dirty="0" err="1"/>
              <a:t>incumbent</a:t>
            </a:r>
            <a:endParaRPr lang="es-ES" dirty="0"/>
          </a:p>
          <a:p>
            <a:pPr marL="0" indent="0" algn="just">
              <a:buNone/>
            </a:pPr>
            <a:endParaRPr lang="es-ES" dirty="0"/>
          </a:p>
          <a:p>
            <a:pPr marL="0" indent="0" algn="just">
              <a:buNone/>
            </a:pPr>
            <a:r>
              <a:rPr lang="es-ES" dirty="0" err="1"/>
              <a:t>If</a:t>
            </a:r>
            <a:r>
              <a:rPr lang="es-ES" dirty="0"/>
              <a:t> </a:t>
            </a:r>
            <a:r>
              <a:rPr lang="es-ES" dirty="0" err="1"/>
              <a:t>entry</a:t>
            </a:r>
            <a:r>
              <a:rPr lang="es-ES" dirty="0"/>
              <a:t>/</a:t>
            </a:r>
            <a:r>
              <a:rPr lang="es-ES" dirty="0" err="1"/>
              <a:t>expansion</a:t>
            </a:r>
            <a:r>
              <a:rPr lang="es-ES" dirty="0"/>
              <a:t> </a:t>
            </a:r>
            <a:r>
              <a:rPr lang="es-ES" dirty="0" err="1"/>
              <a:t>is</a:t>
            </a:r>
            <a:r>
              <a:rPr lang="es-ES" dirty="0"/>
              <a:t> </a:t>
            </a:r>
            <a:r>
              <a:rPr lang="es-ES" dirty="0" err="1"/>
              <a:t>likely</a:t>
            </a:r>
            <a:r>
              <a:rPr lang="es-ES" dirty="0"/>
              <a:t>, </a:t>
            </a:r>
            <a:r>
              <a:rPr lang="es-ES" dirty="0" err="1"/>
              <a:t>sufficiently</a:t>
            </a:r>
            <a:r>
              <a:rPr lang="es-ES" dirty="0"/>
              <a:t> </a:t>
            </a:r>
            <a:r>
              <a:rPr lang="es-ES" dirty="0" err="1"/>
              <a:t>immediate</a:t>
            </a:r>
            <a:r>
              <a:rPr lang="es-ES" dirty="0"/>
              <a:t> and </a:t>
            </a:r>
            <a:r>
              <a:rPr lang="es-ES" dirty="0" err="1"/>
              <a:t>persistent</a:t>
            </a:r>
            <a:r>
              <a:rPr lang="es-ES" dirty="0"/>
              <a:t>, and of </a:t>
            </a:r>
            <a:r>
              <a:rPr lang="es-ES" dirty="0" err="1"/>
              <a:t>sufficient</a:t>
            </a:r>
            <a:r>
              <a:rPr lang="es-ES" dirty="0"/>
              <a:t> </a:t>
            </a:r>
            <a:r>
              <a:rPr lang="es-ES" dirty="0" err="1"/>
              <a:t>scope</a:t>
            </a:r>
            <a:r>
              <a:rPr lang="es-ES" dirty="0"/>
              <a:t> and </a:t>
            </a:r>
            <a:r>
              <a:rPr lang="es-ES" dirty="0" err="1"/>
              <a:t>magnitude</a:t>
            </a:r>
            <a:r>
              <a:rPr lang="es-ES" dirty="0"/>
              <a:t>, </a:t>
            </a:r>
            <a:r>
              <a:rPr lang="es-ES" b="1" dirty="0" err="1"/>
              <a:t>then</a:t>
            </a:r>
            <a:r>
              <a:rPr lang="es-ES" b="1" dirty="0"/>
              <a:t> </a:t>
            </a:r>
            <a:r>
              <a:rPr lang="es-ES" b="1" dirty="0" err="1"/>
              <a:t>high</a:t>
            </a:r>
            <a:r>
              <a:rPr lang="es-ES" b="1" dirty="0"/>
              <a:t> </a:t>
            </a:r>
            <a:r>
              <a:rPr lang="es-ES" b="1" dirty="0" err="1"/>
              <a:t>market</a:t>
            </a:r>
            <a:r>
              <a:rPr lang="es-ES" b="1" dirty="0"/>
              <a:t> shares do </a:t>
            </a:r>
            <a:r>
              <a:rPr lang="es-ES" b="1" dirty="0" err="1"/>
              <a:t>not</a:t>
            </a:r>
            <a:r>
              <a:rPr lang="es-ES" b="1" dirty="0"/>
              <a:t> </a:t>
            </a:r>
            <a:r>
              <a:rPr lang="es-ES" b="1" dirty="0" err="1"/>
              <a:t>necessarily</a:t>
            </a:r>
            <a:r>
              <a:rPr lang="es-ES" b="1" dirty="0"/>
              <a:t> </a:t>
            </a:r>
            <a:r>
              <a:rPr lang="es-ES" b="1" dirty="0" err="1"/>
              <a:t>translate</a:t>
            </a:r>
            <a:r>
              <a:rPr lang="es-ES" b="1" dirty="0"/>
              <a:t> </a:t>
            </a:r>
            <a:r>
              <a:rPr lang="es-ES" b="1" dirty="0" err="1"/>
              <a:t>into</a:t>
            </a:r>
            <a:r>
              <a:rPr lang="es-ES" b="1" dirty="0"/>
              <a:t> </a:t>
            </a:r>
            <a:r>
              <a:rPr lang="es-ES" b="1" dirty="0" err="1"/>
              <a:t>market</a:t>
            </a:r>
            <a:r>
              <a:rPr lang="es-ES" b="1" dirty="0"/>
              <a:t> </a:t>
            </a:r>
            <a:r>
              <a:rPr lang="es-ES" b="1" dirty="0" err="1"/>
              <a:t>power</a:t>
            </a:r>
            <a:r>
              <a:rPr lang="es-ES" b="1" dirty="0"/>
              <a:t>.</a:t>
            </a:r>
          </a:p>
          <a:p>
            <a:pPr marL="0" indent="0" algn="just">
              <a:buNone/>
            </a:pPr>
            <a:endParaRPr lang="es-ES" dirty="0"/>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14</a:t>
            </a:fld>
            <a:endParaRPr lang="es-ES" dirty="0"/>
          </a:p>
        </p:txBody>
      </p:sp>
    </p:spTree>
    <p:extLst>
      <p:ext uri="{BB962C8B-B14F-4D97-AF65-F5344CB8AC3E}">
        <p14:creationId xmlns:p14="http://schemas.microsoft.com/office/powerpoint/2010/main" val="1266519357"/>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a:xfrm>
            <a:off x="466928" y="1926077"/>
            <a:ext cx="10993235" cy="4150272"/>
          </a:xfrm>
        </p:spPr>
        <p:txBody>
          <a:bodyPr>
            <a:normAutofit fontScale="92500" lnSpcReduction="10000"/>
          </a:bodyPr>
          <a:lstStyle/>
          <a:p>
            <a:pPr marL="0" indent="0" algn="just">
              <a:buNone/>
            </a:pPr>
            <a:r>
              <a:rPr lang="es-ES" b="1" u="sng" dirty="0" err="1"/>
              <a:t>Examples</a:t>
            </a:r>
            <a:endParaRPr lang="es-ES" b="1" u="sng" dirty="0"/>
          </a:p>
          <a:p>
            <a:pPr marL="0" indent="0" algn="just">
              <a:buNone/>
            </a:pPr>
            <a:r>
              <a:rPr lang="es-ES" b="1" i="1" dirty="0"/>
              <a:t>Legal </a:t>
            </a:r>
            <a:r>
              <a:rPr lang="es-ES" b="1" i="1" dirty="0" err="1"/>
              <a:t>barriers</a:t>
            </a:r>
            <a:r>
              <a:rPr lang="es-ES" b="1" i="1" dirty="0"/>
              <a:t> </a:t>
            </a:r>
            <a:r>
              <a:rPr lang="es-ES" b="1" i="1" dirty="0" err="1"/>
              <a:t>to</a:t>
            </a:r>
            <a:r>
              <a:rPr lang="es-ES" b="1" i="1" dirty="0"/>
              <a:t> </a:t>
            </a:r>
            <a:r>
              <a:rPr lang="es-ES" b="1" i="1" dirty="0" err="1"/>
              <a:t>entry</a:t>
            </a:r>
            <a:r>
              <a:rPr lang="es-ES" b="1" i="1" dirty="0"/>
              <a:t>:</a:t>
            </a:r>
          </a:p>
          <a:p>
            <a:pPr algn="just">
              <a:buFontTx/>
              <a:buChar char="-"/>
            </a:pPr>
            <a:r>
              <a:rPr lang="es-ES" b="1" i="1" dirty="0"/>
              <a:t>IP </a:t>
            </a:r>
            <a:r>
              <a:rPr lang="es-ES" b="1" i="1" dirty="0" err="1"/>
              <a:t>rights</a:t>
            </a:r>
            <a:r>
              <a:rPr lang="es-ES" b="1" i="1" dirty="0"/>
              <a:t> </a:t>
            </a:r>
            <a:r>
              <a:rPr lang="es-ES" dirty="0"/>
              <a:t>: </a:t>
            </a:r>
            <a:r>
              <a:rPr lang="es-ES" dirty="0" err="1"/>
              <a:t>not</a:t>
            </a:r>
            <a:r>
              <a:rPr lang="es-ES" dirty="0"/>
              <a:t> </a:t>
            </a:r>
            <a:r>
              <a:rPr lang="es-ES" i="1" dirty="0"/>
              <a:t>per se</a:t>
            </a:r>
            <a:r>
              <a:rPr lang="es-ES" dirty="0"/>
              <a:t> </a:t>
            </a:r>
            <a:r>
              <a:rPr lang="es-ES" dirty="0" err="1"/>
              <a:t>barriers</a:t>
            </a:r>
            <a:r>
              <a:rPr lang="es-ES" dirty="0"/>
              <a:t>: “</a:t>
            </a:r>
            <a:r>
              <a:rPr lang="en-US" i="1" dirty="0"/>
              <a:t>Although the mere possession of intellectual property rights cannot be considered to confer such a position, their possession is none the less capable, in certain circumstances, of creating a dominant position, in particular by enabling an undertaking to prevent effective competition on the market”</a:t>
            </a:r>
            <a:r>
              <a:rPr lang="es-ES" i="1" dirty="0"/>
              <a:t> </a:t>
            </a:r>
          </a:p>
          <a:p>
            <a:pPr marL="0" indent="0" algn="r">
              <a:buNone/>
            </a:pPr>
            <a:r>
              <a:rPr lang="es-ES" sz="2200" i="1" dirty="0"/>
              <a:t>General </a:t>
            </a:r>
            <a:r>
              <a:rPr lang="es-ES" sz="2200" i="1" dirty="0" err="1"/>
              <a:t>Court</a:t>
            </a:r>
            <a:r>
              <a:rPr lang="es-ES" sz="2200" i="1" dirty="0"/>
              <a:t>, AstraZeneca – 2010 - </a:t>
            </a:r>
            <a:r>
              <a:rPr lang="en-US" sz="2200" i="1" dirty="0"/>
              <a:t>§ 270.</a:t>
            </a:r>
            <a:endParaRPr lang="es-ES" sz="2200" i="1" dirty="0"/>
          </a:p>
          <a:p>
            <a:pPr marL="0" indent="0" algn="just">
              <a:buNone/>
            </a:pPr>
            <a:endParaRPr lang="es-ES" sz="2200" i="1" dirty="0"/>
          </a:p>
          <a:p>
            <a:pPr algn="just">
              <a:buFontTx/>
              <a:buChar char="-"/>
            </a:pPr>
            <a:r>
              <a:rPr lang="es-ES" b="1" i="1" dirty="0"/>
              <a:t>Legal </a:t>
            </a:r>
            <a:r>
              <a:rPr lang="es-ES" b="1" i="1" dirty="0" err="1"/>
              <a:t>monopoly</a:t>
            </a:r>
            <a:r>
              <a:rPr lang="es-ES" b="1" i="1" dirty="0"/>
              <a:t>, exclusive </a:t>
            </a:r>
            <a:r>
              <a:rPr lang="es-ES" b="1" i="1" dirty="0" err="1"/>
              <a:t>rights</a:t>
            </a:r>
            <a:r>
              <a:rPr lang="es-ES" b="1" i="1" dirty="0"/>
              <a:t>, etc.</a:t>
            </a:r>
          </a:p>
          <a:p>
            <a:pPr algn="just">
              <a:buFontTx/>
              <a:buChar char="-"/>
            </a:pPr>
            <a:endParaRPr lang="es-ES" b="1" i="1" dirty="0"/>
          </a:p>
          <a:p>
            <a:pPr algn="just">
              <a:buFontTx/>
              <a:buChar char="-"/>
            </a:pPr>
            <a:r>
              <a:rPr lang="es-ES" b="1" i="1" dirty="0" err="1"/>
              <a:t>Tariffs</a:t>
            </a:r>
            <a:r>
              <a:rPr lang="es-ES" b="1" i="1" dirty="0"/>
              <a:t>…</a:t>
            </a:r>
            <a:endParaRPr lang="en-US" i="1" dirty="0"/>
          </a:p>
          <a:p>
            <a:pPr algn="just">
              <a:buFontTx/>
              <a:buChar char="-"/>
            </a:pPr>
            <a:endParaRPr lang="es-ES" dirty="0"/>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15</a:t>
            </a:fld>
            <a:endParaRPr lang="es-ES" dirty="0"/>
          </a:p>
        </p:txBody>
      </p:sp>
      <p:sp>
        <p:nvSpPr>
          <p:cNvPr id="7" name="Título 1">
            <a:extLst>
              <a:ext uri="{FF2B5EF4-FFF2-40B4-BE49-F238E27FC236}">
                <a16:creationId xmlns:a16="http://schemas.microsoft.com/office/drawing/2014/main" id="{ACFD6436-D3AC-453C-984B-10CD2067914A}"/>
              </a:ext>
            </a:extLst>
          </p:cNvPr>
          <p:cNvSpPr>
            <a:spLocks noGrp="1"/>
          </p:cNvSpPr>
          <p:nvPr>
            <p:ph type="title"/>
          </p:nvPr>
        </p:nvSpPr>
        <p:spPr>
          <a:xfrm>
            <a:off x="760977" y="1152759"/>
            <a:ext cx="10183248" cy="773318"/>
          </a:xfrm>
        </p:spPr>
        <p:txBody>
          <a:bodyPr>
            <a:normAutofit/>
          </a:bodyPr>
          <a:lstStyle/>
          <a:p>
            <a:r>
              <a:rPr lang="es-ES" dirty="0"/>
              <a:t>2.2.	 </a:t>
            </a:r>
            <a:r>
              <a:rPr lang="es-ES" dirty="0" err="1"/>
              <a:t>Entry</a:t>
            </a:r>
            <a:r>
              <a:rPr lang="es-ES" dirty="0"/>
              <a:t>/</a:t>
            </a:r>
            <a:r>
              <a:rPr lang="es-ES" dirty="0" err="1"/>
              <a:t>expansion</a:t>
            </a:r>
            <a:r>
              <a:rPr lang="es-ES" dirty="0"/>
              <a:t> </a:t>
            </a:r>
            <a:r>
              <a:rPr lang="es-ES" dirty="0" err="1"/>
              <a:t>barriers</a:t>
            </a:r>
            <a:endParaRPr lang="es-ES" dirty="0"/>
          </a:p>
        </p:txBody>
      </p:sp>
    </p:spTree>
    <p:extLst>
      <p:ext uri="{BB962C8B-B14F-4D97-AF65-F5344CB8AC3E}">
        <p14:creationId xmlns:p14="http://schemas.microsoft.com/office/powerpoint/2010/main" val="3052870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a:xfrm>
            <a:off x="466928" y="1926077"/>
            <a:ext cx="10993235" cy="4150272"/>
          </a:xfrm>
        </p:spPr>
        <p:txBody>
          <a:bodyPr>
            <a:normAutofit lnSpcReduction="10000"/>
          </a:bodyPr>
          <a:lstStyle/>
          <a:p>
            <a:pPr marL="0" indent="0" algn="just">
              <a:buNone/>
            </a:pPr>
            <a:r>
              <a:rPr lang="es-ES" b="1" u="sng" dirty="0" err="1"/>
              <a:t>Structural</a:t>
            </a:r>
            <a:r>
              <a:rPr lang="es-ES" b="1" u="sng" dirty="0"/>
              <a:t> </a:t>
            </a:r>
            <a:r>
              <a:rPr lang="es-ES" b="1" u="sng" dirty="0" err="1"/>
              <a:t>barriers</a:t>
            </a:r>
            <a:endParaRPr lang="es-ES" b="1" u="sng" dirty="0"/>
          </a:p>
          <a:p>
            <a:pPr algn="just">
              <a:buFontTx/>
              <a:buChar char="-"/>
            </a:pPr>
            <a:r>
              <a:rPr lang="es-ES" b="1" dirty="0" err="1"/>
              <a:t>Firms</a:t>
            </a:r>
            <a:r>
              <a:rPr lang="es-ES" b="1" dirty="0"/>
              <a:t>’ </a:t>
            </a:r>
            <a:r>
              <a:rPr lang="es-ES" b="1" dirty="0" err="1"/>
              <a:t>capabilities</a:t>
            </a:r>
            <a:r>
              <a:rPr lang="es-ES" dirty="0"/>
              <a:t>: vertical </a:t>
            </a:r>
            <a:r>
              <a:rPr lang="es-ES" dirty="0" err="1"/>
              <a:t>integration</a:t>
            </a:r>
            <a:r>
              <a:rPr lang="es-ES" dirty="0"/>
              <a:t>, </a:t>
            </a:r>
            <a:r>
              <a:rPr lang="es-ES" dirty="0" err="1"/>
              <a:t>economies</a:t>
            </a:r>
            <a:r>
              <a:rPr lang="es-ES" dirty="0"/>
              <a:t> of </a:t>
            </a:r>
            <a:r>
              <a:rPr lang="es-ES" dirty="0" err="1"/>
              <a:t>scale</a:t>
            </a:r>
            <a:r>
              <a:rPr lang="es-ES" dirty="0"/>
              <a:t> and </a:t>
            </a:r>
            <a:r>
              <a:rPr lang="es-ES" dirty="0" err="1"/>
              <a:t>scope</a:t>
            </a:r>
            <a:r>
              <a:rPr lang="es-ES" dirty="0"/>
              <a:t>, </a:t>
            </a:r>
            <a:r>
              <a:rPr lang="es-ES" dirty="0" err="1"/>
              <a:t>highly</a:t>
            </a:r>
            <a:r>
              <a:rPr lang="es-ES" dirty="0"/>
              <a:t> </a:t>
            </a:r>
            <a:r>
              <a:rPr lang="es-ES" dirty="0" err="1"/>
              <a:t>developed</a:t>
            </a:r>
            <a:r>
              <a:rPr lang="es-ES" dirty="0"/>
              <a:t> </a:t>
            </a:r>
            <a:r>
              <a:rPr lang="es-ES" dirty="0" err="1"/>
              <a:t>distribution</a:t>
            </a:r>
            <a:r>
              <a:rPr lang="es-ES" dirty="0"/>
              <a:t> and sales </a:t>
            </a:r>
            <a:r>
              <a:rPr lang="es-ES" dirty="0" err="1"/>
              <a:t>network</a:t>
            </a:r>
            <a:r>
              <a:rPr lang="es-ES" dirty="0"/>
              <a:t> (</a:t>
            </a:r>
            <a:r>
              <a:rPr lang="es-ES" sz="2000" i="1" dirty="0"/>
              <a:t>ECJ, Michelin – 1983 - </a:t>
            </a:r>
            <a:r>
              <a:rPr lang="en-US" sz="2000" i="1" dirty="0"/>
              <a:t>§ 58</a:t>
            </a:r>
            <a:r>
              <a:rPr lang="en-US" sz="2400" i="1" dirty="0"/>
              <a:t>),</a:t>
            </a:r>
            <a:r>
              <a:rPr lang="es-ES" dirty="0"/>
              <a:t> </a:t>
            </a:r>
            <a:r>
              <a:rPr lang="es-ES" dirty="0" err="1"/>
              <a:t>production</a:t>
            </a:r>
            <a:r>
              <a:rPr lang="es-ES" dirty="0"/>
              <a:t> </a:t>
            </a:r>
            <a:r>
              <a:rPr lang="es-ES" dirty="0" err="1"/>
              <a:t>capacities</a:t>
            </a:r>
            <a:r>
              <a:rPr lang="es-ES" dirty="0"/>
              <a:t> (</a:t>
            </a:r>
            <a:r>
              <a:rPr lang="es-ES" sz="2000" i="1" dirty="0"/>
              <a:t>Id, </a:t>
            </a:r>
            <a:r>
              <a:rPr lang="en-US" sz="2000" i="1" dirty="0"/>
              <a:t>§ 51</a:t>
            </a:r>
            <a:r>
              <a:rPr lang="en-US" sz="2400" i="1" dirty="0"/>
              <a:t>)</a:t>
            </a:r>
            <a:endParaRPr lang="es-ES" dirty="0"/>
          </a:p>
          <a:p>
            <a:pPr algn="just">
              <a:buFontTx/>
              <a:buChar char="-"/>
            </a:pPr>
            <a:endParaRPr lang="es-ES" dirty="0"/>
          </a:p>
          <a:p>
            <a:pPr algn="just">
              <a:buFontTx/>
              <a:buChar char="-"/>
            </a:pPr>
            <a:r>
              <a:rPr lang="es-ES" b="1" dirty="0"/>
              <a:t>Absolute </a:t>
            </a:r>
            <a:r>
              <a:rPr lang="es-ES" b="1" dirty="0" err="1"/>
              <a:t>cost</a:t>
            </a:r>
            <a:r>
              <a:rPr lang="es-ES" b="1" dirty="0"/>
              <a:t> </a:t>
            </a:r>
            <a:r>
              <a:rPr lang="es-ES" b="1" dirty="0" err="1"/>
              <a:t>advantages</a:t>
            </a:r>
            <a:r>
              <a:rPr lang="es-ES" dirty="0"/>
              <a:t>: </a:t>
            </a:r>
            <a:r>
              <a:rPr lang="es-ES" dirty="0" err="1"/>
              <a:t>high</a:t>
            </a:r>
            <a:r>
              <a:rPr lang="es-ES" dirty="0"/>
              <a:t> </a:t>
            </a:r>
            <a:r>
              <a:rPr lang="es-ES" dirty="0" err="1"/>
              <a:t>level</a:t>
            </a:r>
            <a:r>
              <a:rPr lang="es-ES" dirty="0"/>
              <a:t> </a:t>
            </a:r>
            <a:r>
              <a:rPr lang="es-ES" dirty="0" err="1"/>
              <a:t>of</a:t>
            </a:r>
            <a:r>
              <a:rPr lang="es-ES" dirty="0"/>
              <a:t> </a:t>
            </a:r>
            <a:r>
              <a:rPr lang="es-ES" dirty="0" err="1"/>
              <a:t>necessary</a:t>
            </a:r>
            <a:r>
              <a:rPr lang="es-ES" dirty="0"/>
              <a:t> </a:t>
            </a:r>
            <a:r>
              <a:rPr lang="es-ES" dirty="0" err="1"/>
              <a:t>preliminary</a:t>
            </a:r>
            <a:r>
              <a:rPr lang="es-ES" dirty="0"/>
              <a:t> </a:t>
            </a:r>
            <a:r>
              <a:rPr lang="es-ES" dirty="0" err="1"/>
              <a:t>investments</a:t>
            </a:r>
            <a:r>
              <a:rPr lang="es-ES" dirty="0"/>
              <a:t>, </a:t>
            </a:r>
            <a:r>
              <a:rPr lang="es-ES" dirty="0" err="1"/>
              <a:t>privileged</a:t>
            </a:r>
            <a:r>
              <a:rPr lang="es-ES" dirty="0"/>
              <a:t> </a:t>
            </a:r>
            <a:r>
              <a:rPr lang="es-ES" dirty="0" err="1"/>
              <a:t>access</a:t>
            </a:r>
            <a:r>
              <a:rPr lang="es-ES" dirty="0"/>
              <a:t> </a:t>
            </a:r>
            <a:r>
              <a:rPr lang="es-ES" dirty="0" err="1"/>
              <a:t>to</a:t>
            </a:r>
            <a:r>
              <a:rPr lang="es-ES" dirty="0"/>
              <a:t> </a:t>
            </a:r>
            <a:r>
              <a:rPr lang="es-ES" dirty="0" err="1"/>
              <a:t>supply</a:t>
            </a:r>
            <a:r>
              <a:rPr lang="es-ES" dirty="0"/>
              <a:t>, …</a:t>
            </a:r>
          </a:p>
          <a:p>
            <a:pPr algn="just">
              <a:buFontTx/>
              <a:buChar char="-"/>
            </a:pPr>
            <a:endParaRPr lang="es-ES" dirty="0"/>
          </a:p>
          <a:p>
            <a:pPr algn="just">
              <a:buFontTx/>
              <a:buChar char="-"/>
            </a:pPr>
            <a:r>
              <a:rPr lang="es-ES" b="1" dirty="0" err="1"/>
              <a:t>Incumbency</a:t>
            </a:r>
            <a:r>
              <a:rPr lang="es-ES" b="1" dirty="0"/>
              <a:t> </a:t>
            </a:r>
            <a:r>
              <a:rPr lang="es-ES" b="1" dirty="0" err="1"/>
              <a:t>advantages</a:t>
            </a:r>
            <a:r>
              <a:rPr lang="es-ES" dirty="0"/>
              <a:t>: </a:t>
            </a:r>
            <a:r>
              <a:rPr lang="es-ES" dirty="0" err="1"/>
              <a:t>first</a:t>
            </a:r>
            <a:r>
              <a:rPr lang="es-ES" dirty="0"/>
              <a:t>-mover </a:t>
            </a:r>
            <a:r>
              <a:rPr lang="es-ES" dirty="0" err="1"/>
              <a:t>advantage</a:t>
            </a:r>
            <a:r>
              <a:rPr lang="es-ES" dirty="0"/>
              <a:t>, </a:t>
            </a:r>
            <a:r>
              <a:rPr lang="es-ES" dirty="0" err="1"/>
              <a:t>network</a:t>
            </a:r>
            <a:r>
              <a:rPr lang="es-ES" dirty="0"/>
              <a:t> </a:t>
            </a:r>
            <a:r>
              <a:rPr lang="es-ES" dirty="0" err="1"/>
              <a:t>effects</a:t>
            </a:r>
            <a:r>
              <a:rPr lang="es-ES" dirty="0"/>
              <a:t>, </a:t>
            </a:r>
            <a:r>
              <a:rPr lang="es-ES" dirty="0" err="1"/>
              <a:t>reputation</a:t>
            </a:r>
            <a:r>
              <a:rPr lang="es-ES" dirty="0"/>
              <a:t> (</a:t>
            </a:r>
            <a:r>
              <a:rPr lang="es-ES" sz="2000" i="1" dirty="0" err="1"/>
              <a:t>Commission</a:t>
            </a:r>
            <a:r>
              <a:rPr lang="es-ES" sz="2000" i="1" dirty="0"/>
              <a:t>, Intel – 2009 - </a:t>
            </a:r>
            <a:r>
              <a:rPr lang="en-US" sz="2000" i="1" dirty="0"/>
              <a:t>§ 867-s</a:t>
            </a:r>
            <a:r>
              <a:rPr lang="en-US" i="1" dirty="0"/>
              <a:t>); </a:t>
            </a:r>
            <a:r>
              <a:rPr lang="en-US" sz="2000" i="1" dirty="0"/>
              <a:t>Coca-Cola - 2005</a:t>
            </a:r>
            <a:r>
              <a:rPr lang="es-ES" dirty="0"/>
              <a:t>, </a:t>
            </a:r>
            <a:r>
              <a:rPr lang="en-US" sz="2400" i="1" dirty="0"/>
              <a:t>§</a:t>
            </a:r>
            <a:r>
              <a:rPr lang="es-ES" dirty="0"/>
              <a:t> </a:t>
            </a:r>
            <a:r>
              <a:rPr lang="es-ES" dirty="0" err="1"/>
              <a:t>high-switching</a:t>
            </a:r>
            <a:r>
              <a:rPr lang="es-ES" dirty="0"/>
              <a:t> </a:t>
            </a:r>
            <a:r>
              <a:rPr lang="es-ES" dirty="0" err="1"/>
              <a:t>costs</a:t>
            </a:r>
            <a:r>
              <a:rPr lang="es-ES" dirty="0"/>
              <a:t> </a:t>
            </a:r>
            <a:r>
              <a:rPr lang="es-ES" dirty="0" err="1"/>
              <a:t>for</a:t>
            </a:r>
            <a:r>
              <a:rPr lang="es-ES" dirty="0"/>
              <a:t> </a:t>
            </a:r>
            <a:r>
              <a:rPr lang="es-ES" dirty="0" err="1"/>
              <a:t>consumers</a:t>
            </a:r>
            <a:r>
              <a:rPr lang="es-ES" dirty="0"/>
              <a:t> and </a:t>
            </a:r>
            <a:r>
              <a:rPr lang="es-ES" dirty="0" err="1"/>
              <a:t>inertia</a:t>
            </a:r>
            <a:r>
              <a:rPr lang="es-ES" dirty="0"/>
              <a:t> (</a:t>
            </a:r>
            <a:r>
              <a:rPr lang="es-ES" sz="2000" i="1" dirty="0" err="1"/>
              <a:t>Commission</a:t>
            </a:r>
            <a:r>
              <a:rPr lang="es-ES" sz="2000" i="1" dirty="0"/>
              <a:t>, Microsoft – 2009 - </a:t>
            </a:r>
            <a:r>
              <a:rPr lang="en-US" sz="2000" i="1" dirty="0"/>
              <a:t>§ 47-48 </a:t>
            </a:r>
            <a:r>
              <a:rPr lang="fr-FR" i="1" dirty="0"/>
              <a:t>)</a:t>
            </a:r>
            <a:endParaRPr lang="en-US" i="1" dirty="0"/>
          </a:p>
          <a:p>
            <a:pPr algn="just">
              <a:buFontTx/>
              <a:buChar char="-"/>
            </a:pPr>
            <a:endParaRPr lang="es-ES" dirty="0"/>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16</a:t>
            </a:fld>
            <a:endParaRPr lang="es-ES" dirty="0"/>
          </a:p>
        </p:txBody>
      </p:sp>
      <p:sp>
        <p:nvSpPr>
          <p:cNvPr id="7" name="Título 1">
            <a:extLst>
              <a:ext uri="{FF2B5EF4-FFF2-40B4-BE49-F238E27FC236}">
                <a16:creationId xmlns:a16="http://schemas.microsoft.com/office/drawing/2014/main" id="{ACFD6436-D3AC-453C-984B-10CD2067914A}"/>
              </a:ext>
            </a:extLst>
          </p:cNvPr>
          <p:cNvSpPr>
            <a:spLocks noGrp="1"/>
          </p:cNvSpPr>
          <p:nvPr>
            <p:ph type="title"/>
          </p:nvPr>
        </p:nvSpPr>
        <p:spPr>
          <a:xfrm>
            <a:off x="760977" y="1152758"/>
            <a:ext cx="10471702" cy="1247541"/>
          </a:xfrm>
        </p:spPr>
        <p:txBody>
          <a:bodyPr>
            <a:normAutofit/>
          </a:bodyPr>
          <a:lstStyle/>
          <a:p>
            <a:r>
              <a:rPr lang="es-ES" dirty="0"/>
              <a:t>2.2.	 </a:t>
            </a:r>
            <a:r>
              <a:rPr lang="es-ES" dirty="0" err="1"/>
              <a:t>Entry</a:t>
            </a:r>
            <a:r>
              <a:rPr lang="es-ES" dirty="0"/>
              <a:t>/</a:t>
            </a:r>
            <a:r>
              <a:rPr lang="es-ES" dirty="0" err="1"/>
              <a:t>expansion</a:t>
            </a:r>
            <a:r>
              <a:rPr lang="es-ES" dirty="0"/>
              <a:t> </a:t>
            </a:r>
            <a:r>
              <a:rPr lang="es-ES" dirty="0" err="1"/>
              <a:t>barriers</a:t>
            </a:r>
            <a:endParaRPr lang="es-ES" dirty="0"/>
          </a:p>
        </p:txBody>
      </p:sp>
    </p:spTree>
    <p:extLst>
      <p:ext uri="{BB962C8B-B14F-4D97-AF65-F5344CB8AC3E}">
        <p14:creationId xmlns:p14="http://schemas.microsoft.com/office/powerpoint/2010/main" val="346116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a:xfrm>
            <a:off x="466928" y="2000248"/>
            <a:ext cx="10993235" cy="4217671"/>
          </a:xfrm>
        </p:spPr>
        <p:txBody>
          <a:bodyPr>
            <a:normAutofit fontScale="92500" lnSpcReduction="10000"/>
          </a:bodyPr>
          <a:lstStyle/>
          <a:p>
            <a:pPr marL="0" indent="0" algn="just">
              <a:buNone/>
            </a:pPr>
            <a:r>
              <a:rPr lang="en-US" dirty="0"/>
              <a:t>A buyer may be sufficiently powerful to constrain price setter. Very little case-law on this. But vertical integration, sponsoring of alternative suppliers, or availability of alternatives allow a buyer to defeat exercise of power over price and output</a:t>
            </a:r>
          </a:p>
          <a:p>
            <a:pPr marL="0" indent="0" algn="just">
              <a:buNone/>
            </a:pPr>
            <a:endParaRPr lang="es-ES" dirty="0"/>
          </a:p>
          <a:p>
            <a:pPr marL="0" indent="0" algn="just">
              <a:buNone/>
            </a:pPr>
            <a:r>
              <a:rPr lang="es-ES" dirty="0" err="1"/>
              <a:t>Commission</a:t>
            </a:r>
            <a:r>
              <a:rPr lang="es-ES" dirty="0"/>
              <a:t>, </a:t>
            </a:r>
            <a:r>
              <a:rPr lang="es-ES" dirty="0" err="1"/>
              <a:t>Virgin</a:t>
            </a:r>
            <a:r>
              <a:rPr lang="es-ES" dirty="0"/>
              <a:t>/British Airways - 1999 :</a:t>
            </a:r>
          </a:p>
          <a:p>
            <a:pPr marL="0" indent="0" algn="just">
              <a:buNone/>
            </a:pPr>
            <a:r>
              <a:rPr lang="en-US" b="0" i="1" dirty="0">
                <a:solidFill>
                  <a:srgbClr val="444444"/>
                </a:solidFill>
                <a:effectLst/>
                <a:latin typeface="Tahoma" panose="020B0604030504040204" pitchFamily="34" charset="0"/>
              </a:rPr>
              <a:t>“BA's position on the markets for air transport make it an obligatory business partner for travel agents. […] Regardless of the conditions on which BA buys these services from travel agents, agents have to deal with BA and accept that a large portion of their income from these services will be that generated by the sale of BA tickets.”</a:t>
            </a:r>
          </a:p>
          <a:p>
            <a:pPr marL="0" indent="0" algn="just">
              <a:buNone/>
            </a:pPr>
            <a:endParaRPr lang="en-US" i="1" dirty="0">
              <a:solidFill>
                <a:srgbClr val="444444"/>
              </a:solidFill>
              <a:latin typeface="Tahoma" panose="020B0604030504040204" pitchFamily="34" charset="0"/>
            </a:endParaRPr>
          </a:p>
          <a:p>
            <a:pPr marL="0" indent="0" algn="just">
              <a:buNone/>
            </a:pPr>
            <a:r>
              <a:rPr lang="en-US" dirty="0"/>
              <a:t>General Court, </a:t>
            </a:r>
            <a:r>
              <a:rPr lang="en-US" dirty="0" err="1"/>
              <a:t>Società</a:t>
            </a:r>
            <a:r>
              <a:rPr lang="en-US" dirty="0"/>
              <a:t> </a:t>
            </a:r>
            <a:r>
              <a:rPr lang="en-US" dirty="0" err="1"/>
              <a:t>Italiana</a:t>
            </a:r>
            <a:r>
              <a:rPr lang="en-US" dirty="0"/>
              <a:t> </a:t>
            </a:r>
            <a:r>
              <a:rPr lang="en-US" dirty="0" err="1"/>
              <a:t>Vetro</a:t>
            </a:r>
            <a:r>
              <a:rPr lang="en-US" dirty="0"/>
              <a:t> </a:t>
            </a:r>
            <a:r>
              <a:rPr lang="en-US" dirty="0" err="1"/>
              <a:t>SpA</a:t>
            </a:r>
            <a:r>
              <a:rPr lang="en-US" dirty="0"/>
              <a:t> – 1992 : </a:t>
            </a:r>
            <a:r>
              <a:rPr lang="en-US" i="1" dirty="0">
                <a:solidFill>
                  <a:srgbClr val="444444"/>
                </a:solidFill>
                <a:latin typeface="Tahoma" panose="020B0604030504040204" pitchFamily="34" charset="0"/>
              </a:rPr>
              <a:t>“The Commission has not even attempted to gather the information necessary to weigh up the economic power of the three producers against that of Fiat, which could cancel each other out.”</a:t>
            </a:r>
            <a:endParaRPr lang="es-ES" i="1" dirty="0">
              <a:solidFill>
                <a:srgbClr val="444444"/>
              </a:solidFill>
              <a:latin typeface="Tahoma" panose="020B0604030504040204" pitchFamily="34" charset="0"/>
            </a:endParaRPr>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17</a:t>
            </a:fld>
            <a:endParaRPr lang="es-ES" dirty="0"/>
          </a:p>
        </p:txBody>
      </p:sp>
      <p:sp>
        <p:nvSpPr>
          <p:cNvPr id="7" name="Título 1">
            <a:extLst>
              <a:ext uri="{FF2B5EF4-FFF2-40B4-BE49-F238E27FC236}">
                <a16:creationId xmlns:a16="http://schemas.microsoft.com/office/drawing/2014/main" id="{ACFD6436-D3AC-453C-984B-10CD2067914A}"/>
              </a:ext>
            </a:extLst>
          </p:cNvPr>
          <p:cNvSpPr>
            <a:spLocks noGrp="1"/>
          </p:cNvSpPr>
          <p:nvPr>
            <p:ph type="title"/>
          </p:nvPr>
        </p:nvSpPr>
        <p:spPr>
          <a:xfrm>
            <a:off x="760976" y="1152758"/>
            <a:ext cx="11940611" cy="847491"/>
          </a:xfrm>
        </p:spPr>
        <p:txBody>
          <a:bodyPr>
            <a:normAutofit/>
          </a:bodyPr>
          <a:lstStyle/>
          <a:p>
            <a:r>
              <a:rPr lang="es-ES" dirty="0"/>
              <a:t>2.3.	</a:t>
            </a:r>
            <a:r>
              <a:rPr lang="es-ES" dirty="0" err="1"/>
              <a:t>Buyer</a:t>
            </a:r>
            <a:r>
              <a:rPr lang="es-ES" dirty="0"/>
              <a:t> </a:t>
            </a:r>
            <a:r>
              <a:rPr lang="es-ES" dirty="0" err="1"/>
              <a:t>power</a:t>
            </a:r>
            <a:r>
              <a:rPr lang="es-ES" dirty="0"/>
              <a:t>?</a:t>
            </a:r>
          </a:p>
        </p:txBody>
      </p:sp>
    </p:spTree>
    <p:extLst>
      <p:ext uri="{BB962C8B-B14F-4D97-AF65-F5344CB8AC3E}">
        <p14:creationId xmlns:p14="http://schemas.microsoft.com/office/powerpoint/2010/main" val="3527105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ACFD6436-D3AC-453C-984B-10CD2067914A}"/>
              </a:ext>
            </a:extLst>
          </p:cNvPr>
          <p:cNvSpPr>
            <a:spLocks noGrp="1"/>
          </p:cNvSpPr>
          <p:nvPr>
            <p:ph type="title"/>
          </p:nvPr>
        </p:nvSpPr>
        <p:spPr>
          <a:xfrm>
            <a:off x="760977" y="1152758"/>
            <a:ext cx="10211823" cy="1325563"/>
          </a:xfrm>
        </p:spPr>
        <p:txBody>
          <a:bodyPr>
            <a:normAutofit/>
          </a:bodyPr>
          <a:lstStyle/>
          <a:p>
            <a:r>
              <a:rPr lang="es-ES" dirty="0"/>
              <a:t>2.4.	</a:t>
            </a:r>
            <a:r>
              <a:rPr lang="es-ES" dirty="0" err="1"/>
              <a:t>Costs</a:t>
            </a:r>
            <a:r>
              <a:rPr lang="es-ES" dirty="0"/>
              <a:t>, </a:t>
            </a:r>
            <a:r>
              <a:rPr lang="es-ES" dirty="0" err="1"/>
              <a:t>prices</a:t>
            </a:r>
            <a:r>
              <a:rPr lang="es-ES" dirty="0"/>
              <a:t> and </a:t>
            </a:r>
            <a:r>
              <a:rPr lang="es-ES" dirty="0" err="1"/>
              <a:t>profits</a:t>
            </a:r>
            <a:endParaRPr lang="es-ES" dirty="0"/>
          </a:p>
        </p:txBody>
      </p:sp>
      <p:sp>
        <p:nvSpPr>
          <p:cNvPr id="2" name="Espace réservé du contenu 1"/>
          <p:cNvSpPr>
            <a:spLocks noGrp="1"/>
          </p:cNvSpPr>
          <p:nvPr>
            <p:ph idx="1"/>
          </p:nvPr>
        </p:nvSpPr>
        <p:spPr/>
        <p:txBody>
          <a:bodyPr/>
          <a:lstStyle/>
          <a:p>
            <a:r>
              <a:rPr lang="en-US" dirty="0"/>
              <a:t>Lerner Index</a:t>
            </a:r>
          </a:p>
          <a:p>
            <a:r>
              <a:rPr lang="en-US" dirty="0"/>
              <a:t>Pricing analysis</a:t>
            </a:r>
          </a:p>
          <a:p>
            <a:r>
              <a:rPr lang="en-US" dirty="0"/>
              <a:t>Profitability analysis</a:t>
            </a:r>
          </a:p>
          <a:p>
            <a:r>
              <a:rPr lang="en-US" dirty="0"/>
              <a:t>Residual demand elasticity</a:t>
            </a:r>
          </a:p>
          <a:p>
            <a:r>
              <a:rPr lang="en-US" dirty="0"/>
              <a:t>But far from “information light”, and methodological issues</a:t>
            </a:r>
          </a:p>
          <a:p>
            <a:endParaRPr lang="en-US" dirty="0"/>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18</a:t>
            </a:fld>
            <a:endParaRPr lang="es-ES" dirty="0"/>
          </a:p>
        </p:txBody>
      </p:sp>
    </p:spTree>
    <p:extLst>
      <p:ext uri="{BB962C8B-B14F-4D97-AF65-F5344CB8AC3E}">
        <p14:creationId xmlns:p14="http://schemas.microsoft.com/office/powerpoint/2010/main" val="726380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7CE868-7290-BE4C-9094-0C9E3060AFCF}"/>
              </a:ext>
            </a:extLst>
          </p:cNvPr>
          <p:cNvSpPr>
            <a:spLocks noGrp="1"/>
          </p:cNvSpPr>
          <p:nvPr>
            <p:ph type="title"/>
          </p:nvPr>
        </p:nvSpPr>
        <p:spPr/>
        <p:txBody>
          <a:bodyPr/>
          <a:lstStyle/>
          <a:p>
            <a:r>
              <a:rPr lang="en-US" dirty="0"/>
              <a:t>3. 	Complicating Factors in Online Platforms</a:t>
            </a:r>
          </a:p>
        </p:txBody>
      </p:sp>
      <p:sp>
        <p:nvSpPr>
          <p:cNvPr id="4" name="Tijdelijke aanduiding voor dianummer 3">
            <a:extLst>
              <a:ext uri="{FF2B5EF4-FFF2-40B4-BE49-F238E27FC236}">
                <a16:creationId xmlns:a16="http://schemas.microsoft.com/office/drawing/2014/main" id="{D42E80F5-79AF-094A-890A-B11D7661942B}"/>
              </a:ext>
            </a:extLst>
          </p:cNvPr>
          <p:cNvSpPr>
            <a:spLocks noGrp="1"/>
          </p:cNvSpPr>
          <p:nvPr>
            <p:ph type="sldNum" sz="quarter" idx="12"/>
          </p:nvPr>
        </p:nvSpPr>
        <p:spPr/>
        <p:txBody>
          <a:bodyPr/>
          <a:lstStyle/>
          <a:p>
            <a:fld id="{A85EF1E5-F080-0048-9372-CF230FDE727D}" type="slidenum">
              <a:rPr lang="es-ES" smtClean="0"/>
              <a:t>19</a:t>
            </a:fld>
            <a:endParaRPr lang="es-ES" dirty="0"/>
          </a:p>
        </p:txBody>
      </p:sp>
      <p:sp>
        <p:nvSpPr>
          <p:cNvPr id="6" name="Tekstvak 5">
            <a:extLst>
              <a:ext uri="{FF2B5EF4-FFF2-40B4-BE49-F238E27FC236}">
                <a16:creationId xmlns:a16="http://schemas.microsoft.com/office/drawing/2014/main" id="{E07EA89C-3784-D843-8C9C-A9C1D00C5F0F}"/>
              </a:ext>
            </a:extLst>
          </p:cNvPr>
          <p:cNvSpPr txBox="1"/>
          <p:nvPr/>
        </p:nvSpPr>
        <p:spPr>
          <a:xfrm>
            <a:off x="1136534" y="4360959"/>
            <a:ext cx="3323803" cy="1015663"/>
          </a:xfrm>
          <a:prstGeom prst="rect">
            <a:avLst/>
          </a:prstGeom>
          <a:noFill/>
        </p:spPr>
        <p:txBody>
          <a:bodyPr wrap="square" rtlCol="0">
            <a:spAutoFit/>
          </a:bodyPr>
          <a:lstStyle/>
          <a:p>
            <a:r>
              <a:rPr lang="en-US" sz="2000" dirty="0">
                <a:sym typeface="Wingdings" pitchFamily="2" charset="2"/>
              </a:rPr>
              <a:t>Characteristics of online platforms complicate the use of market shares</a:t>
            </a:r>
            <a:endParaRPr lang="en-US" sz="2000" dirty="0"/>
          </a:p>
        </p:txBody>
      </p:sp>
      <p:sp>
        <p:nvSpPr>
          <p:cNvPr id="8" name="Tekstvak 7">
            <a:extLst>
              <a:ext uri="{FF2B5EF4-FFF2-40B4-BE49-F238E27FC236}">
                <a16:creationId xmlns:a16="http://schemas.microsoft.com/office/drawing/2014/main" id="{3FD7EA1E-A3E5-DF44-ADA4-6D2E84B6E021}"/>
              </a:ext>
            </a:extLst>
          </p:cNvPr>
          <p:cNvSpPr txBox="1"/>
          <p:nvPr/>
        </p:nvSpPr>
        <p:spPr>
          <a:xfrm>
            <a:off x="4708659" y="4356203"/>
            <a:ext cx="3023006" cy="1015663"/>
          </a:xfrm>
          <a:prstGeom prst="rect">
            <a:avLst/>
          </a:prstGeom>
          <a:noFill/>
        </p:spPr>
        <p:txBody>
          <a:bodyPr wrap="square" rtlCol="0">
            <a:spAutoFit/>
          </a:bodyPr>
          <a:lstStyle/>
          <a:p>
            <a:r>
              <a:rPr lang="en-US" sz="2000" dirty="0">
                <a:sym typeface="Wingdings" pitchFamily="2" charset="2"/>
              </a:rPr>
              <a:t>Several entry barriers are particularly relevant in online platforms</a:t>
            </a:r>
          </a:p>
        </p:txBody>
      </p:sp>
      <p:sp>
        <p:nvSpPr>
          <p:cNvPr id="9" name="Tekstvak 8">
            <a:extLst>
              <a:ext uri="{FF2B5EF4-FFF2-40B4-BE49-F238E27FC236}">
                <a16:creationId xmlns:a16="http://schemas.microsoft.com/office/drawing/2014/main" id="{0D66C942-C5CD-5341-967B-6A76802DF22B}"/>
              </a:ext>
            </a:extLst>
          </p:cNvPr>
          <p:cNvSpPr txBox="1"/>
          <p:nvPr/>
        </p:nvSpPr>
        <p:spPr>
          <a:xfrm>
            <a:off x="8175412" y="4356204"/>
            <a:ext cx="3500651" cy="1015663"/>
          </a:xfrm>
          <a:prstGeom prst="rect">
            <a:avLst/>
          </a:prstGeom>
          <a:noFill/>
        </p:spPr>
        <p:txBody>
          <a:bodyPr wrap="square" rtlCol="0">
            <a:spAutoFit/>
          </a:bodyPr>
          <a:lstStyle/>
          <a:p>
            <a:r>
              <a:rPr lang="en-US" sz="2000" dirty="0">
                <a:sym typeface="Wingdings" pitchFamily="2" charset="2"/>
              </a:rPr>
              <a:t>Characteristics of online platforms make the exercise of buyer power unlikely </a:t>
            </a:r>
            <a:endParaRPr lang="en-US" sz="2000" dirty="0"/>
          </a:p>
        </p:txBody>
      </p:sp>
      <p:sp>
        <p:nvSpPr>
          <p:cNvPr id="10" name="Rechthoek 9">
            <a:extLst>
              <a:ext uri="{FF2B5EF4-FFF2-40B4-BE49-F238E27FC236}">
                <a16:creationId xmlns:a16="http://schemas.microsoft.com/office/drawing/2014/main" id="{972B01A8-FD50-354C-B1A2-688A447704BC}"/>
              </a:ext>
            </a:extLst>
          </p:cNvPr>
          <p:cNvSpPr/>
          <p:nvPr/>
        </p:nvSpPr>
        <p:spPr>
          <a:xfrm>
            <a:off x="1136535" y="3949368"/>
            <a:ext cx="2475358" cy="400110"/>
          </a:xfrm>
          <a:prstGeom prst="rect">
            <a:avLst/>
          </a:prstGeom>
        </p:spPr>
        <p:txBody>
          <a:bodyPr wrap="none">
            <a:spAutoFit/>
          </a:bodyPr>
          <a:lstStyle/>
          <a:p>
            <a:r>
              <a:rPr lang="en-US" sz="2000" b="1" u="sng" dirty="0"/>
              <a:t>3.1. Market shares </a:t>
            </a:r>
          </a:p>
        </p:txBody>
      </p:sp>
      <p:sp>
        <p:nvSpPr>
          <p:cNvPr id="11" name="Rechthoek 10">
            <a:extLst>
              <a:ext uri="{FF2B5EF4-FFF2-40B4-BE49-F238E27FC236}">
                <a16:creationId xmlns:a16="http://schemas.microsoft.com/office/drawing/2014/main" id="{0AD36AA4-71E8-104C-A89A-8AA3296487AC}"/>
              </a:ext>
            </a:extLst>
          </p:cNvPr>
          <p:cNvSpPr/>
          <p:nvPr/>
        </p:nvSpPr>
        <p:spPr>
          <a:xfrm>
            <a:off x="4720094" y="3944237"/>
            <a:ext cx="2361544" cy="400110"/>
          </a:xfrm>
          <a:prstGeom prst="rect">
            <a:avLst/>
          </a:prstGeom>
        </p:spPr>
        <p:txBody>
          <a:bodyPr wrap="none">
            <a:spAutoFit/>
          </a:bodyPr>
          <a:lstStyle/>
          <a:p>
            <a:r>
              <a:rPr lang="en-US" sz="2000" b="1" u="sng" dirty="0"/>
              <a:t>3.2. Entry barriers</a:t>
            </a:r>
          </a:p>
        </p:txBody>
      </p:sp>
      <p:sp>
        <p:nvSpPr>
          <p:cNvPr id="12" name="Rechthoek 11">
            <a:extLst>
              <a:ext uri="{FF2B5EF4-FFF2-40B4-BE49-F238E27FC236}">
                <a16:creationId xmlns:a16="http://schemas.microsoft.com/office/drawing/2014/main" id="{E771BB02-481A-5749-AE7D-99315C9E9DDC}"/>
              </a:ext>
            </a:extLst>
          </p:cNvPr>
          <p:cNvSpPr/>
          <p:nvPr/>
        </p:nvSpPr>
        <p:spPr>
          <a:xfrm>
            <a:off x="8175412" y="3944236"/>
            <a:ext cx="2234907" cy="400110"/>
          </a:xfrm>
          <a:prstGeom prst="rect">
            <a:avLst/>
          </a:prstGeom>
        </p:spPr>
        <p:txBody>
          <a:bodyPr wrap="none">
            <a:spAutoFit/>
          </a:bodyPr>
          <a:lstStyle/>
          <a:p>
            <a:r>
              <a:rPr lang="en-US" sz="2000" b="1" u="sng" dirty="0"/>
              <a:t>3.3. Buyer power</a:t>
            </a:r>
          </a:p>
        </p:txBody>
      </p:sp>
      <p:sp>
        <p:nvSpPr>
          <p:cNvPr id="13" name="Rechthoek 12">
            <a:extLst>
              <a:ext uri="{FF2B5EF4-FFF2-40B4-BE49-F238E27FC236}">
                <a16:creationId xmlns:a16="http://schemas.microsoft.com/office/drawing/2014/main" id="{B8991A7A-29E9-C543-927E-1F5EF4A3DC1F}"/>
              </a:ext>
            </a:extLst>
          </p:cNvPr>
          <p:cNvSpPr/>
          <p:nvPr/>
        </p:nvSpPr>
        <p:spPr>
          <a:xfrm>
            <a:off x="1136534" y="5609442"/>
            <a:ext cx="3417923" cy="400110"/>
          </a:xfrm>
          <a:prstGeom prst="rect">
            <a:avLst/>
          </a:prstGeom>
        </p:spPr>
        <p:txBody>
          <a:bodyPr wrap="none">
            <a:spAutoFit/>
          </a:bodyPr>
          <a:lstStyle/>
          <a:p>
            <a:r>
              <a:rPr lang="en-US" sz="2000" b="1" dirty="0"/>
              <a:t>Additional considerations:</a:t>
            </a:r>
          </a:p>
        </p:txBody>
      </p:sp>
      <p:sp>
        <p:nvSpPr>
          <p:cNvPr id="14" name="Tekstvak 13">
            <a:extLst>
              <a:ext uri="{FF2B5EF4-FFF2-40B4-BE49-F238E27FC236}">
                <a16:creationId xmlns:a16="http://schemas.microsoft.com/office/drawing/2014/main" id="{34A00632-1C32-284F-9C8E-C6D67932D85B}"/>
              </a:ext>
            </a:extLst>
          </p:cNvPr>
          <p:cNvSpPr txBox="1"/>
          <p:nvPr/>
        </p:nvSpPr>
        <p:spPr>
          <a:xfrm>
            <a:off x="4876800" y="5609442"/>
            <a:ext cx="6347789" cy="400110"/>
          </a:xfrm>
          <a:prstGeom prst="rect">
            <a:avLst/>
          </a:prstGeom>
          <a:noFill/>
        </p:spPr>
        <p:txBody>
          <a:bodyPr wrap="square" rtlCol="0">
            <a:spAutoFit/>
          </a:bodyPr>
          <a:lstStyle/>
          <a:p>
            <a:r>
              <a:rPr lang="en-US" sz="2000" dirty="0">
                <a:sym typeface="Wingdings" pitchFamily="2" charset="2"/>
              </a:rPr>
              <a:t>3.4. single/multi-homing       3.5. dynamic competition</a:t>
            </a:r>
            <a:endParaRPr lang="en-US" sz="2000" dirty="0"/>
          </a:p>
        </p:txBody>
      </p:sp>
      <p:sp>
        <p:nvSpPr>
          <p:cNvPr id="15" name="Rechthoek 14">
            <a:extLst>
              <a:ext uri="{FF2B5EF4-FFF2-40B4-BE49-F238E27FC236}">
                <a16:creationId xmlns:a16="http://schemas.microsoft.com/office/drawing/2014/main" id="{CBE9A7F0-49E3-AF49-89FC-2C990EBB37B2}"/>
              </a:ext>
            </a:extLst>
          </p:cNvPr>
          <p:cNvSpPr/>
          <p:nvPr/>
        </p:nvSpPr>
        <p:spPr>
          <a:xfrm>
            <a:off x="760975" y="2489942"/>
            <a:ext cx="10471704" cy="769441"/>
          </a:xfrm>
          <a:prstGeom prst="rect">
            <a:avLst/>
          </a:prstGeom>
        </p:spPr>
        <p:txBody>
          <a:bodyPr wrap="square">
            <a:spAutoFit/>
          </a:bodyPr>
          <a:lstStyle/>
          <a:p>
            <a:r>
              <a:rPr lang="en-US" sz="2200" dirty="0"/>
              <a:t>Directly assessing SMP by looking at e.g. mark-ups, profitability or price elasticities is fraught with conceptual difficulties for online platforms.</a:t>
            </a:r>
          </a:p>
        </p:txBody>
      </p:sp>
      <p:sp>
        <p:nvSpPr>
          <p:cNvPr id="5" name="Tekstvak 4">
            <a:extLst>
              <a:ext uri="{FF2B5EF4-FFF2-40B4-BE49-F238E27FC236}">
                <a16:creationId xmlns:a16="http://schemas.microsoft.com/office/drawing/2014/main" id="{3AEB6C7E-8F72-F54A-8294-D95BB79322F9}"/>
              </a:ext>
            </a:extLst>
          </p:cNvPr>
          <p:cNvSpPr txBox="1"/>
          <p:nvPr/>
        </p:nvSpPr>
        <p:spPr>
          <a:xfrm>
            <a:off x="2302329" y="3445329"/>
            <a:ext cx="184731" cy="369332"/>
          </a:xfrm>
          <a:prstGeom prst="rect">
            <a:avLst/>
          </a:prstGeom>
          <a:noFill/>
        </p:spPr>
        <p:txBody>
          <a:bodyPr wrap="none" rtlCol="0">
            <a:spAutoFit/>
          </a:bodyPr>
          <a:lstStyle/>
          <a:p>
            <a:endParaRPr lang="en-US" dirty="0"/>
          </a:p>
        </p:txBody>
      </p:sp>
      <p:sp>
        <p:nvSpPr>
          <p:cNvPr id="16" name="Rechthoek 15">
            <a:extLst>
              <a:ext uri="{FF2B5EF4-FFF2-40B4-BE49-F238E27FC236}">
                <a16:creationId xmlns:a16="http://schemas.microsoft.com/office/drawing/2014/main" id="{B7A6B8AC-DF4B-8E40-A717-36CCAA0B65A2}"/>
              </a:ext>
            </a:extLst>
          </p:cNvPr>
          <p:cNvSpPr/>
          <p:nvPr/>
        </p:nvSpPr>
        <p:spPr>
          <a:xfrm>
            <a:off x="760975" y="3442951"/>
            <a:ext cx="3642880" cy="430887"/>
          </a:xfrm>
          <a:prstGeom prst="rect">
            <a:avLst/>
          </a:prstGeom>
        </p:spPr>
        <p:txBody>
          <a:bodyPr wrap="square">
            <a:spAutoFit/>
          </a:bodyPr>
          <a:lstStyle/>
          <a:p>
            <a:r>
              <a:rPr lang="en-US" sz="2200" dirty="0"/>
              <a:t>Indirectly assessing SMP:</a:t>
            </a:r>
          </a:p>
        </p:txBody>
      </p:sp>
    </p:spTree>
    <p:extLst>
      <p:ext uri="{BB962C8B-B14F-4D97-AF65-F5344CB8AC3E}">
        <p14:creationId xmlns:p14="http://schemas.microsoft.com/office/powerpoint/2010/main" val="1057451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11" grpId="0"/>
      <p:bldP spid="12" grpId="0"/>
      <p:bldP spid="13" grpId="0"/>
      <p:bldP spid="14"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3F962A-6696-DC4D-9151-B732F304E900}"/>
              </a:ext>
            </a:extLst>
          </p:cNvPr>
          <p:cNvSpPr>
            <a:spLocks noGrp="1"/>
          </p:cNvSpPr>
          <p:nvPr>
            <p:ph type="title"/>
          </p:nvPr>
        </p:nvSpPr>
        <p:spPr/>
        <p:txBody>
          <a:bodyPr/>
          <a:lstStyle/>
          <a:p>
            <a:r>
              <a:rPr lang="es-ES" dirty="0" err="1"/>
              <a:t>Outline</a:t>
            </a:r>
            <a:endParaRPr lang="es-ES" dirty="0"/>
          </a:p>
        </p:txBody>
      </p:sp>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p:txBody>
          <a:bodyPr/>
          <a:lstStyle/>
          <a:p>
            <a:pPr marL="457200" indent="-457200">
              <a:buFont typeface="+mj-lt"/>
              <a:buAutoNum type="arabicPeriod"/>
            </a:pPr>
            <a:r>
              <a:rPr lang="es-ES" dirty="0" err="1"/>
              <a:t>Defining</a:t>
            </a:r>
            <a:r>
              <a:rPr lang="es-ES" dirty="0"/>
              <a:t> </a:t>
            </a:r>
            <a:r>
              <a:rPr lang="es-ES" dirty="0" err="1"/>
              <a:t>Market</a:t>
            </a:r>
            <a:r>
              <a:rPr lang="es-ES" dirty="0"/>
              <a:t> </a:t>
            </a:r>
            <a:r>
              <a:rPr lang="es-ES" dirty="0" err="1"/>
              <a:t>Power</a:t>
            </a:r>
            <a:r>
              <a:rPr lang="es-ES" dirty="0"/>
              <a:t>, and </a:t>
            </a:r>
            <a:r>
              <a:rPr lang="es-ES" dirty="0" err="1"/>
              <a:t>why</a:t>
            </a:r>
            <a:r>
              <a:rPr lang="es-ES" dirty="0"/>
              <a:t> </a:t>
            </a:r>
            <a:r>
              <a:rPr lang="es-ES" dirty="0" err="1"/>
              <a:t>it</a:t>
            </a:r>
            <a:r>
              <a:rPr lang="es-ES" dirty="0"/>
              <a:t> </a:t>
            </a:r>
            <a:r>
              <a:rPr lang="es-ES" dirty="0" err="1"/>
              <a:t>Matters</a:t>
            </a:r>
            <a:r>
              <a:rPr lang="es-ES" dirty="0"/>
              <a:t>, 15’</a:t>
            </a:r>
          </a:p>
          <a:p>
            <a:pPr marL="457200" indent="-457200">
              <a:buFont typeface="+mj-lt"/>
              <a:buAutoNum type="arabicPeriod"/>
            </a:pPr>
            <a:r>
              <a:rPr lang="es-ES" dirty="0" err="1"/>
              <a:t>Establishing</a:t>
            </a:r>
            <a:r>
              <a:rPr lang="es-ES" dirty="0"/>
              <a:t> </a:t>
            </a:r>
            <a:r>
              <a:rPr lang="es-ES" dirty="0" err="1"/>
              <a:t>Substantial</a:t>
            </a:r>
            <a:r>
              <a:rPr lang="es-ES" dirty="0"/>
              <a:t> Market </a:t>
            </a:r>
            <a:r>
              <a:rPr lang="es-ES" dirty="0" err="1"/>
              <a:t>Power</a:t>
            </a:r>
            <a:r>
              <a:rPr lang="es-ES" dirty="0"/>
              <a:t>, 30’</a:t>
            </a:r>
          </a:p>
          <a:p>
            <a:pPr marL="457200" indent="-457200">
              <a:buFont typeface="+mj-lt"/>
              <a:buAutoNum type="arabicPeriod"/>
            </a:pPr>
            <a:r>
              <a:rPr lang="es-ES" dirty="0" err="1"/>
              <a:t>Complicating</a:t>
            </a:r>
            <a:r>
              <a:rPr lang="es-ES" dirty="0"/>
              <a:t> </a:t>
            </a:r>
            <a:r>
              <a:rPr lang="es-ES" dirty="0" err="1"/>
              <a:t>Factors</a:t>
            </a:r>
            <a:r>
              <a:rPr lang="es-ES" dirty="0"/>
              <a:t> in Online </a:t>
            </a:r>
            <a:r>
              <a:rPr lang="es-ES" dirty="0" err="1"/>
              <a:t>Platforms</a:t>
            </a:r>
            <a:r>
              <a:rPr lang="es-ES" dirty="0"/>
              <a:t>, 30’</a:t>
            </a:r>
          </a:p>
          <a:p>
            <a:pPr marL="457200" indent="-457200">
              <a:buFont typeface="+mj-lt"/>
              <a:buAutoNum type="arabicPeriod"/>
            </a:pPr>
            <a:r>
              <a:rPr lang="es-ES" dirty="0"/>
              <a:t>Q&amp;A, 15’</a:t>
            </a:r>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2</a:t>
            </a:fld>
            <a:endParaRPr lang="es-ES" dirty="0"/>
          </a:p>
        </p:txBody>
      </p:sp>
    </p:spTree>
    <p:extLst>
      <p:ext uri="{BB962C8B-B14F-4D97-AF65-F5344CB8AC3E}">
        <p14:creationId xmlns:p14="http://schemas.microsoft.com/office/powerpoint/2010/main" val="1837371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DFA67ED-B0A5-DF42-A6D9-1A4F5A3F716B}"/>
              </a:ext>
            </a:extLst>
          </p:cNvPr>
          <p:cNvSpPr>
            <a:spLocks noGrp="1"/>
          </p:cNvSpPr>
          <p:nvPr>
            <p:ph type="sldNum" sz="quarter" idx="12"/>
          </p:nvPr>
        </p:nvSpPr>
        <p:spPr/>
        <p:txBody>
          <a:bodyPr/>
          <a:lstStyle/>
          <a:p>
            <a:fld id="{A85EF1E5-F080-0048-9372-CF230FDE727D}" type="slidenum">
              <a:rPr lang="es-ES" smtClean="0"/>
              <a:t>20</a:t>
            </a:fld>
            <a:endParaRPr lang="es-ES"/>
          </a:p>
        </p:txBody>
      </p:sp>
      <p:sp>
        <p:nvSpPr>
          <p:cNvPr id="3" name="Titel 1">
            <a:extLst>
              <a:ext uri="{FF2B5EF4-FFF2-40B4-BE49-F238E27FC236}">
                <a16:creationId xmlns:a16="http://schemas.microsoft.com/office/drawing/2014/main" id="{08E19291-C0E3-C442-B8E5-4395FE142F09}"/>
              </a:ext>
            </a:extLst>
          </p:cNvPr>
          <p:cNvSpPr txBox="1">
            <a:spLocks/>
          </p:cNvSpPr>
          <p:nvPr/>
        </p:nvSpPr>
        <p:spPr>
          <a:xfrm>
            <a:off x="760977" y="1152758"/>
            <a:ext cx="10699186" cy="132556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r>
              <a:rPr lang="en-US" dirty="0"/>
              <a:t>3.1.	Market shares</a:t>
            </a:r>
          </a:p>
        </p:txBody>
      </p:sp>
      <p:sp>
        <p:nvSpPr>
          <p:cNvPr id="4" name="Tekstvak 3">
            <a:extLst>
              <a:ext uri="{FF2B5EF4-FFF2-40B4-BE49-F238E27FC236}">
                <a16:creationId xmlns:a16="http://schemas.microsoft.com/office/drawing/2014/main" id="{B6F53352-C4F7-DB4B-A3D8-47350FB7D30A}"/>
              </a:ext>
            </a:extLst>
          </p:cNvPr>
          <p:cNvSpPr txBox="1"/>
          <p:nvPr/>
        </p:nvSpPr>
        <p:spPr>
          <a:xfrm>
            <a:off x="760977" y="1989314"/>
            <a:ext cx="4309834" cy="461665"/>
          </a:xfrm>
          <a:prstGeom prst="rect">
            <a:avLst/>
          </a:prstGeom>
          <a:noFill/>
        </p:spPr>
        <p:txBody>
          <a:bodyPr wrap="none" rtlCol="0">
            <a:spAutoFit/>
          </a:bodyPr>
          <a:lstStyle/>
          <a:p>
            <a:r>
              <a:rPr lang="en-US" sz="2400" dirty="0"/>
              <a:t>Two main complicating factors</a:t>
            </a:r>
          </a:p>
        </p:txBody>
      </p:sp>
      <p:sp>
        <p:nvSpPr>
          <p:cNvPr id="5" name="Tekstvak 4">
            <a:extLst>
              <a:ext uri="{FF2B5EF4-FFF2-40B4-BE49-F238E27FC236}">
                <a16:creationId xmlns:a16="http://schemas.microsoft.com/office/drawing/2014/main" id="{C0787150-7390-EB4E-9C58-01ED114D6723}"/>
              </a:ext>
            </a:extLst>
          </p:cNvPr>
          <p:cNvSpPr txBox="1"/>
          <p:nvPr/>
        </p:nvSpPr>
        <p:spPr>
          <a:xfrm>
            <a:off x="760977" y="2617113"/>
            <a:ext cx="5844893" cy="461665"/>
          </a:xfrm>
          <a:prstGeom prst="rect">
            <a:avLst/>
          </a:prstGeom>
          <a:noFill/>
        </p:spPr>
        <p:txBody>
          <a:bodyPr wrap="square" rtlCol="0">
            <a:spAutoFit/>
          </a:bodyPr>
          <a:lstStyle/>
          <a:p>
            <a:pPr marL="457200" indent="-457200">
              <a:buAutoNum type="arabicParenBoth"/>
            </a:pPr>
            <a:r>
              <a:rPr lang="en-US" sz="2400" b="1" u="sng" dirty="0"/>
              <a:t>Multi-sidedness</a:t>
            </a:r>
          </a:p>
        </p:txBody>
      </p:sp>
      <p:sp>
        <p:nvSpPr>
          <p:cNvPr id="6" name="Tekstvak 5">
            <a:extLst>
              <a:ext uri="{FF2B5EF4-FFF2-40B4-BE49-F238E27FC236}">
                <a16:creationId xmlns:a16="http://schemas.microsoft.com/office/drawing/2014/main" id="{1810D460-3187-0D4C-9347-0120F99B6EA1}"/>
              </a:ext>
            </a:extLst>
          </p:cNvPr>
          <p:cNvSpPr txBox="1"/>
          <p:nvPr/>
        </p:nvSpPr>
        <p:spPr>
          <a:xfrm>
            <a:off x="6425310" y="2617113"/>
            <a:ext cx="3297698" cy="461665"/>
          </a:xfrm>
          <a:prstGeom prst="rect">
            <a:avLst/>
          </a:prstGeom>
          <a:noFill/>
        </p:spPr>
        <p:txBody>
          <a:bodyPr wrap="none" rtlCol="0">
            <a:spAutoFit/>
          </a:bodyPr>
          <a:lstStyle/>
          <a:p>
            <a:r>
              <a:rPr lang="en-US" sz="2400" b="1" u="sng" dirty="0"/>
              <a:t>(2) Use of zero prices</a:t>
            </a:r>
          </a:p>
        </p:txBody>
      </p:sp>
      <p:sp>
        <p:nvSpPr>
          <p:cNvPr id="7" name="Tekstvak 6">
            <a:extLst>
              <a:ext uri="{FF2B5EF4-FFF2-40B4-BE49-F238E27FC236}">
                <a16:creationId xmlns:a16="http://schemas.microsoft.com/office/drawing/2014/main" id="{E45993A7-16FB-B042-A8A0-AB5B7F4BA096}"/>
              </a:ext>
            </a:extLst>
          </p:cNvPr>
          <p:cNvSpPr txBox="1"/>
          <p:nvPr/>
        </p:nvSpPr>
        <p:spPr>
          <a:xfrm>
            <a:off x="760977" y="3251208"/>
            <a:ext cx="5563623" cy="707886"/>
          </a:xfrm>
          <a:prstGeom prst="rect">
            <a:avLst/>
          </a:prstGeom>
          <a:noFill/>
        </p:spPr>
        <p:txBody>
          <a:bodyPr wrap="square" rtlCol="0">
            <a:spAutoFit/>
          </a:bodyPr>
          <a:lstStyle/>
          <a:p>
            <a:r>
              <a:rPr lang="en-US" sz="2000" dirty="0"/>
              <a:t>Key question: at which level to measure market shares?</a:t>
            </a:r>
          </a:p>
        </p:txBody>
      </p:sp>
      <p:sp>
        <p:nvSpPr>
          <p:cNvPr id="8" name="Tekstvak 7">
            <a:extLst>
              <a:ext uri="{FF2B5EF4-FFF2-40B4-BE49-F238E27FC236}">
                <a16:creationId xmlns:a16="http://schemas.microsoft.com/office/drawing/2014/main" id="{CAEEAB34-3E80-5043-B7AF-BB1E4F5A52FA}"/>
              </a:ext>
            </a:extLst>
          </p:cNvPr>
          <p:cNvSpPr txBox="1"/>
          <p:nvPr/>
        </p:nvSpPr>
        <p:spPr>
          <a:xfrm>
            <a:off x="6425310" y="3271227"/>
            <a:ext cx="5101943" cy="400110"/>
          </a:xfrm>
          <a:prstGeom prst="rect">
            <a:avLst/>
          </a:prstGeom>
          <a:noFill/>
        </p:spPr>
        <p:txBody>
          <a:bodyPr wrap="square" rtlCol="0">
            <a:spAutoFit/>
          </a:bodyPr>
          <a:lstStyle/>
          <a:p>
            <a:r>
              <a:rPr lang="en-US" sz="2000" dirty="0"/>
              <a:t>Key question: shares of </a:t>
            </a:r>
            <a:r>
              <a:rPr lang="en-US" sz="2000" i="1" dirty="0"/>
              <a:t>what</a:t>
            </a:r>
            <a:r>
              <a:rPr lang="en-US" sz="2000" dirty="0"/>
              <a:t>?</a:t>
            </a:r>
          </a:p>
        </p:txBody>
      </p:sp>
      <p:sp>
        <p:nvSpPr>
          <p:cNvPr id="9" name="Tekstvak 8">
            <a:extLst>
              <a:ext uri="{FF2B5EF4-FFF2-40B4-BE49-F238E27FC236}">
                <a16:creationId xmlns:a16="http://schemas.microsoft.com/office/drawing/2014/main" id="{CF745432-983F-A942-9DE2-2D029B145728}"/>
              </a:ext>
            </a:extLst>
          </p:cNvPr>
          <p:cNvSpPr txBox="1"/>
          <p:nvPr/>
        </p:nvSpPr>
        <p:spPr>
          <a:xfrm>
            <a:off x="760975" y="5662537"/>
            <a:ext cx="5730595" cy="369332"/>
          </a:xfrm>
          <a:prstGeom prst="rect">
            <a:avLst/>
          </a:prstGeom>
          <a:noFill/>
        </p:spPr>
        <p:txBody>
          <a:bodyPr wrap="square" rtlCol="0">
            <a:spAutoFit/>
          </a:bodyPr>
          <a:lstStyle/>
          <a:p>
            <a:r>
              <a:rPr lang="en-US" dirty="0"/>
              <a:t>Example: </a:t>
            </a:r>
            <a:r>
              <a:rPr lang="es-ES" dirty="0" err="1"/>
              <a:t>Commission</a:t>
            </a:r>
            <a:r>
              <a:rPr lang="es-ES" dirty="0"/>
              <a:t>, </a:t>
            </a:r>
            <a:r>
              <a:rPr lang="es-ES" i="1" dirty="0"/>
              <a:t>Google Android </a:t>
            </a:r>
            <a:r>
              <a:rPr lang="es-ES" dirty="0"/>
              <a:t>– 2018.</a:t>
            </a:r>
          </a:p>
        </p:txBody>
      </p:sp>
      <p:sp>
        <p:nvSpPr>
          <p:cNvPr id="10" name="Tekstvak 9">
            <a:extLst>
              <a:ext uri="{FF2B5EF4-FFF2-40B4-BE49-F238E27FC236}">
                <a16:creationId xmlns:a16="http://schemas.microsoft.com/office/drawing/2014/main" id="{8DB0C750-E520-3B4E-8028-3A6FFD9A4229}"/>
              </a:ext>
            </a:extLst>
          </p:cNvPr>
          <p:cNvSpPr txBox="1"/>
          <p:nvPr/>
        </p:nvSpPr>
        <p:spPr>
          <a:xfrm>
            <a:off x="760975" y="4068105"/>
            <a:ext cx="5563623" cy="1631216"/>
          </a:xfrm>
          <a:prstGeom prst="rect">
            <a:avLst/>
          </a:prstGeom>
          <a:noFill/>
        </p:spPr>
        <p:txBody>
          <a:bodyPr wrap="square" rtlCol="0">
            <a:spAutoFit/>
          </a:bodyPr>
          <a:lstStyle/>
          <a:p>
            <a:r>
              <a:rPr lang="en-US" sz="2000" dirty="0"/>
              <a:t>Several possibilities:</a:t>
            </a:r>
          </a:p>
          <a:p>
            <a:pPr marL="342900" indent="-342900">
              <a:buFontTx/>
              <a:buChar char="-"/>
            </a:pPr>
            <a:r>
              <a:rPr lang="en-US" sz="2000" dirty="0"/>
              <a:t>Look at the shares on only one side</a:t>
            </a:r>
          </a:p>
          <a:p>
            <a:pPr marL="342900" indent="-342900">
              <a:buFontTx/>
              <a:buChar char="-"/>
            </a:pPr>
            <a:r>
              <a:rPr lang="en-US" sz="2000" dirty="0"/>
              <a:t>Look at all sides simultaneously</a:t>
            </a:r>
          </a:p>
          <a:p>
            <a:pPr marL="342900" indent="-342900">
              <a:buFontTx/>
              <a:buChar char="-"/>
            </a:pPr>
            <a:r>
              <a:rPr lang="en-US" sz="2000" dirty="0"/>
              <a:t>Look at all sides separately</a:t>
            </a:r>
          </a:p>
          <a:p>
            <a:endParaRPr lang="en-US" sz="2000" dirty="0"/>
          </a:p>
        </p:txBody>
      </p:sp>
      <p:sp>
        <p:nvSpPr>
          <p:cNvPr id="11" name="Tekstvak 10">
            <a:extLst>
              <a:ext uri="{FF2B5EF4-FFF2-40B4-BE49-F238E27FC236}">
                <a16:creationId xmlns:a16="http://schemas.microsoft.com/office/drawing/2014/main" id="{70965B3D-FD04-E748-B501-45F73E9C2706}"/>
              </a:ext>
            </a:extLst>
          </p:cNvPr>
          <p:cNvSpPr txBox="1"/>
          <p:nvPr/>
        </p:nvSpPr>
        <p:spPr>
          <a:xfrm>
            <a:off x="6425311" y="3694433"/>
            <a:ext cx="5250752" cy="1938992"/>
          </a:xfrm>
          <a:prstGeom prst="rect">
            <a:avLst/>
          </a:prstGeom>
          <a:noFill/>
        </p:spPr>
        <p:txBody>
          <a:bodyPr wrap="square" rtlCol="0">
            <a:spAutoFit/>
          </a:bodyPr>
          <a:lstStyle/>
          <a:p>
            <a:pPr marL="342900" indent="-342900">
              <a:buFontTx/>
              <a:buChar char="-"/>
            </a:pPr>
            <a:r>
              <a:rPr lang="en-US" sz="2000" dirty="0"/>
              <a:t>SMP as power over </a:t>
            </a:r>
            <a:r>
              <a:rPr lang="en-US" sz="2000" b="1" dirty="0"/>
              <a:t>price: </a:t>
            </a:r>
            <a:r>
              <a:rPr lang="en-US" sz="2000" dirty="0"/>
              <a:t>metrics relying on </a:t>
            </a:r>
            <a:r>
              <a:rPr lang="en-US" sz="2000" b="1" dirty="0"/>
              <a:t>monetary </a:t>
            </a:r>
            <a:r>
              <a:rPr lang="en-US" sz="2000" dirty="0"/>
              <a:t>units are inapplicable</a:t>
            </a:r>
          </a:p>
          <a:p>
            <a:pPr marL="342900" indent="-342900">
              <a:buFontTx/>
              <a:buChar char="-"/>
            </a:pPr>
            <a:r>
              <a:rPr lang="en-US" sz="2000" dirty="0"/>
              <a:t>SMP as power over </a:t>
            </a:r>
            <a:r>
              <a:rPr lang="en-US" sz="2000" b="1" dirty="0"/>
              <a:t>output:</a:t>
            </a:r>
            <a:r>
              <a:rPr lang="en-US" sz="2000" b="1" dirty="0">
                <a:sym typeface="Wingdings" pitchFamily="2" charset="2"/>
              </a:rPr>
              <a:t> </a:t>
            </a:r>
            <a:r>
              <a:rPr lang="en-US" sz="2000" dirty="0"/>
              <a:t>metrics relying on </a:t>
            </a:r>
            <a:r>
              <a:rPr lang="en-US" sz="2000" b="1" dirty="0"/>
              <a:t>output</a:t>
            </a:r>
            <a:r>
              <a:rPr lang="en-US" sz="2000" dirty="0"/>
              <a:t> units face selection problems b/c many different data points could represent production output</a:t>
            </a:r>
          </a:p>
        </p:txBody>
      </p:sp>
      <p:sp>
        <p:nvSpPr>
          <p:cNvPr id="12" name="Tekstvak 11">
            <a:extLst>
              <a:ext uri="{FF2B5EF4-FFF2-40B4-BE49-F238E27FC236}">
                <a16:creationId xmlns:a16="http://schemas.microsoft.com/office/drawing/2014/main" id="{A72D0221-BB7D-7549-9B9D-174783A89FE4}"/>
              </a:ext>
            </a:extLst>
          </p:cNvPr>
          <p:cNvSpPr txBox="1"/>
          <p:nvPr/>
        </p:nvSpPr>
        <p:spPr>
          <a:xfrm>
            <a:off x="6425310" y="5662537"/>
            <a:ext cx="4968593" cy="369332"/>
          </a:xfrm>
          <a:prstGeom prst="rect">
            <a:avLst/>
          </a:prstGeom>
          <a:noFill/>
        </p:spPr>
        <p:txBody>
          <a:bodyPr wrap="square" rtlCol="0">
            <a:spAutoFit/>
          </a:bodyPr>
          <a:lstStyle/>
          <a:p>
            <a:r>
              <a:rPr lang="en-US" dirty="0"/>
              <a:t>Example:</a:t>
            </a:r>
            <a:r>
              <a:rPr lang="es-ES" dirty="0"/>
              <a:t> </a:t>
            </a:r>
            <a:r>
              <a:rPr lang="nl-NL" dirty="0" err="1"/>
              <a:t>Bundeskartellamt</a:t>
            </a:r>
            <a:r>
              <a:rPr lang="nl-NL" dirty="0"/>
              <a:t>, </a:t>
            </a:r>
            <a:r>
              <a:rPr lang="nl-NL" i="1" dirty="0"/>
              <a:t>Facebook </a:t>
            </a:r>
            <a:r>
              <a:rPr lang="nl-NL" dirty="0"/>
              <a:t>– 2019.</a:t>
            </a:r>
          </a:p>
        </p:txBody>
      </p:sp>
    </p:spTree>
    <p:extLst>
      <p:ext uri="{BB962C8B-B14F-4D97-AF65-F5344CB8AC3E}">
        <p14:creationId xmlns:p14="http://schemas.microsoft.com/office/powerpoint/2010/main" val="1906931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par>
                                <p:cTn id="37" presetID="9" presetClass="emph" presetSubtype="0" grpId="1" nodeType="withEffect">
                                  <p:stCondLst>
                                    <p:cond delay="0"/>
                                  </p:stCondLst>
                                  <p:childTnLst>
                                    <p:set>
                                      <p:cBhvr>
                                        <p:cTn id="38" dur="indefinite"/>
                                        <p:tgtEl>
                                          <p:spTgt spid="7"/>
                                        </p:tgtEl>
                                        <p:attrNameLst>
                                          <p:attrName>style.opacity</p:attrName>
                                        </p:attrNameLst>
                                      </p:cBhvr>
                                      <p:to>
                                        <p:strVal val="0.5"/>
                                      </p:to>
                                    </p:set>
                                    <p:animEffect filter="image" prLst="opacity: 0.5">
                                      <p:cBhvr rctx="IE">
                                        <p:cTn id="39" dur="indefinite"/>
                                        <p:tgtEl>
                                          <p:spTgt spid="7"/>
                                        </p:tgtEl>
                                      </p:cBhvr>
                                    </p:animEffect>
                                  </p:childTnLst>
                                </p:cTn>
                              </p:par>
                              <p:par>
                                <p:cTn id="40" presetID="9" presetClass="emph" presetSubtype="0" grpId="0" nodeType="withEffect">
                                  <p:stCondLst>
                                    <p:cond delay="0"/>
                                  </p:stCondLst>
                                  <p:childTnLst>
                                    <p:set>
                                      <p:cBhvr>
                                        <p:cTn id="41" dur="indefinite"/>
                                        <p:tgtEl>
                                          <p:spTgt spid="10">
                                            <p:txEl>
                                              <p:pRg st="0" end="0"/>
                                            </p:txEl>
                                          </p:spTgt>
                                        </p:tgtEl>
                                        <p:attrNameLst>
                                          <p:attrName>style.opacity</p:attrName>
                                        </p:attrNameLst>
                                      </p:cBhvr>
                                      <p:to>
                                        <p:strVal val="0.5"/>
                                      </p:to>
                                    </p:set>
                                    <p:animEffect filter="image" prLst="opacity: 0.5">
                                      <p:cBhvr rctx="IE">
                                        <p:cTn id="42" dur="indefinite"/>
                                        <p:tgtEl>
                                          <p:spTgt spid="10">
                                            <p:txEl>
                                              <p:pRg st="0" end="0"/>
                                            </p:txEl>
                                          </p:spTgt>
                                        </p:tgtEl>
                                      </p:cBhvr>
                                    </p:animEffect>
                                  </p:childTnLst>
                                </p:cTn>
                              </p:par>
                              <p:par>
                                <p:cTn id="43" presetID="9" presetClass="emph" presetSubtype="0" grpId="0" nodeType="withEffect">
                                  <p:stCondLst>
                                    <p:cond delay="0"/>
                                  </p:stCondLst>
                                  <p:childTnLst>
                                    <p:set>
                                      <p:cBhvr>
                                        <p:cTn id="44" dur="indefinite"/>
                                        <p:tgtEl>
                                          <p:spTgt spid="10">
                                            <p:txEl>
                                              <p:pRg st="1" end="1"/>
                                            </p:txEl>
                                          </p:spTgt>
                                        </p:tgtEl>
                                        <p:attrNameLst>
                                          <p:attrName>style.opacity</p:attrName>
                                        </p:attrNameLst>
                                      </p:cBhvr>
                                      <p:to>
                                        <p:strVal val="0.5"/>
                                      </p:to>
                                    </p:set>
                                    <p:animEffect filter="image" prLst="opacity: 0.5">
                                      <p:cBhvr rctx="IE">
                                        <p:cTn id="45" dur="indefinite"/>
                                        <p:tgtEl>
                                          <p:spTgt spid="10">
                                            <p:txEl>
                                              <p:pRg st="1" end="1"/>
                                            </p:txEl>
                                          </p:spTgt>
                                        </p:tgtEl>
                                      </p:cBhvr>
                                    </p:animEffect>
                                  </p:childTnLst>
                                </p:cTn>
                              </p:par>
                              <p:par>
                                <p:cTn id="46" presetID="9" presetClass="emph" presetSubtype="0" grpId="0" nodeType="withEffect">
                                  <p:stCondLst>
                                    <p:cond delay="0"/>
                                  </p:stCondLst>
                                  <p:childTnLst>
                                    <p:set>
                                      <p:cBhvr>
                                        <p:cTn id="47" dur="indefinite"/>
                                        <p:tgtEl>
                                          <p:spTgt spid="10">
                                            <p:txEl>
                                              <p:pRg st="2" end="2"/>
                                            </p:txEl>
                                          </p:spTgt>
                                        </p:tgtEl>
                                        <p:attrNameLst>
                                          <p:attrName>style.opacity</p:attrName>
                                        </p:attrNameLst>
                                      </p:cBhvr>
                                      <p:to>
                                        <p:strVal val="0.5"/>
                                      </p:to>
                                    </p:set>
                                    <p:animEffect filter="image" prLst="opacity: 0.5">
                                      <p:cBhvr rctx="IE">
                                        <p:cTn id="48" dur="indefinite"/>
                                        <p:tgtEl>
                                          <p:spTgt spid="10">
                                            <p:txEl>
                                              <p:pRg st="2" end="2"/>
                                            </p:txEl>
                                          </p:spTgt>
                                        </p:tgtEl>
                                      </p:cBhvr>
                                    </p:animEffect>
                                  </p:childTnLst>
                                </p:cTn>
                              </p:par>
                              <p:par>
                                <p:cTn id="49" presetID="9" presetClass="emph" presetSubtype="0" grpId="0" nodeType="withEffect">
                                  <p:stCondLst>
                                    <p:cond delay="0"/>
                                  </p:stCondLst>
                                  <p:childTnLst>
                                    <p:set>
                                      <p:cBhvr>
                                        <p:cTn id="50" dur="indefinite"/>
                                        <p:tgtEl>
                                          <p:spTgt spid="10">
                                            <p:txEl>
                                              <p:pRg st="3" end="3"/>
                                            </p:txEl>
                                          </p:spTgt>
                                        </p:tgtEl>
                                        <p:attrNameLst>
                                          <p:attrName>style.opacity</p:attrName>
                                        </p:attrNameLst>
                                      </p:cBhvr>
                                      <p:to>
                                        <p:strVal val="0.5"/>
                                      </p:to>
                                    </p:set>
                                    <p:animEffect filter="image" prLst="opacity: 0.5">
                                      <p:cBhvr rctx="IE">
                                        <p:cTn id="51" dur="indefinite"/>
                                        <p:tgtEl>
                                          <p:spTgt spid="10">
                                            <p:txEl>
                                              <p:pRg st="3" end="3"/>
                                            </p:txEl>
                                          </p:spTgt>
                                        </p:tgtEl>
                                      </p:cBhvr>
                                    </p:animEffect>
                                  </p:childTnLst>
                                </p:cTn>
                              </p:par>
                              <p:par>
                                <p:cTn id="52" presetID="9" presetClass="emph" presetSubtype="0" grpId="0" nodeType="withEffect">
                                  <p:stCondLst>
                                    <p:cond delay="0"/>
                                  </p:stCondLst>
                                  <p:childTnLst>
                                    <p:set>
                                      <p:cBhvr>
                                        <p:cTn id="53" dur="indefinite"/>
                                        <p:tgtEl>
                                          <p:spTgt spid="9">
                                            <p:txEl>
                                              <p:pRg st="0" end="0"/>
                                            </p:txEl>
                                          </p:spTgt>
                                        </p:tgtEl>
                                        <p:attrNameLst>
                                          <p:attrName>style.opacity</p:attrName>
                                        </p:attrNameLst>
                                      </p:cBhvr>
                                      <p:to>
                                        <p:strVal val="0.5"/>
                                      </p:to>
                                    </p:set>
                                    <p:animEffect filter="image" prLst="opacity: 0.5">
                                      <p:cBhvr rctx="IE">
                                        <p:cTn id="54" dur="indefinite"/>
                                        <p:tgtEl>
                                          <p:spTgt spid="9">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7" grpId="1"/>
      <p:bldP spid="8" grpId="0"/>
      <p:bldP spid="9" grpId="0" build="allAtOnce"/>
      <p:bldP spid="10" grpId="0" build="allAtOnce"/>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DFA67ED-B0A5-DF42-A6D9-1A4F5A3F716B}"/>
              </a:ext>
            </a:extLst>
          </p:cNvPr>
          <p:cNvSpPr>
            <a:spLocks noGrp="1"/>
          </p:cNvSpPr>
          <p:nvPr>
            <p:ph type="sldNum" sz="quarter" idx="12"/>
          </p:nvPr>
        </p:nvSpPr>
        <p:spPr/>
        <p:txBody>
          <a:bodyPr/>
          <a:lstStyle/>
          <a:p>
            <a:fld id="{A85EF1E5-F080-0048-9372-CF230FDE727D}" type="slidenum">
              <a:rPr lang="en-US" smtClean="0"/>
              <a:t>21</a:t>
            </a:fld>
            <a:endParaRPr lang="en-US"/>
          </a:p>
        </p:txBody>
      </p:sp>
      <p:sp>
        <p:nvSpPr>
          <p:cNvPr id="3" name="Titel 1">
            <a:extLst>
              <a:ext uri="{FF2B5EF4-FFF2-40B4-BE49-F238E27FC236}">
                <a16:creationId xmlns:a16="http://schemas.microsoft.com/office/drawing/2014/main" id="{08E19291-C0E3-C442-B8E5-4395FE142F09}"/>
              </a:ext>
            </a:extLst>
          </p:cNvPr>
          <p:cNvSpPr txBox="1">
            <a:spLocks/>
          </p:cNvSpPr>
          <p:nvPr/>
        </p:nvSpPr>
        <p:spPr>
          <a:xfrm>
            <a:off x="760977" y="1152758"/>
            <a:ext cx="10699186" cy="132556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r>
              <a:rPr lang="en-US" dirty="0"/>
              <a:t>3.2.	Entry/expansion barriers</a:t>
            </a:r>
          </a:p>
        </p:txBody>
      </p:sp>
      <p:sp>
        <p:nvSpPr>
          <p:cNvPr id="4" name="Tekstvak 3">
            <a:extLst>
              <a:ext uri="{FF2B5EF4-FFF2-40B4-BE49-F238E27FC236}">
                <a16:creationId xmlns:a16="http://schemas.microsoft.com/office/drawing/2014/main" id="{1C7BA4D5-22B6-0049-A72C-4E2951635F7A}"/>
              </a:ext>
            </a:extLst>
          </p:cNvPr>
          <p:cNvSpPr txBox="1"/>
          <p:nvPr/>
        </p:nvSpPr>
        <p:spPr>
          <a:xfrm>
            <a:off x="760977" y="1989314"/>
            <a:ext cx="10097523" cy="707886"/>
          </a:xfrm>
          <a:prstGeom prst="rect">
            <a:avLst/>
          </a:prstGeom>
          <a:noFill/>
        </p:spPr>
        <p:txBody>
          <a:bodyPr wrap="square" rtlCol="0">
            <a:spAutoFit/>
          </a:bodyPr>
          <a:lstStyle/>
          <a:p>
            <a:r>
              <a:rPr lang="en-US" sz="2000" dirty="0"/>
              <a:t>Entry barriers could result from the nature of the digital product/service or the conduct of the platform.</a:t>
            </a:r>
          </a:p>
        </p:txBody>
      </p:sp>
      <p:sp>
        <p:nvSpPr>
          <p:cNvPr id="5" name="Tekstvak 4">
            <a:extLst>
              <a:ext uri="{FF2B5EF4-FFF2-40B4-BE49-F238E27FC236}">
                <a16:creationId xmlns:a16="http://schemas.microsoft.com/office/drawing/2014/main" id="{C9805A33-37E3-6F42-8F10-531C89470087}"/>
              </a:ext>
            </a:extLst>
          </p:cNvPr>
          <p:cNvSpPr txBox="1"/>
          <p:nvPr/>
        </p:nvSpPr>
        <p:spPr>
          <a:xfrm>
            <a:off x="760976" y="2868449"/>
            <a:ext cx="10915087" cy="817531"/>
          </a:xfrm>
          <a:prstGeom prst="rect">
            <a:avLst/>
          </a:prstGeom>
          <a:noFill/>
        </p:spPr>
        <p:txBody>
          <a:bodyPr wrap="square" rtlCol="0">
            <a:spAutoFit/>
          </a:bodyPr>
          <a:lstStyle/>
          <a:p>
            <a:pPr>
              <a:spcAft>
                <a:spcPts val="50"/>
              </a:spcAft>
            </a:pPr>
            <a:r>
              <a:rPr lang="en-US" sz="2000" u="sng" dirty="0"/>
              <a:t>Entry barriers typically identified in digital market:</a:t>
            </a:r>
          </a:p>
          <a:p>
            <a:pPr>
              <a:lnSpc>
                <a:spcPct val="150000"/>
              </a:lnSpc>
            </a:pPr>
            <a:endParaRPr lang="en-US" sz="2000" dirty="0"/>
          </a:p>
        </p:txBody>
      </p:sp>
      <p:sp>
        <p:nvSpPr>
          <p:cNvPr id="6" name="Rechthoek 5">
            <a:extLst>
              <a:ext uri="{FF2B5EF4-FFF2-40B4-BE49-F238E27FC236}">
                <a16:creationId xmlns:a16="http://schemas.microsoft.com/office/drawing/2014/main" id="{214E97D8-29BD-5F49-824E-4EDFBEF81886}"/>
              </a:ext>
            </a:extLst>
          </p:cNvPr>
          <p:cNvSpPr/>
          <p:nvPr/>
        </p:nvSpPr>
        <p:spPr>
          <a:xfrm>
            <a:off x="760978" y="3378252"/>
            <a:ext cx="10577888" cy="369332"/>
          </a:xfrm>
          <a:prstGeom prst="rect">
            <a:avLst/>
          </a:prstGeom>
        </p:spPr>
        <p:txBody>
          <a:bodyPr wrap="square">
            <a:spAutoFit/>
          </a:bodyPr>
          <a:lstStyle/>
          <a:p>
            <a:pPr>
              <a:spcAft>
                <a:spcPts val="50"/>
              </a:spcAft>
            </a:pPr>
            <a:r>
              <a:rPr lang="en-US" b="1" dirty="0"/>
              <a:t>Network effects </a:t>
            </a:r>
            <a:r>
              <a:rPr lang="en-US" dirty="0"/>
              <a:t>– users have no incentive to switch if they expect most users will not switch </a:t>
            </a:r>
            <a:r>
              <a:rPr lang="en-US" b="1" dirty="0"/>
              <a:t> –</a:t>
            </a:r>
            <a:r>
              <a:rPr lang="en-US" dirty="0"/>
              <a:t> tipping</a:t>
            </a:r>
          </a:p>
        </p:txBody>
      </p:sp>
      <p:sp>
        <p:nvSpPr>
          <p:cNvPr id="8" name="Rechthoek 7">
            <a:extLst>
              <a:ext uri="{FF2B5EF4-FFF2-40B4-BE49-F238E27FC236}">
                <a16:creationId xmlns:a16="http://schemas.microsoft.com/office/drawing/2014/main" id="{0767F81A-F4CD-8C41-87B1-38643AF7EACD}"/>
              </a:ext>
            </a:extLst>
          </p:cNvPr>
          <p:cNvSpPr/>
          <p:nvPr/>
        </p:nvSpPr>
        <p:spPr>
          <a:xfrm>
            <a:off x="760977" y="3814045"/>
            <a:ext cx="10097523" cy="646331"/>
          </a:xfrm>
          <a:prstGeom prst="rect">
            <a:avLst/>
          </a:prstGeom>
        </p:spPr>
        <p:txBody>
          <a:bodyPr wrap="square">
            <a:spAutoFit/>
          </a:bodyPr>
          <a:lstStyle/>
          <a:p>
            <a:pPr>
              <a:spcAft>
                <a:spcPts val="50"/>
              </a:spcAft>
            </a:pPr>
            <a:r>
              <a:rPr lang="en-US" b="1" dirty="0"/>
              <a:t>Possession of or access to data </a:t>
            </a:r>
            <a:r>
              <a:rPr lang="en-US" dirty="0"/>
              <a:t>– examples: </a:t>
            </a:r>
            <a:r>
              <a:rPr lang="nl-NL" dirty="0" err="1"/>
              <a:t>Bundeskartellamt</a:t>
            </a:r>
            <a:r>
              <a:rPr lang="nl-NL" dirty="0"/>
              <a:t>, </a:t>
            </a:r>
            <a:r>
              <a:rPr lang="nl-NL" i="1" dirty="0"/>
              <a:t>Facebook </a:t>
            </a:r>
            <a:r>
              <a:rPr lang="nl-NL" dirty="0"/>
              <a:t>(2019); </a:t>
            </a:r>
            <a:r>
              <a:rPr lang="nl-NL" dirty="0" err="1"/>
              <a:t>Commission</a:t>
            </a:r>
            <a:r>
              <a:rPr lang="nl-NL" dirty="0"/>
              <a:t>, </a:t>
            </a:r>
            <a:r>
              <a:rPr lang="nl-NL" i="1" dirty="0"/>
              <a:t>Google Shopping </a:t>
            </a:r>
            <a:r>
              <a:rPr lang="nl-NL" dirty="0"/>
              <a:t>(2017) </a:t>
            </a:r>
            <a:r>
              <a:rPr lang="nl-NL" dirty="0" err="1"/>
              <a:t>and</a:t>
            </a:r>
            <a:r>
              <a:rPr lang="nl-NL" dirty="0"/>
              <a:t> </a:t>
            </a:r>
            <a:r>
              <a:rPr lang="nl-NL" i="1" dirty="0"/>
              <a:t>Google Android</a:t>
            </a:r>
            <a:r>
              <a:rPr lang="nl-NL" dirty="0"/>
              <a:t> (2018)</a:t>
            </a:r>
            <a:endParaRPr lang="en-US" dirty="0"/>
          </a:p>
        </p:txBody>
      </p:sp>
      <p:sp>
        <p:nvSpPr>
          <p:cNvPr id="10" name="Rechthoek 9">
            <a:extLst>
              <a:ext uri="{FF2B5EF4-FFF2-40B4-BE49-F238E27FC236}">
                <a16:creationId xmlns:a16="http://schemas.microsoft.com/office/drawing/2014/main" id="{622ED573-93DC-E742-A532-9144F99686D5}"/>
              </a:ext>
            </a:extLst>
          </p:cNvPr>
          <p:cNvSpPr/>
          <p:nvPr/>
        </p:nvSpPr>
        <p:spPr>
          <a:xfrm>
            <a:off x="760975" y="4588800"/>
            <a:ext cx="10577891" cy="369332"/>
          </a:xfrm>
          <a:prstGeom prst="rect">
            <a:avLst/>
          </a:prstGeom>
        </p:spPr>
        <p:txBody>
          <a:bodyPr wrap="square">
            <a:spAutoFit/>
          </a:bodyPr>
          <a:lstStyle/>
          <a:p>
            <a:pPr>
              <a:spcAft>
                <a:spcPts val="50"/>
              </a:spcAft>
            </a:pPr>
            <a:r>
              <a:rPr lang="en-US" b="1" dirty="0"/>
              <a:t>Economies of scale </a:t>
            </a:r>
            <a:r>
              <a:rPr lang="en-US" dirty="0"/>
              <a:t>– digital markets often exhibit significant economies of scale</a:t>
            </a:r>
          </a:p>
        </p:txBody>
      </p:sp>
      <p:sp>
        <p:nvSpPr>
          <p:cNvPr id="11" name="Rechthoek 10">
            <a:extLst>
              <a:ext uri="{FF2B5EF4-FFF2-40B4-BE49-F238E27FC236}">
                <a16:creationId xmlns:a16="http://schemas.microsoft.com/office/drawing/2014/main" id="{A756DE2B-6CE2-A74A-8D57-DC0B739CE6AD}"/>
              </a:ext>
            </a:extLst>
          </p:cNvPr>
          <p:cNvSpPr/>
          <p:nvPr/>
        </p:nvSpPr>
        <p:spPr>
          <a:xfrm>
            <a:off x="760974" y="5086556"/>
            <a:ext cx="10577891" cy="646331"/>
          </a:xfrm>
          <a:prstGeom prst="rect">
            <a:avLst/>
          </a:prstGeom>
        </p:spPr>
        <p:txBody>
          <a:bodyPr wrap="square">
            <a:spAutoFit/>
          </a:bodyPr>
          <a:lstStyle/>
          <a:p>
            <a:pPr>
              <a:spcAft>
                <a:spcPts val="50"/>
              </a:spcAft>
            </a:pPr>
            <a:r>
              <a:rPr lang="en-US" b="1" dirty="0"/>
              <a:t>Presence in multiple markets </a:t>
            </a:r>
            <a:r>
              <a:rPr lang="en-US" dirty="0"/>
              <a:t>– access to different data sources – leveraging potential – example: Commission, </a:t>
            </a:r>
            <a:r>
              <a:rPr lang="en-US" i="1" dirty="0"/>
              <a:t>Google AdSense</a:t>
            </a:r>
            <a:r>
              <a:rPr lang="en-US" dirty="0"/>
              <a:t> (2019). </a:t>
            </a:r>
          </a:p>
        </p:txBody>
      </p:sp>
      <p:sp>
        <p:nvSpPr>
          <p:cNvPr id="12" name="Rechthoek 11">
            <a:extLst>
              <a:ext uri="{FF2B5EF4-FFF2-40B4-BE49-F238E27FC236}">
                <a16:creationId xmlns:a16="http://schemas.microsoft.com/office/drawing/2014/main" id="{DDE36200-065A-534E-BDB5-B9009D6C314F}"/>
              </a:ext>
            </a:extLst>
          </p:cNvPr>
          <p:cNvSpPr/>
          <p:nvPr/>
        </p:nvSpPr>
        <p:spPr>
          <a:xfrm>
            <a:off x="760973" y="5732887"/>
            <a:ext cx="10577891" cy="646331"/>
          </a:xfrm>
          <a:prstGeom prst="rect">
            <a:avLst/>
          </a:prstGeom>
        </p:spPr>
        <p:txBody>
          <a:bodyPr wrap="square">
            <a:spAutoFit/>
          </a:bodyPr>
          <a:lstStyle/>
          <a:p>
            <a:pPr>
              <a:spcAft>
                <a:spcPts val="50"/>
              </a:spcAft>
            </a:pPr>
            <a:r>
              <a:rPr lang="en-US" b="1" dirty="0"/>
              <a:t>User switching costs </a:t>
            </a:r>
            <a:r>
              <a:rPr lang="en-US" dirty="0"/>
              <a:t>– can go hand in hand w/ network effects – example: Commission, </a:t>
            </a:r>
            <a:r>
              <a:rPr lang="en-US" i="1" dirty="0"/>
              <a:t>Google Android</a:t>
            </a:r>
            <a:r>
              <a:rPr lang="en-US" dirty="0"/>
              <a:t> (2018)</a:t>
            </a:r>
          </a:p>
        </p:txBody>
      </p:sp>
    </p:spTree>
    <p:extLst>
      <p:ext uri="{BB962C8B-B14F-4D97-AF65-F5344CB8AC3E}">
        <p14:creationId xmlns:p14="http://schemas.microsoft.com/office/powerpoint/2010/main" val="2449468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9" presetClass="emph" presetSubtype="0" grpId="1" nodeType="withEffect">
                                  <p:stCondLst>
                                    <p:cond delay="0"/>
                                  </p:stCondLst>
                                  <p:childTnLst>
                                    <p:set>
                                      <p:cBhvr>
                                        <p:cTn id="12" dur="indefinite"/>
                                        <p:tgtEl>
                                          <p:spTgt spid="4"/>
                                        </p:tgtEl>
                                        <p:attrNameLst>
                                          <p:attrName>style.opacity</p:attrName>
                                        </p:attrNameLst>
                                      </p:cBhvr>
                                      <p:to>
                                        <p:strVal val="0.5"/>
                                      </p:to>
                                    </p:set>
                                    <p:animEffect filter="image" prLst="opacity: 0.5">
                                      <p:cBhvr rctx="IE">
                                        <p:cTn id="13" dur="indefinite"/>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8" grpId="0"/>
      <p:bldP spid="10" grpId="0"/>
      <p:bldP spid="11" grpId="0"/>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DFA67ED-B0A5-DF42-A6D9-1A4F5A3F716B}"/>
              </a:ext>
            </a:extLst>
          </p:cNvPr>
          <p:cNvSpPr>
            <a:spLocks noGrp="1"/>
          </p:cNvSpPr>
          <p:nvPr>
            <p:ph type="sldNum" sz="quarter" idx="12"/>
          </p:nvPr>
        </p:nvSpPr>
        <p:spPr/>
        <p:txBody>
          <a:bodyPr/>
          <a:lstStyle/>
          <a:p>
            <a:fld id="{A85EF1E5-F080-0048-9372-CF230FDE727D}" type="slidenum">
              <a:rPr lang="es-ES" smtClean="0"/>
              <a:t>22</a:t>
            </a:fld>
            <a:endParaRPr lang="es-ES"/>
          </a:p>
        </p:txBody>
      </p:sp>
      <p:sp>
        <p:nvSpPr>
          <p:cNvPr id="3" name="Titel 1">
            <a:extLst>
              <a:ext uri="{FF2B5EF4-FFF2-40B4-BE49-F238E27FC236}">
                <a16:creationId xmlns:a16="http://schemas.microsoft.com/office/drawing/2014/main" id="{08E19291-C0E3-C442-B8E5-4395FE142F09}"/>
              </a:ext>
            </a:extLst>
          </p:cNvPr>
          <p:cNvSpPr txBox="1">
            <a:spLocks/>
          </p:cNvSpPr>
          <p:nvPr/>
        </p:nvSpPr>
        <p:spPr>
          <a:xfrm>
            <a:off x="760977" y="1152758"/>
            <a:ext cx="10699186" cy="132556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r>
              <a:rPr lang="en-US" dirty="0"/>
              <a:t>3.3.	Buyer power</a:t>
            </a:r>
          </a:p>
        </p:txBody>
      </p:sp>
      <p:sp>
        <p:nvSpPr>
          <p:cNvPr id="4" name="Tekstvak 3">
            <a:extLst>
              <a:ext uri="{FF2B5EF4-FFF2-40B4-BE49-F238E27FC236}">
                <a16:creationId xmlns:a16="http://schemas.microsoft.com/office/drawing/2014/main" id="{B7274A88-E6AC-7F4F-ADCE-A45BEE9C35FB}"/>
              </a:ext>
            </a:extLst>
          </p:cNvPr>
          <p:cNvSpPr txBox="1"/>
          <p:nvPr/>
        </p:nvSpPr>
        <p:spPr>
          <a:xfrm>
            <a:off x="760977" y="2148338"/>
            <a:ext cx="10350971" cy="2609176"/>
          </a:xfrm>
          <a:prstGeom prst="rect">
            <a:avLst/>
          </a:prstGeom>
          <a:noFill/>
        </p:spPr>
        <p:txBody>
          <a:bodyPr wrap="square" rtlCol="0">
            <a:spAutoFit/>
          </a:bodyPr>
          <a:lstStyle/>
          <a:p>
            <a:r>
              <a:rPr lang="en-US" sz="2400" dirty="0"/>
              <a:t>In principle, buyer power could play a role in the market power analysis for digital platforms. </a:t>
            </a:r>
          </a:p>
          <a:p>
            <a:endParaRPr lang="en-US" sz="2400" dirty="0"/>
          </a:p>
          <a:p>
            <a:r>
              <a:rPr lang="en-US" sz="2400" dirty="0"/>
              <a:t>However, the exercise of countervailing power is unlikely due to:</a:t>
            </a:r>
          </a:p>
          <a:p>
            <a:pPr marL="342900" indent="-342900">
              <a:lnSpc>
                <a:spcPct val="150000"/>
              </a:lnSpc>
              <a:buFontTx/>
              <a:buChar char="-"/>
            </a:pPr>
            <a:r>
              <a:rPr lang="en-US" sz="2400" dirty="0"/>
              <a:t>Fragmentation of users</a:t>
            </a:r>
          </a:p>
          <a:p>
            <a:pPr marL="342900" indent="-342900">
              <a:lnSpc>
                <a:spcPct val="150000"/>
              </a:lnSpc>
              <a:buFontTx/>
              <a:buChar char="-"/>
            </a:pPr>
            <a:r>
              <a:rPr lang="en-US" sz="2400" dirty="0"/>
              <a:t>Strong network effects.</a:t>
            </a:r>
          </a:p>
        </p:txBody>
      </p:sp>
    </p:spTree>
    <p:extLst>
      <p:ext uri="{BB962C8B-B14F-4D97-AF65-F5344CB8AC3E}">
        <p14:creationId xmlns:p14="http://schemas.microsoft.com/office/powerpoint/2010/main" val="3955809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DFA67ED-B0A5-DF42-A6D9-1A4F5A3F716B}"/>
              </a:ext>
            </a:extLst>
          </p:cNvPr>
          <p:cNvSpPr>
            <a:spLocks noGrp="1"/>
          </p:cNvSpPr>
          <p:nvPr>
            <p:ph type="sldNum" sz="quarter" idx="12"/>
          </p:nvPr>
        </p:nvSpPr>
        <p:spPr/>
        <p:txBody>
          <a:bodyPr/>
          <a:lstStyle/>
          <a:p>
            <a:fld id="{A85EF1E5-F080-0048-9372-CF230FDE727D}" type="slidenum">
              <a:rPr lang="en-US" smtClean="0"/>
              <a:t>23</a:t>
            </a:fld>
            <a:endParaRPr lang="en-US"/>
          </a:p>
        </p:txBody>
      </p:sp>
      <p:sp>
        <p:nvSpPr>
          <p:cNvPr id="3" name="Titel 1">
            <a:extLst>
              <a:ext uri="{FF2B5EF4-FFF2-40B4-BE49-F238E27FC236}">
                <a16:creationId xmlns:a16="http://schemas.microsoft.com/office/drawing/2014/main" id="{08E19291-C0E3-C442-B8E5-4395FE142F09}"/>
              </a:ext>
            </a:extLst>
          </p:cNvPr>
          <p:cNvSpPr txBox="1">
            <a:spLocks/>
          </p:cNvSpPr>
          <p:nvPr/>
        </p:nvSpPr>
        <p:spPr>
          <a:xfrm>
            <a:off x="760977" y="1152758"/>
            <a:ext cx="10699186" cy="132556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r>
              <a:rPr lang="en-US" dirty="0"/>
              <a:t>3.4.	Single- or multi-homing?</a:t>
            </a:r>
          </a:p>
        </p:txBody>
      </p:sp>
      <p:sp>
        <p:nvSpPr>
          <p:cNvPr id="4" name="Rechthoek 3">
            <a:extLst>
              <a:ext uri="{FF2B5EF4-FFF2-40B4-BE49-F238E27FC236}">
                <a16:creationId xmlns:a16="http://schemas.microsoft.com/office/drawing/2014/main" id="{70E482A4-B181-CA4A-8458-AF946335A485}"/>
              </a:ext>
            </a:extLst>
          </p:cNvPr>
          <p:cNvSpPr/>
          <p:nvPr/>
        </p:nvSpPr>
        <p:spPr>
          <a:xfrm>
            <a:off x="760976" y="1963970"/>
            <a:ext cx="6872275" cy="400110"/>
          </a:xfrm>
          <a:prstGeom prst="rect">
            <a:avLst/>
          </a:prstGeom>
        </p:spPr>
        <p:txBody>
          <a:bodyPr wrap="square">
            <a:spAutoFit/>
          </a:bodyPr>
          <a:lstStyle/>
          <a:p>
            <a:r>
              <a:rPr lang="en-US" sz="2000" b="1" u="sng" dirty="0"/>
              <a:t>(1) Relevance for the use of market shares</a:t>
            </a:r>
          </a:p>
        </p:txBody>
      </p:sp>
      <p:sp>
        <p:nvSpPr>
          <p:cNvPr id="5" name="Rechthoek 4">
            <a:extLst>
              <a:ext uri="{FF2B5EF4-FFF2-40B4-BE49-F238E27FC236}">
                <a16:creationId xmlns:a16="http://schemas.microsoft.com/office/drawing/2014/main" id="{A8E5CE65-6459-BC45-9E07-16914DECAF60}"/>
              </a:ext>
            </a:extLst>
          </p:cNvPr>
          <p:cNvSpPr/>
          <p:nvPr/>
        </p:nvSpPr>
        <p:spPr>
          <a:xfrm>
            <a:off x="760976" y="4446412"/>
            <a:ext cx="8102804" cy="400110"/>
          </a:xfrm>
          <a:prstGeom prst="rect">
            <a:avLst/>
          </a:prstGeom>
        </p:spPr>
        <p:txBody>
          <a:bodyPr wrap="square">
            <a:spAutoFit/>
          </a:bodyPr>
          <a:lstStyle/>
          <a:p>
            <a:r>
              <a:rPr lang="en-US" sz="2000" b="1" u="sng" dirty="0"/>
              <a:t>(2) Relevance for the assessment of entry barriers</a:t>
            </a:r>
          </a:p>
        </p:txBody>
      </p:sp>
      <p:sp>
        <p:nvSpPr>
          <p:cNvPr id="6" name="Rechthoek 5">
            <a:extLst>
              <a:ext uri="{FF2B5EF4-FFF2-40B4-BE49-F238E27FC236}">
                <a16:creationId xmlns:a16="http://schemas.microsoft.com/office/drawing/2014/main" id="{4CE12114-B032-564E-B649-591E974CBD65}"/>
              </a:ext>
            </a:extLst>
          </p:cNvPr>
          <p:cNvSpPr/>
          <p:nvPr/>
        </p:nvSpPr>
        <p:spPr>
          <a:xfrm>
            <a:off x="760977" y="2426888"/>
            <a:ext cx="10355258" cy="646331"/>
          </a:xfrm>
          <a:prstGeom prst="rect">
            <a:avLst/>
          </a:prstGeom>
        </p:spPr>
        <p:txBody>
          <a:bodyPr wrap="square">
            <a:spAutoFit/>
          </a:bodyPr>
          <a:lstStyle/>
          <a:p>
            <a:r>
              <a:rPr lang="en-US" dirty="0"/>
              <a:t>The easier it is to migrate between services, the higher the competitive constraint. High market shares w/ multi-homing might not indicate market power.</a:t>
            </a:r>
          </a:p>
        </p:txBody>
      </p:sp>
      <p:sp>
        <p:nvSpPr>
          <p:cNvPr id="7" name="Tekstvak 6">
            <a:extLst>
              <a:ext uri="{FF2B5EF4-FFF2-40B4-BE49-F238E27FC236}">
                <a16:creationId xmlns:a16="http://schemas.microsoft.com/office/drawing/2014/main" id="{0FAA1A0F-FC0E-C148-BDB3-475ACAA9233B}"/>
              </a:ext>
            </a:extLst>
          </p:cNvPr>
          <p:cNvSpPr txBox="1"/>
          <p:nvPr/>
        </p:nvSpPr>
        <p:spPr>
          <a:xfrm>
            <a:off x="760976" y="4846522"/>
            <a:ext cx="10355258" cy="646331"/>
          </a:xfrm>
          <a:prstGeom prst="rect">
            <a:avLst/>
          </a:prstGeom>
          <a:noFill/>
        </p:spPr>
        <p:txBody>
          <a:bodyPr wrap="square" rtlCol="0">
            <a:spAutoFit/>
          </a:bodyPr>
          <a:lstStyle/>
          <a:p>
            <a:r>
              <a:rPr lang="en-US" dirty="0"/>
              <a:t>Single-homing can result from or reinforce barriers to entry and expansion (e.g. network effects, switching costs and brand loyalty). Absence of multi-homing could indicate market power.</a:t>
            </a:r>
          </a:p>
        </p:txBody>
      </p:sp>
      <p:sp>
        <p:nvSpPr>
          <p:cNvPr id="8" name="Rechthoek 7">
            <a:extLst>
              <a:ext uri="{FF2B5EF4-FFF2-40B4-BE49-F238E27FC236}">
                <a16:creationId xmlns:a16="http://schemas.microsoft.com/office/drawing/2014/main" id="{D43C4FE5-BBA8-2F40-A881-6D0D7007500B}"/>
              </a:ext>
            </a:extLst>
          </p:cNvPr>
          <p:cNvSpPr/>
          <p:nvPr/>
        </p:nvSpPr>
        <p:spPr>
          <a:xfrm>
            <a:off x="760976" y="3173043"/>
            <a:ext cx="10355258" cy="646331"/>
          </a:xfrm>
          <a:prstGeom prst="rect">
            <a:avLst/>
          </a:prstGeom>
        </p:spPr>
        <p:txBody>
          <a:bodyPr wrap="square">
            <a:spAutoFit/>
          </a:bodyPr>
          <a:lstStyle/>
          <a:p>
            <a:r>
              <a:rPr lang="en-US" dirty="0"/>
              <a:t>Multi-homing can lead to double counting: e.g. shares of the total number of users do not capture user engagement.</a:t>
            </a:r>
          </a:p>
        </p:txBody>
      </p:sp>
      <p:sp>
        <p:nvSpPr>
          <p:cNvPr id="9" name="Rechthoek 8">
            <a:extLst>
              <a:ext uri="{FF2B5EF4-FFF2-40B4-BE49-F238E27FC236}">
                <a16:creationId xmlns:a16="http://schemas.microsoft.com/office/drawing/2014/main" id="{8BEFBF8F-A1D2-4840-85AA-606B8712E04C}"/>
              </a:ext>
            </a:extLst>
          </p:cNvPr>
          <p:cNvSpPr/>
          <p:nvPr/>
        </p:nvSpPr>
        <p:spPr>
          <a:xfrm>
            <a:off x="760976" y="3924409"/>
            <a:ext cx="10355258" cy="369332"/>
          </a:xfrm>
          <a:prstGeom prst="rect">
            <a:avLst/>
          </a:prstGeom>
        </p:spPr>
        <p:txBody>
          <a:bodyPr wrap="square">
            <a:spAutoFit/>
          </a:bodyPr>
          <a:lstStyle/>
          <a:p>
            <a:r>
              <a:rPr lang="en-US" dirty="0"/>
              <a:t>Example: Commission, </a:t>
            </a:r>
            <a:r>
              <a:rPr lang="en-US" i="1" dirty="0"/>
              <a:t>Google Android</a:t>
            </a:r>
            <a:r>
              <a:rPr lang="en-US" dirty="0"/>
              <a:t> (2018)</a:t>
            </a:r>
          </a:p>
        </p:txBody>
      </p:sp>
      <p:sp>
        <p:nvSpPr>
          <p:cNvPr id="10" name="Rechthoek 9">
            <a:extLst>
              <a:ext uri="{FF2B5EF4-FFF2-40B4-BE49-F238E27FC236}">
                <a16:creationId xmlns:a16="http://schemas.microsoft.com/office/drawing/2014/main" id="{429E093A-B025-D949-9179-A8EA5F20CD42}"/>
              </a:ext>
            </a:extLst>
          </p:cNvPr>
          <p:cNvSpPr/>
          <p:nvPr/>
        </p:nvSpPr>
        <p:spPr>
          <a:xfrm>
            <a:off x="760976" y="5653152"/>
            <a:ext cx="10355258" cy="369332"/>
          </a:xfrm>
          <a:prstGeom prst="rect">
            <a:avLst/>
          </a:prstGeom>
        </p:spPr>
        <p:txBody>
          <a:bodyPr wrap="square">
            <a:spAutoFit/>
          </a:bodyPr>
          <a:lstStyle/>
          <a:p>
            <a:r>
              <a:rPr lang="en-US" dirty="0"/>
              <a:t>Examples: </a:t>
            </a:r>
            <a:r>
              <a:rPr lang="nl-NL" dirty="0" err="1"/>
              <a:t>Bundeskartellamt</a:t>
            </a:r>
            <a:r>
              <a:rPr lang="nl-NL" dirty="0"/>
              <a:t>, </a:t>
            </a:r>
            <a:r>
              <a:rPr lang="nl-NL" i="1" dirty="0"/>
              <a:t>Facebook </a:t>
            </a:r>
            <a:r>
              <a:rPr lang="nl-NL" dirty="0"/>
              <a:t>(2019); </a:t>
            </a:r>
            <a:r>
              <a:rPr lang="nl-NL" dirty="0" err="1"/>
              <a:t>Commission</a:t>
            </a:r>
            <a:r>
              <a:rPr lang="nl-NL" dirty="0"/>
              <a:t>, </a:t>
            </a:r>
            <a:r>
              <a:rPr lang="nl-NL" i="1" dirty="0"/>
              <a:t>Google Android</a:t>
            </a:r>
            <a:r>
              <a:rPr lang="nl-NL" dirty="0"/>
              <a:t> (2018)</a:t>
            </a:r>
          </a:p>
        </p:txBody>
      </p:sp>
    </p:spTree>
    <p:extLst>
      <p:ext uri="{BB962C8B-B14F-4D97-AF65-F5344CB8AC3E}">
        <p14:creationId xmlns:p14="http://schemas.microsoft.com/office/powerpoint/2010/main" val="2554757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9" presetClass="emph" presetSubtype="0" grpId="1" nodeType="withEffect">
                                  <p:stCondLst>
                                    <p:cond delay="0"/>
                                  </p:stCondLst>
                                  <p:childTnLst>
                                    <p:set>
                                      <p:cBhvr>
                                        <p:cTn id="24" dur="indefinite"/>
                                        <p:tgtEl>
                                          <p:spTgt spid="9"/>
                                        </p:tgtEl>
                                        <p:attrNameLst>
                                          <p:attrName>style.opacity</p:attrName>
                                        </p:attrNameLst>
                                      </p:cBhvr>
                                      <p:to>
                                        <p:strVal val="0.5"/>
                                      </p:to>
                                    </p:set>
                                    <p:animEffect filter="image" prLst="opacity: 0.5">
                                      <p:cBhvr rctx="IE">
                                        <p:cTn id="25" dur="indefinite"/>
                                        <p:tgtEl>
                                          <p:spTgt spid="9"/>
                                        </p:tgtEl>
                                      </p:cBhvr>
                                    </p:animEffect>
                                  </p:childTnLst>
                                </p:cTn>
                              </p:par>
                              <p:par>
                                <p:cTn id="26" presetID="9" presetClass="emph" presetSubtype="0" grpId="1" nodeType="withEffect">
                                  <p:stCondLst>
                                    <p:cond delay="0"/>
                                  </p:stCondLst>
                                  <p:childTnLst>
                                    <p:set>
                                      <p:cBhvr>
                                        <p:cTn id="27" dur="indefinite"/>
                                        <p:tgtEl>
                                          <p:spTgt spid="8"/>
                                        </p:tgtEl>
                                        <p:attrNameLst>
                                          <p:attrName>style.opacity</p:attrName>
                                        </p:attrNameLst>
                                      </p:cBhvr>
                                      <p:to>
                                        <p:strVal val="0.5"/>
                                      </p:to>
                                    </p:set>
                                    <p:animEffect filter="image" prLst="opacity: 0.5">
                                      <p:cBhvr rctx="IE">
                                        <p:cTn id="28" dur="indefinite"/>
                                        <p:tgtEl>
                                          <p:spTgt spid="8"/>
                                        </p:tgtEl>
                                      </p:cBhvr>
                                    </p:animEffect>
                                  </p:childTnLst>
                                </p:cTn>
                              </p:par>
                              <p:par>
                                <p:cTn id="29" presetID="9" presetClass="emph" presetSubtype="0" grpId="1" nodeType="withEffect">
                                  <p:stCondLst>
                                    <p:cond delay="0"/>
                                  </p:stCondLst>
                                  <p:childTnLst>
                                    <p:set>
                                      <p:cBhvr>
                                        <p:cTn id="30" dur="indefinite"/>
                                        <p:tgtEl>
                                          <p:spTgt spid="6"/>
                                        </p:tgtEl>
                                        <p:attrNameLst>
                                          <p:attrName>style.opacity</p:attrName>
                                        </p:attrNameLst>
                                      </p:cBhvr>
                                      <p:to>
                                        <p:strVal val="0.5"/>
                                      </p:to>
                                    </p:set>
                                    <p:animEffect filter="image" prLst="opacity: 0.5">
                                      <p:cBhvr rctx="IE">
                                        <p:cTn id="31" dur="indefinite"/>
                                        <p:tgtEl>
                                          <p:spTgt spid="6"/>
                                        </p:tgtEl>
                                      </p:cBhvr>
                                    </p:animEffect>
                                  </p:childTnLst>
                                </p:cTn>
                              </p:par>
                              <p:par>
                                <p:cTn id="32" presetID="9" presetClass="emph" presetSubtype="0" grpId="1" nodeType="withEffect">
                                  <p:stCondLst>
                                    <p:cond delay="0"/>
                                  </p:stCondLst>
                                  <p:childTnLst>
                                    <p:set>
                                      <p:cBhvr>
                                        <p:cTn id="33" dur="indefinite"/>
                                        <p:tgtEl>
                                          <p:spTgt spid="4"/>
                                        </p:tgtEl>
                                        <p:attrNameLst>
                                          <p:attrName>style.opacity</p:attrName>
                                        </p:attrNameLst>
                                      </p:cBhvr>
                                      <p:to>
                                        <p:strVal val="0.5"/>
                                      </p:to>
                                    </p:set>
                                    <p:animEffect filter="image" prLst="opacity: 0.5">
                                      <p:cBhvr rctx="IE">
                                        <p:cTn id="34" dur="indefinite"/>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6" grpId="0"/>
      <p:bldP spid="6" grpId="1"/>
      <p:bldP spid="7" grpId="0"/>
      <p:bldP spid="8" grpId="0"/>
      <p:bldP spid="8" grpId="1"/>
      <p:bldP spid="9" grpId="0"/>
      <p:bldP spid="9" grpId="1"/>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DFA67ED-B0A5-DF42-A6D9-1A4F5A3F716B}"/>
              </a:ext>
            </a:extLst>
          </p:cNvPr>
          <p:cNvSpPr>
            <a:spLocks noGrp="1"/>
          </p:cNvSpPr>
          <p:nvPr>
            <p:ph type="sldNum" sz="quarter" idx="12"/>
          </p:nvPr>
        </p:nvSpPr>
        <p:spPr/>
        <p:txBody>
          <a:bodyPr/>
          <a:lstStyle/>
          <a:p>
            <a:fld id="{A85EF1E5-F080-0048-9372-CF230FDE727D}" type="slidenum">
              <a:rPr lang="es-ES" smtClean="0"/>
              <a:t>24</a:t>
            </a:fld>
            <a:endParaRPr lang="es-ES"/>
          </a:p>
        </p:txBody>
      </p:sp>
      <p:sp>
        <p:nvSpPr>
          <p:cNvPr id="3" name="Titel 1">
            <a:extLst>
              <a:ext uri="{FF2B5EF4-FFF2-40B4-BE49-F238E27FC236}">
                <a16:creationId xmlns:a16="http://schemas.microsoft.com/office/drawing/2014/main" id="{08E19291-C0E3-C442-B8E5-4395FE142F09}"/>
              </a:ext>
            </a:extLst>
          </p:cNvPr>
          <p:cNvSpPr txBox="1">
            <a:spLocks/>
          </p:cNvSpPr>
          <p:nvPr/>
        </p:nvSpPr>
        <p:spPr>
          <a:xfrm>
            <a:off x="760977" y="1152758"/>
            <a:ext cx="10699186" cy="132556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r>
              <a:rPr lang="en-US" dirty="0"/>
              <a:t>3.5.	Dynamic competition</a:t>
            </a:r>
          </a:p>
        </p:txBody>
      </p:sp>
      <p:sp>
        <p:nvSpPr>
          <p:cNvPr id="4" name="Rechthoek 3">
            <a:extLst>
              <a:ext uri="{FF2B5EF4-FFF2-40B4-BE49-F238E27FC236}">
                <a16:creationId xmlns:a16="http://schemas.microsoft.com/office/drawing/2014/main" id="{70E482A4-B181-CA4A-8458-AF946335A485}"/>
              </a:ext>
            </a:extLst>
          </p:cNvPr>
          <p:cNvSpPr/>
          <p:nvPr/>
        </p:nvSpPr>
        <p:spPr>
          <a:xfrm>
            <a:off x="760976" y="2785774"/>
            <a:ext cx="6872275" cy="400110"/>
          </a:xfrm>
          <a:prstGeom prst="rect">
            <a:avLst/>
          </a:prstGeom>
        </p:spPr>
        <p:txBody>
          <a:bodyPr wrap="square">
            <a:spAutoFit/>
          </a:bodyPr>
          <a:lstStyle/>
          <a:p>
            <a:r>
              <a:rPr lang="nl-NL" sz="2000" b="1" u="sng" dirty="0"/>
              <a:t>(1) </a:t>
            </a:r>
            <a:r>
              <a:rPr lang="nl-NL" sz="2000" b="1" u="sng" dirty="0" err="1"/>
              <a:t>Relevance</a:t>
            </a:r>
            <a:r>
              <a:rPr lang="nl-NL" sz="2000" b="1" u="sng" dirty="0"/>
              <a:t> </a:t>
            </a:r>
            <a:r>
              <a:rPr lang="nl-NL" sz="2000" b="1" u="sng" dirty="0" err="1"/>
              <a:t>for</a:t>
            </a:r>
            <a:r>
              <a:rPr lang="nl-NL" sz="2000" b="1" u="sng" dirty="0"/>
              <a:t> </a:t>
            </a:r>
            <a:r>
              <a:rPr lang="nl-NL" sz="2000" b="1" u="sng" dirty="0" err="1"/>
              <a:t>the</a:t>
            </a:r>
            <a:r>
              <a:rPr lang="nl-NL" sz="2000" b="1" u="sng" dirty="0"/>
              <a:t> </a:t>
            </a:r>
            <a:r>
              <a:rPr lang="nl-NL" sz="2000" b="1" u="sng" dirty="0" err="1"/>
              <a:t>use</a:t>
            </a:r>
            <a:r>
              <a:rPr lang="nl-NL" sz="2000" b="1" u="sng" dirty="0"/>
              <a:t> of market shares</a:t>
            </a:r>
          </a:p>
        </p:txBody>
      </p:sp>
      <p:sp>
        <p:nvSpPr>
          <p:cNvPr id="5" name="Rechthoek 4">
            <a:extLst>
              <a:ext uri="{FF2B5EF4-FFF2-40B4-BE49-F238E27FC236}">
                <a16:creationId xmlns:a16="http://schemas.microsoft.com/office/drawing/2014/main" id="{A8E5CE65-6459-BC45-9E07-16914DECAF60}"/>
              </a:ext>
            </a:extLst>
          </p:cNvPr>
          <p:cNvSpPr/>
          <p:nvPr/>
        </p:nvSpPr>
        <p:spPr>
          <a:xfrm>
            <a:off x="760976" y="5132195"/>
            <a:ext cx="8102804" cy="400110"/>
          </a:xfrm>
          <a:prstGeom prst="rect">
            <a:avLst/>
          </a:prstGeom>
        </p:spPr>
        <p:txBody>
          <a:bodyPr wrap="square">
            <a:spAutoFit/>
          </a:bodyPr>
          <a:lstStyle/>
          <a:p>
            <a:r>
              <a:rPr lang="nl-NL" sz="2000" b="1" u="sng" dirty="0"/>
              <a:t>(2) </a:t>
            </a:r>
            <a:r>
              <a:rPr lang="nl-NL" sz="2000" b="1" u="sng" dirty="0" err="1"/>
              <a:t>Relevance</a:t>
            </a:r>
            <a:r>
              <a:rPr lang="nl-NL" sz="2000" b="1" u="sng" dirty="0"/>
              <a:t> </a:t>
            </a:r>
            <a:r>
              <a:rPr lang="nl-NL" sz="2000" b="1" u="sng" dirty="0" err="1"/>
              <a:t>for</a:t>
            </a:r>
            <a:r>
              <a:rPr lang="nl-NL" sz="2000" b="1" u="sng" dirty="0"/>
              <a:t> </a:t>
            </a:r>
            <a:r>
              <a:rPr lang="nl-NL" sz="2000" b="1" u="sng" dirty="0" err="1"/>
              <a:t>the</a:t>
            </a:r>
            <a:r>
              <a:rPr lang="nl-NL" sz="2000" b="1" u="sng" dirty="0"/>
              <a:t> assessment of entry </a:t>
            </a:r>
            <a:r>
              <a:rPr lang="nl-NL" sz="2000" b="1" u="sng" dirty="0" err="1"/>
              <a:t>barriers</a:t>
            </a:r>
            <a:endParaRPr lang="nl-NL" sz="2000" b="1" u="sng" dirty="0"/>
          </a:p>
        </p:txBody>
      </p:sp>
      <p:sp>
        <p:nvSpPr>
          <p:cNvPr id="6" name="Rechthoek 5">
            <a:extLst>
              <a:ext uri="{FF2B5EF4-FFF2-40B4-BE49-F238E27FC236}">
                <a16:creationId xmlns:a16="http://schemas.microsoft.com/office/drawing/2014/main" id="{4CE12114-B032-564E-B649-591E974CBD65}"/>
              </a:ext>
            </a:extLst>
          </p:cNvPr>
          <p:cNvSpPr/>
          <p:nvPr/>
        </p:nvSpPr>
        <p:spPr>
          <a:xfrm>
            <a:off x="760976" y="3199198"/>
            <a:ext cx="10355258" cy="646331"/>
          </a:xfrm>
          <a:prstGeom prst="rect">
            <a:avLst/>
          </a:prstGeom>
        </p:spPr>
        <p:txBody>
          <a:bodyPr wrap="square">
            <a:spAutoFit/>
          </a:bodyPr>
          <a:lstStyle/>
          <a:p>
            <a:r>
              <a:rPr lang="nl-NL" dirty="0"/>
              <a:t>High market shares </a:t>
            </a:r>
            <a:r>
              <a:rPr lang="nl-NL" dirty="0" err="1"/>
              <a:t>could</a:t>
            </a:r>
            <a:r>
              <a:rPr lang="nl-NL" dirty="0"/>
              <a:t> </a:t>
            </a:r>
            <a:r>
              <a:rPr lang="nl-NL" dirty="0" err="1"/>
              <a:t>be</a:t>
            </a:r>
            <a:r>
              <a:rPr lang="nl-NL" dirty="0"/>
              <a:t> </a:t>
            </a:r>
            <a:r>
              <a:rPr lang="nl-NL" dirty="0" err="1"/>
              <a:t>only</a:t>
            </a:r>
            <a:r>
              <a:rPr lang="nl-NL" dirty="0"/>
              <a:t> </a:t>
            </a:r>
            <a:r>
              <a:rPr lang="nl-NL" dirty="0" err="1"/>
              <a:t>temporary</a:t>
            </a:r>
            <a:r>
              <a:rPr lang="nl-NL" dirty="0"/>
              <a:t>, </a:t>
            </a:r>
            <a:r>
              <a:rPr lang="nl-NL" dirty="0" err="1"/>
              <a:t>due</a:t>
            </a:r>
            <a:r>
              <a:rPr lang="nl-NL" dirty="0"/>
              <a:t> </a:t>
            </a:r>
            <a:r>
              <a:rPr lang="nl-NL" dirty="0" err="1"/>
              <a:t>to</a:t>
            </a:r>
            <a:r>
              <a:rPr lang="nl-NL" dirty="0"/>
              <a:t> </a:t>
            </a:r>
            <a:r>
              <a:rPr lang="nl-NL" dirty="0" err="1"/>
              <a:t>the</a:t>
            </a:r>
            <a:r>
              <a:rPr lang="nl-NL" dirty="0"/>
              <a:t> </a:t>
            </a:r>
            <a:r>
              <a:rPr lang="nl-NL" dirty="0" err="1"/>
              <a:t>existence</a:t>
            </a:r>
            <a:r>
              <a:rPr lang="nl-NL" dirty="0"/>
              <a:t> of </a:t>
            </a:r>
            <a:r>
              <a:rPr lang="nl-NL" dirty="0" err="1"/>
              <a:t>actual</a:t>
            </a:r>
            <a:r>
              <a:rPr lang="nl-NL" dirty="0"/>
              <a:t> or </a:t>
            </a:r>
            <a:r>
              <a:rPr lang="nl-NL" dirty="0" err="1"/>
              <a:t>potential</a:t>
            </a:r>
            <a:r>
              <a:rPr lang="nl-NL" dirty="0"/>
              <a:t> </a:t>
            </a:r>
            <a:r>
              <a:rPr lang="nl-NL" dirty="0" err="1"/>
              <a:t>innovative</a:t>
            </a:r>
            <a:r>
              <a:rPr lang="nl-NL" dirty="0"/>
              <a:t> </a:t>
            </a:r>
            <a:r>
              <a:rPr lang="nl-NL" dirty="0" err="1"/>
              <a:t>threats</a:t>
            </a:r>
            <a:endParaRPr lang="nl-NL" dirty="0"/>
          </a:p>
        </p:txBody>
      </p:sp>
      <p:sp>
        <p:nvSpPr>
          <p:cNvPr id="7" name="Tekstvak 6">
            <a:extLst>
              <a:ext uri="{FF2B5EF4-FFF2-40B4-BE49-F238E27FC236}">
                <a16:creationId xmlns:a16="http://schemas.microsoft.com/office/drawing/2014/main" id="{0FAA1A0F-FC0E-C148-BDB3-475ACAA9233B}"/>
              </a:ext>
            </a:extLst>
          </p:cNvPr>
          <p:cNvSpPr txBox="1"/>
          <p:nvPr/>
        </p:nvSpPr>
        <p:spPr>
          <a:xfrm>
            <a:off x="760976" y="5530488"/>
            <a:ext cx="10355258" cy="369332"/>
          </a:xfrm>
          <a:prstGeom prst="rect">
            <a:avLst/>
          </a:prstGeom>
          <a:noFill/>
        </p:spPr>
        <p:txBody>
          <a:bodyPr wrap="square" rtlCol="0">
            <a:spAutoFit/>
          </a:bodyPr>
          <a:lstStyle/>
          <a:p>
            <a:r>
              <a:rPr lang="nl-NL" dirty="0" err="1"/>
              <a:t>Key</a:t>
            </a:r>
            <a:r>
              <a:rPr lang="nl-NL" dirty="0"/>
              <a:t> question: are </a:t>
            </a:r>
            <a:r>
              <a:rPr lang="nl-NL" dirty="0" err="1"/>
              <a:t>there</a:t>
            </a:r>
            <a:r>
              <a:rPr lang="nl-NL" dirty="0"/>
              <a:t> </a:t>
            </a:r>
            <a:r>
              <a:rPr lang="nl-NL" dirty="0" err="1"/>
              <a:t>barriers</a:t>
            </a:r>
            <a:r>
              <a:rPr lang="nl-NL" dirty="0"/>
              <a:t> </a:t>
            </a:r>
            <a:r>
              <a:rPr lang="nl-NL" dirty="0" err="1"/>
              <a:t>to</a:t>
            </a:r>
            <a:r>
              <a:rPr lang="nl-NL" dirty="0"/>
              <a:t> </a:t>
            </a:r>
            <a:r>
              <a:rPr lang="nl-NL" i="1" dirty="0" err="1"/>
              <a:t>dynamic</a:t>
            </a:r>
            <a:r>
              <a:rPr lang="nl-NL" dirty="0"/>
              <a:t> </a:t>
            </a:r>
            <a:r>
              <a:rPr lang="nl-NL" dirty="0" err="1"/>
              <a:t>competition</a:t>
            </a:r>
            <a:r>
              <a:rPr lang="nl-NL" dirty="0"/>
              <a:t>?</a:t>
            </a:r>
            <a:endParaRPr lang="en-US" dirty="0"/>
          </a:p>
        </p:txBody>
      </p:sp>
      <p:sp>
        <p:nvSpPr>
          <p:cNvPr id="8" name="Rechthoek 7">
            <a:extLst>
              <a:ext uri="{FF2B5EF4-FFF2-40B4-BE49-F238E27FC236}">
                <a16:creationId xmlns:a16="http://schemas.microsoft.com/office/drawing/2014/main" id="{D43C4FE5-BBA8-2F40-A881-6D0D7007500B}"/>
              </a:ext>
            </a:extLst>
          </p:cNvPr>
          <p:cNvSpPr/>
          <p:nvPr/>
        </p:nvSpPr>
        <p:spPr>
          <a:xfrm>
            <a:off x="760976" y="3890269"/>
            <a:ext cx="10355258" cy="646331"/>
          </a:xfrm>
          <a:prstGeom prst="rect">
            <a:avLst/>
          </a:prstGeom>
        </p:spPr>
        <p:txBody>
          <a:bodyPr wrap="square">
            <a:spAutoFit/>
          </a:bodyPr>
          <a:lstStyle/>
          <a:p>
            <a:r>
              <a:rPr lang="nl-NL" dirty="0" err="1"/>
              <a:t>Necessary</a:t>
            </a:r>
            <a:r>
              <a:rPr lang="nl-NL" dirty="0"/>
              <a:t> </a:t>
            </a:r>
            <a:r>
              <a:rPr lang="nl-NL" dirty="0" err="1"/>
              <a:t>to</a:t>
            </a:r>
            <a:r>
              <a:rPr lang="nl-NL" dirty="0"/>
              <a:t> </a:t>
            </a:r>
            <a:r>
              <a:rPr lang="nl-NL" dirty="0" err="1"/>
              <a:t>consider</a:t>
            </a:r>
            <a:r>
              <a:rPr lang="nl-NL" dirty="0"/>
              <a:t> </a:t>
            </a:r>
            <a:r>
              <a:rPr lang="nl-NL" dirty="0" err="1"/>
              <a:t>the</a:t>
            </a:r>
            <a:r>
              <a:rPr lang="nl-NL" dirty="0"/>
              <a:t> </a:t>
            </a:r>
            <a:r>
              <a:rPr lang="nl-NL" dirty="0" err="1"/>
              <a:t>evolution</a:t>
            </a:r>
            <a:r>
              <a:rPr lang="nl-NL" dirty="0"/>
              <a:t> of market shares: </a:t>
            </a:r>
            <a:r>
              <a:rPr lang="nl-NL" dirty="0" err="1"/>
              <a:t>when</a:t>
            </a:r>
            <a:r>
              <a:rPr lang="nl-NL" dirty="0"/>
              <a:t> </a:t>
            </a:r>
            <a:r>
              <a:rPr lang="nl-NL" dirty="0" err="1"/>
              <a:t>maintained</a:t>
            </a:r>
            <a:r>
              <a:rPr lang="nl-NL" dirty="0"/>
              <a:t> </a:t>
            </a:r>
            <a:r>
              <a:rPr lang="nl-NL" dirty="0" err="1"/>
              <a:t>for</a:t>
            </a:r>
            <a:r>
              <a:rPr lang="nl-NL" dirty="0"/>
              <a:t> a significant </a:t>
            </a:r>
            <a:r>
              <a:rPr lang="nl-NL" dirty="0" err="1"/>
              <a:t>period</a:t>
            </a:r>
            <a:r>
              <a:rPr lang="nl-NL" dirty="0"/>
              <a:t> of time, high shares </a:t>
            </a:r>
            <a:r>
              <a:rPr lang="nl-NL" dirty="0" err="1"/>
              <a:t>could</a:t>
            </a:r>
            <a:r>
              <a:rPr lang="nl-NL" dirty="0"/>
              <a:t> </a:t>
            </a:r>
            <a:r>
              <a:rPr lang="nl-NL" dirty="0" err="1"/>
              <a:t>reflect</a:t>
            </a:r>
            <a:r>
              <a:rPr lang="nl-NL" dirty="0"/>
              <a:t> </a:t>
            </a:r>
            <a:r>
              <a:rPr lang="nl-NL" dirty="0" err="1"/>
              <a:t>substantial</a:t>
            </a:r>
            <a:r>
              <a:rPr lang="nl-NL" dirty="0"/>
              <a:t> market power.</a:t>
            </a:r>
          </a:p>
        </p:txBody>
      </p:sp>
      <p:sp>
        <p:nvSpPr>
          <p:cNvPr id="9" name="Rechthoek 8">
            <a:extLst>
              <a:ext uri="{FF2B5EF4-FFF2-40B4-BE49-F238E27FC236}">
                <a16:creationId xmlns:a16="http://schemas.microsoft.com/office/drawing/2014/main" id="{DEFA7EC2-FBBA-8A44-A0D0-5ACF6336D684}"/>
              </a:ext>
            </a:extLst>
          </p:cNvPr>
          <p:cNvSpPr/>
          <p:nvPr/>
        </p:nvSpPr>
        <p:spPr>
          <a:xfrm>
            <a:off x="760976" y="1958832"/>
            <a:ext cx="10604185" cy="646331"/>
          </a:xfrm>
          <a:prstGeom prst="rect">
            <a:avLst/>
          </a:prstGeom>
        </p:spPr>
        <p:txBody>
          <a:bodyPr wrap="none">
            <a:spAutoFit/>
          </a:bodyPr>
          <a:lstStyle/>
          <a:p>
            <a:r>
              <a:rPr lang="nl-NL" dirty="0" err="1">
                <a:sym typeface="Wingdings" pitchFamily="2" charset="2"/>
              </a:rPr>
              <a:t>Competition</a:t>
            </a:r>
            <a:r>
              <a:rPr lang="nl-NL" dirty="0">
                <a:sym typeface="Wingdings" pitchFamily="2" charset="2"/>
              </a:rPr>
              <a:t> is </a:t>
            </a:r>
            <a:r>
              <a:rPr lang="nl-NL" dirty="0" err="1">
                <a:sym typeface="Wingdings" pitchFamily="2" charset="2"/>
              </a:rPr>
              <a:t>often</a:t>
            </a:r>
            <a:r>
              <a:rPr lang="nl-NL" dirty="0">
                <a:sym typeface="Wingdings" pitchFamily="2" charset="2"/>
              </a:rPr>
              <a:t> </a:t>
            </a:r>
            <a:r>
              <a:rPr lang="nl-NL" i="1" dirty="0" err="1">
                <a:sym typeface="Wingdings" pitchFamily="2" charset="2"/>
              </a:rPr>
              <a:t>for</a:t>
            </a:r>
            <a:r>
              <a:rPr lang="nl-NL" i="1" dirty="0">
                <a:sym typeface="Wingdings" pitchFamily="2" charset="2"/>
              </a:rPr>
              <a:t> </a:t>
            </a:r>
            <a:r>
              <a:rPr lang="nl-NL" dirty="0" err="1">
                <a:sym typeface="Wingdings" pitchFamily="2" charset="2"/>
              </a:rPr>
              <a:t>the</a:t>
            </a:r>
            <a:r>
              <a:rPr lang="nl-NL" dirty="0">
                <a:sym typeface="Wingdings" pitchFamily="2" charset="2"/>
              </a:rPr>
              <a:t> market </a:t>
            </a:r>
            <a:r>
              <a:rPr lang="nl-NL" dirty="0" err="1">
                <a:sym typeface="Wingdings" pitchFamily="2" charset="2"/>
              </a:rPr>
              <a:t>with</a:t>
            </a:r>
            <a:r>
              <a:rPr lang="nl-NL" dirty="0">
                <a:sym typeface="Wingdings" pitchFamily="2" charset="2"/>
              </a:rPr>
              <a:t> </a:t>
            </a:r>
            <a:r>
              <a:rPr lang="nl-NL" dirty="0" err="1">
                <a:sym typeface="Wingdings" pitchFamily="2" charset="2"/>
              </a:rPr>
              <a:t>drastic</a:t>
            </a:r>
            <a:r>
              <a:rPr lang="nl-NL" dirty="0">
                <a:sym typeface="Wingdings" pitchFamily="2" charset="2"/>
              </a:rPr>
              <a:t> </a:t>
            </a:r>
            <a:r>
              <a:rPr lang="nl-NL" dirty="0" err="1">
                <a:sym typeface="Wingdings" pitchFamily="2" charset="2"/>
              </a:rPr>
              <a:t>innovations</a:t>
            </a:r>
            <a:r>
              <a:rPr lang="nl-NL" dirty="0">
                <a:sym typeface="Wingdings" pitchFamily="2" charset="2"/>
              </a:rPr>
              <a:t> </a:t>
            </a:r>
            <a:r>
              <a:rPr lang="nl-NL" dirty="0" err="1">
                <a:sym typeface="Wingdings" pitchFamily="2" charset="2"/>
              </a:rPr>
              <a:t>rather</a:t>
            </a:r>
            <a:r>
              <a:rPr lang="nl-NL" dirty="0">
                <a:sym typeface="Wingdings" pitchFamily="2" charset="2"/>
              </a:rPr>
              <a:t> </a:t>
            </a:r>
            <a:r>
              <a:rPr lang="nl-NL" dirty="0" err="1">
                <a:sym typeface="Wingdings" pitchFamily="2" charset="2"/>
              </a:rPr>
              <a:t>than</a:t>
            </a:r>
            <a:r>
              <a:rPr lang="nl-NL" dirty="0">
                <a:sym typeface="Wingdings" pitchFamily="2" charset="2"/>
              </a:rPr>
              <a:t> </a:t>
            </a:r>
            <a:r>
              <a:rPr lang="nl-NL" dirty="0" err="1">
                <a:sym typeface="Wingdings" pitchFamily="2" charset="2"/>
              </a:rPr>
              <a:t>static</a:t>
            </a:r>
            <a:r>
              <a:rPr lang="nl-NL" dirty="0">
                <a:sym typeface="Wingdings" pitchFamily="2" charset="2"/>
              </a:rPr>
              <a:t> </a:t>
            </a:r>
            <a:r>
              <a:rPr lang="nl-NL" dirty="0" err="1">
                <a:sym typeface="Wingdings" pitchFamily="2" charset="2"/>
              </a:rPr>
              <a:t>price</a:t>
            </a:r>
            <a:r>
              <a:rPr lang="nl-NL" dirty="0">
                <a:sym typeface="Wingdings" pitchFamily="2" charset="2"/>
              </a:rPr>
              <a:t>/output </a:t>
            </a:r>
            <a:r>
              <a:rPr lang="nl-NL" dirty="0" err="1">
                <a:sym typeface="Wingdings" pitchFamily="2" charset="2"/>
              </a:rPr>
              <a:t>competition</a:t>
            </a:r>
            <a:endParaRPr lang="nl-NL" dirty="0">
              <a:sym typeface="Wingdings" pitchFamily="2" charset="2"/>
            </a:endParaRPr>
          </a:p>
          <a:p>
            <a:pPr marL="285750" indent="-285750">
              <a:buFontTx/>
              <a:buChar char="-"/>
            </a:pPr>
            <a:r>
              <a:rPr lang="nl-NL" dirty="0" err="1">
                <a:sym typeface="Wingdings" pitchFamily="2" charset="2"/>
              </a:rPr>
              <a:t>Especially</a:t>
            </a:r>
            <a:r>
              <a:rPr lang="nl-NL" dirty="0">
                <a:sym typeface="Wingdings" pitchFamily="2" charset="2"/>
              </a:rPr>
              <a:t> prevalent: </a:t>
            </a:r>
            <a:r>
              <a:rPr lang="nl-NL" b="1" dirty="0">
                <a:sym typeface="Wingdings" pitchFamily="2" charset="2"/>
              </a:rPr>
              <a:t>indirect</a:t>
            </a:r>
            <a:r>
              <a:rPr lang="nl-NL" dirty="0">
                <a:sym typeface="Wingdings" pitchFamily="2" charset="2"/>
              </a:rPr>
              <a:t> (</a:t>
            </a:r>
            <a:r>
              <a:rPr lang="nl-NL" dirty="0" err="1">
                <a:sym typeface="Wingdings" pitchFamily="2" charset="2"/>
              </a:rPr>
              <a:t>rather</a:t>
            </a:r>
            <a:r>
              <a:rPr lang="nl-NL" dirty="0">
                <a:sym typeface="Wingdings" pitchFamily="2" charset="2"/>
              </a:rPr>
              <a:t> </a:t>
            </a:r>
            <a:r>
              <a:rPr lang="nl-NL" dirty="0" err="1">
                <a:sym typeface="Wingdings" pitchFamily="2" charset="2"/>
              </a:rPr>
              <a:t>than</a:t>
            </a:r>
            <a:r>
              <a:rPr lang="nl-NL" dirty="0">
                <a:sym typeface="Wingdings" pitchFamily="2" charset="2"/>
              </a:rPr>
              <a:t> direct) entry </a:t>
            </a:r>
            <a:r>
              <a:rPr lang="nl-NL" dirty="0" err="1">
                <a:sym typeface="Wingdings" pitchFamily="2" charset="2"/>
              </a:rPr>
              <a:t>by</a:t>
            </a:r>
            <a:r>
              <a:rPr lang="nl-NL" dirty="0">
                <a:sym typeface="Wingdings" pitchFamily="2" charset="2"/>
              </a:rPr>
              <a:t> </a:t>
            </a:r>
            <a:r>
              <a:rPr lang="nl-NL" dirty="0" err="1">
                <a:sym typeface="Wingdings" pitchFamily="2" charset="2"/>
              </a:rPr>
              <a:t>innovative</a:t>
            </a:r>
            <a:r>
              <a:rPr lang="nl-NL" dirty="0">
                <a:sym typeface="Wingdings" pitchFamily="2" charset="2"/>
              </a:rPr>
              <a:t> </a:t>
            </a:r>
            <a:r>
              <a:rPr lang="nl-NL" dirty="0" err="1">
                <a:sym typeface="Wingdings" pitchFamily="2" charset="2"/>
              </a:rPr>
              <a:t>entrants</a:t>
            </a:r>
            <a:endParaRPr lang="nl-NL" dirty="0">
              <a:sym typeface="Wingdings" pitchFamily="2" charset="2"/>
            </a:endParaRPr>
          </a:p>
        </p:txBody>
      </p:sp>
      <p:sp>
        <p:nvSpPr>
          <p:cNvPr id="10" name="Rechthoek 9">
            <a:extLst>
              <a:ext uri="{FF2B5EF4-FFF2-40B4-BE49-F238E27FC236}">
                <a16:creationId xmlns:a16="http://schemas.microsoft.com/office/drawing/2014/main" id="{AF5DA2CC-B9F9-FD40-AEAD-501A786949B9}"/>
              </a:ext>
            </a:extLst>
          </p:cNvPr>
          <p:cNvSpPr/>
          <p:nvPr/>
        </p:nvSpPr>
        <p:spPr>
          <a:xfrm>
            <a:off x="760976" y="4581340"/>
            <a:ext cx="10355258" cy="369332"/>
          </a:xfrm>
          <a:prstGeom prst="rect">
            <a:avLst/>
          </a:prstGeom>
        </p:spPr>
        <p:txBody>
          <a:bodyPr wrap="square">
            <a:spAutoFit/>
          </a:bodyPr>
          <a:lstStyle/>
          <a:p>
            <a:r>
              <a:rPr lang="en-US" dirty="0"/>
              <a:t>Example: Commission, </a:t>
            </a:r>
            <a:r>
              <a:rPr lang="en-US" i="1" dirty="0"/>
              <a:t>Google Shopping</a:t>
            </a:r>
            <a:r>
              <a:rPr lang="en-US" dirty="0"/>
              <a:t> (2017)</a:t>
            </a:r>
          </a:p>
        </p:txBody>
      </p:sp>
      <p:sp>
        <p:nvSpPr>
          <p:cNvPr id="11" name="Rechthoek 10">
            <a:extLst>
              <a:ext uri="{FF2B5EF4-FFF2-40B4-BE49-F238E27FC236}">
                <a16:creationId xmlns:a16="http://schemas.microsoft.com/office/drawing/2014/main" id="{B4EA5106-AAF9-844E-A29B-25ED0901DE20}"/>
              </a:ext>
            </a:extLst>
          </p:cNvPr>
          <p:cNvSpPr/>
          <p:nvPr/>
        </p:nvSpPr>
        <p:spPr>
          <a:xfrm>
            <a:off x="760976" y="5942875"/>
            <a:ext cx="10355258" cy="369332"/>
          </a:xfrm>
          <a:prstGeom prst="rect">
            <a:avLst/>
          </a:prstGeom>
        </p:spPr>
        <p:txBody>
          <a:bodyPr wrap="square">
            <a:spAutoFit/>
          </a:bodyPr>
          <a:lstStyle/>
          <a:p>
            <a:r>
              <a:rPr lang="en-US" dirty="0"/>
              <a:t>Example: Commission, </a:t>
            </a:r>
            <a:r>
              <a:rPr lang="en-US" i="1" dirty="0"/>
              <a:t>Microsoft/Skype </a:t>
            </a:r>
            <a:r>
              <a:rPr lang="en-US" dirty="0"/>
              <a:t>(2011)</a:t>
            </a:r>
          </a:p>
        </p:txBody>
      </p:sp>
    </p:spTree>
    <p:extLst>
      <p:ext uri="{BB962C8B-B14F-4D97-AF65-F5344CB8AC3E}">
        <p14:creationId xmlns:p14="http://schemas.microsoft.com/office/powerpoint/2010/main" val="3689506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par>
                                <p:cTn id="27" presetID="9" presetClass="emph" presetSubtype="0" grpId="1" nodeType="withEffect">
                                  <p:stCondLst>
                                    <p:cond delay="0"/>
                                  </p:stCondLst>
                                  <p:childTnLst>
                                    <p:set>
                                      <p:cBhvr>
                                        <p:cTn id="28" dur="indefinite"/>
                                        <p:tgtEl>
                                          <p:spTgt spid="10"/>
                                        </p:tgtEl>
                                        <p:attrNameLst>
                                          <p:attrName>style.opacity</p:attrName>
                                        </p:attrNameLst>
                                      </p:cBhvr>
                                      <p:to>
                                        <p:strVal val="0.5"/>
                                      </p:to>
                                    </p:set>
                                    <p:animEffect filter="image" prLst="opacity: 0.5">
                                      <p:cBhvr rctx="IE">
                                        <p:cTn id="29" dur="indefinite"/>
                                        <p:tgtEl>
                                          <p:spTgt spid="10"/>
                                        </p:tgtEl>
                                      </p:cBhvr>
                                    </p:animEffect>
                                  </p:childTnLst>
                                </p:cTn>
                              </p:par>
                              <p:par>
                                <p:cTn id="30" presetID="9" presetClass="emph" presetSubtype="0" grpId="1" nodeType="withEffect">
                                  <p:stCondLst>
                                    <p:cond delay="0"/>
                                  </p:stCondLst>
                                  <p:childTnLst>
                                    <p:set>
                                      <p:cBhvr>
                                        <p:cTn id="31" dur="indefinite"/>
                                        <p:tgtEl>
                                          <p:spTgt spid="8"/>
                                        </p:tgtEl>
                                        <p:attrNameLst>
                                          <p:attrName>style.opacity</p:attrName>
                                        </p:attrNameLst>
                                      </p:cBhvr>
                                      <p:to>
                                        <p:strVal val="0.5"/>
                                      </p:to>
                                    </p:set>
                                    <p:animEffect filter="image" prLst="opacity: 0.5">
                                      <p:cBhvr rctx="IE">
                                        <p:cTn id="32" dur="indefinite"/>
                                        <p:tgtEl>
                                          <p:spTgt spid="8"/>
                                        </p:tgtEl>
                                      </p:cBhvr>
                                    </p:animEffect>
                                  </p:childTnLst>
                                </p:cTn>
                              </p:par>
                              <p:par>
                                <p:cTn id="33" presetID="9" presetClass="emph" presetSubtype="0" grpId="1" nodeType="withEffect">
                                  <p:stCondLst>
                                    <p:cond delay="0"/>
                                  </p:stCondLst>
                                  <p:childTnLst>
                                    <p:set>
                                      <p:cBhvr>
                                        <p:cTn id="34" dur="indefinite"/>
                                        <p:tgtEl>
                                          <p:spTgt spid="6"/>
                                        </p:tgtEl>
                                        <p:attrNameLst>
                                          <p:attrName>style.opacity</p:attrName>
                                        </p:attrNameLst>
                                      </p:cBhvr>
                                      <p:to>
                                        <p:strVal val="0.5"/>
                                      </p:to>
                                    </p:set>
                                    <p:animEffect filter="image" prLst="opacity: 0.5">
                                      <p:cBhvr rctx="IE">
                                        <p:cTn id="35" dur="indefinite"/>
                                        <p:tgtEl>
                                          <p:spTgt spid="6"/>
                                        </p:tgtEl>
                                      </p:cBhvr>
                                    </p:animEffect>
                                  </p:childTnLst>
                                </p:cTn>
                              </p:par>
                              <p:par>
                                <p:cTn id="36" presetID="9" presetClass="emph" presetSubtype="0" grpId="1" nodeType="withEffect">
                                  <p:stCondLst>
                                    <p:cond delay="0"/>
                                  </p:stCondLst>
                                  <p:childTnLst>
                                    <p:set>
                                      <p:cBhvr>
                                        <p:cTn id="37" dur="indefinite"/>
                                        <p:tgtEl>
                                          <p:spTgt spid="4"/>
                                        </p:tgtEl>
                                        <p:attrNameLst>
                                          <p:attrName>style.opacity</p:attrName>
                                        </p:attrNameLst>
                                      </p:cBhvr>
                                      <p:to>
                                        <p:strVal val="0.5"/>
                                      </p:to>
                                    </p:set>
                                    <p:animEffect filter="image" prLst="opacity: 0.5">
                                      <p:cBhvr rctx="IE">
                                        <p:cTn id="38" dur="indefinite"/>
                                        <p:tgtEl>
                                          <p:spTgt spid="4"/>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6" grpId="0"/>
      <p:bldP spid="6" grpId="1"/>
      <p:bldP spid="7" grpId="0"/>
      <p:bldP spid="8" grpId="0"/>
      <p:bldP spid="8" grpId="1"/>
      <p:bldP spid="10" grpId="0"/>
      <p:bldP spid="10" grpId="1"/>
      <p:bldP spid="1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US" dirty="0" smtClean="0"/>
              <a:t>Conclusions</a:t>
            </a:r>
            <a:endParaRPr lang="en-US" dirty="0"/>
          </a:p>
        </p:txBody>
      </p:sp>
      <p:sp>
        <p:nvSpPr>
          <p:cNvPr id="5" name="Espace réservé du texte 4"/>
          <p:cNvSpPr>
            <a:spLocks noGrp="1"/>
          </p:cNvSpPr>
          <p:nvPr>
            <p:ph type="body" idx="1"/>
          </p:nvPr>
        </p:nvSpPr>
        <p:spPr/>
        <p:txBody>
          <a:bodyPr/>
          <a:lstStyle/>
          <a:p>
            <a:r>
              <a:rPr lang="en-US" dirty="0" smtClean="0"/>
              <a:t>Law</a:t>
            </a:r>
            <a:endParaRPr lang="en-US" dirty="0"/>
          </a:p>
        </p:txBody>
      </p:sp>
      <p:sp>
        <p:nvSpPr>
          <p:cNvPr id="4" name="Espace réservé du contenu 3"/>
          <p:cNvSpPr>
            <a:spLocks noGrp="1"/>
          </p:cNvSpPr>
          <p:nvPr>
            <p:ph sz="half" idx="2"/>
          </p:nvPr>
        </p:nvSpPr>
        <p:spPr/>
        <p:txBody>
          <a:bodyPr>
            <a:normAutofit fontScale="92500" lnSpcReduction="10000"/>
          </a:bodyPr>
          <a:lstStyle/>
          <a:p>
            <a:r>
              <a:rPr lang="en-US" dirty="0" smtClean="0"/>
              <a:t>Proposed Digital Markets Act (DMA) sweeps market power issues under the rug: </a:t>
            </a:r>
            <a:r>
              <a:rPr lang="en-US" dirty="0" smtClean="0">
                <a:hlinkClick r:id="rId2"/>
              </a:rPr>
              <a:t>https</a:t>
            </a:r>
            <a:r>
              <a:rPr lang="en-US" dirty="0">
                <a:hlinkClick r:id="rId2"/>
              </a:rPr>
              <a:t>://papers.ssrn.com/sol3/papers.cfm?abstract_id=3843497</a:t>
            </a:r>
            <a:r>
              <a:rPr lang="en-US" dirty="0"/>
              <a:t> </a:t>
            </a:r>
          </a:p>
          <a:p>
            <a:r>
              <a:rPr lang="en-US" dirty="0" smtClean="0"/>
              <a:t>Role for private enforcement</a:t>
            </a:r>
          </a:p>
          <a:p>
            <a:r>
              <a:rPr lang="en-US" dirty="0" smtClean="0"/>
              <a:t>Courts key role in helping </a:t>
            </a:r>
            <a:r>
              <a:rPr lang="en-US" i="1" dirty="0" smtClean="0"/>
              <a:t>clarify </a:t>
            </a:r>
            <a:r>
              <a:rPr lang="en-US" dirty="0" smtClean="0"/>
              <a:t>the law</a:t>
            </a:r>
          </a:p>
        </p:txBody>
      </p:sp>
      <p:sp>
        <p:nvSpPr>
          <p:cNvPr id="6" name="Espace réservé du texte 5"/>
          <p:cNvSpPr>
            <a:spLocks noGrp="1"/>
          </p:cNvSpPr>
          <p:nvPr>
            <p:ph type="body" sz="quarter" idx="3"/>
          </p:nvPr>
        </p:nvSpPr>
        <p:spPr/>
        <p:txBody>
          <a:bodyPr/>
          <a:lstStyle/>
          <a:p>
            <a:r>
              <a:rPr lang="en-US" dirty="0" smtClean="0"/>
              <a:t>Economics</a:t>
            </a:r>
            <a:endParaRPr lang="en-US" dirty="0"/>
          </a:p>
        </p:txBody>
      </p:sp>
      <p:sp>
        <p:nvSpPr>
          <p:cNvPr id="7" name="Espace réservé du contenu 6"/>
          <p:cNvSpPr>
            <a:spLocks noGrp="1"/>
          </p:cNvSpPr>
          <p:nvPr>
            <p:ph sz="quarter" idx="4"/>
          </p:nvPr>
        </p:nvSpPr>
        <p:spPr/>
        <p:txBody>
          <a:bodyPr/>
          <a:lstStyle/>
          <a:p>
            <a:r>
              <a:rPr lang="en-US" dirty="0"/>
              <a:t>Weird properties of the demand curve, and economies of scale</a:t>
            </a:r>
          </a:p>
          <a:p>
            <a:r>
              <a:rPr lang="en-US" dirty="0"/>
              <a:t>Disequilibrium properties not well accounted for</a:t>
            </a:r>
          </a:p>
        </p:txBody>
      </p:sp>
      <p:sp>
        <p:nvSpPr>
          <p:cNvPr id="2" name="Espace réservé du numéro de diapositive 1"/>
          <p:cNvSpPr>
            <a:spLocks noGrp="1"/>
          </p:cNvSpPr>
          <p:nvPr>
            <p:ph type="sldNum" sz="quarter" idx="12"/>
          </p:nvPr>
        </p:nvSpPr>
        <p:spPr/>
        <p:txBody>
          <a:bodyPr/>
          <a:lstStyle/>
          <a:p>
            <a:fld id="{A85EF1E5-F080-0048-9372-CF230FDE727D}" type="slidenum">
              <a:rPr lang="es-ES" smtClean="0"/>
              <a:t>25</a:t>
            </a:fld>
            <a:endParaRPr lang="es-ES"/>
          </a:p>
        </p:txBody>
      </p:sp>
    </p:spTree>
    <p:extLst>
      <p:ext uri="{BB962C8B-B14F-4D97-AF65-F5344CB8AC3E}">
        <p14:creationId xmlns:p14="http://schemas.microsoft.com/office/powerpoint/2010/main" val="2590990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4CD1CA-668A-44A1-A003-05CBBB03166C}"/>
              </a:ext>
            </a:extLst>
          </p:cNvPr>
          <p:cNvSpPr>
            <a:spLocks noGrp="1"/>
          </p:cNvSpPr>
          <p:nvPr>
            <p:ph type="title"/>
          </p:nvPr>
        </p:nvSpPr>
        <p:spPr>
          <a:xfrm>
            <a:off x="760977" y="1152759"/>
            <a:ext cx="10699186" cy="712618"/>
          </a:xfrm>
        </p:spPr>
        <p:txBody>
          <a:bodyPr/>
          <a:lstStyle/>
          <a:p>
            <a:r>
              <a:rPr lang="fr-FR" dirty="0"/>
              <a:t>Cases</a:t>
            </a:r>
          </a:p>
        </p:txBody>
      </p:sp>
      <p:sp>
        <p:nvSpPr>
          <p:cNvPr id="3" name="Espace réservé du contenu 2">
            <a:extLst>
              <a:ext uri="{FF2B5EF4-FFF2-40B4-BE49-F238E27FC236}">
                <a16:creationId xmlns:a16="http://schemas.microsoft.com/office/drawing/2014/main" id="{E018CB99-58A0-4683-AA10-8166C8B119F8}"/>
              </a:ext>
            </a:extLst>
          </p:cNvPr>
          <p:cNvSpPr>
            <a:spLocks noGrp="1"/>
          </p:cNvSpPr>
          <p:nvPr>
            <p:ph idx="1"/>
          </p:nvPr>
        </p:nvSpPr>
        <p:spPr>
          <a:xfrm>
            <a:off x="731836" y="1794928"/>
            <a:ext cx="10500843" cy="4923590"/>
          </a:xfrm>
        </p:spPr>
        <p:txBody>
          <a:bodyPr>
            <a:normAutofit/>
          </a:bodyPr>
          <a:lstStyle/>
          <a:p>
            <a:r>
              <a:rPr lang="en-US" sz="1300" dirty="0">
                <a:solidFill>
                  <a:srgbClr val="444444"/>
                </a:solidFill>
                <a:latin typeface="Roboto" panose="02000000000000000000" pitchFamily="2" charset="0"/>
              </a:rPr>
              <a:t>Judgment of the Court of 13 February 1979, Hoffmann-La Roche &amp; Co. AG v Commission of the European Communities; Case 85/76. </a:t>
            </a:r>
          </a:p>
          <a:p>
            <a:r>
              <a:rPr lang="en-US" sz="1300" dirty="0">
                <a:solidFill>
                  <a:srgbClr val="444444"/>
                </a:solidFill>
                <a:latin typeface="Roboto" panose="02000000000000000000" pitchFamily="2" charset="0"/>
              </a:rPr>
              <a:t>Judgment of the Court (Fifth Chamber) of 3 July 1991, AKZO </a:t>
            </a:r>
            <a:r>
              <a:rPr lang="en-US" sz="1300" dirty="0" err="1">
                <a:solidFill>
                  <a:srgbClr val="444444"/>
                </a:solidFill>
                <a:latin typeface="Roboto" panose="02000000000000000000" pitchFamily="2" charset="0"/>
              </a:rPr>
              <a:t>Chemie</a:t>
            </a:r>
            <a:r>
              <a:rPr lang="en-US" sz="1300" dirty="0">
                <a:solidFill>
                  <a:srgbClr val="444444"/>
                </a:solidFill>
                <a:latin typeface="Roboto" panose="02000000000000000000" pitchFamily="2" charset="0"/>
              </a:rPr>
              <a:t> BV v Commission of the European Communities; Case C-62/86.</a:t>
            </a:r>
          </a:p>
          <a:p>
            <a:r>
              <a:rPr lang="en-US" sz="1300" dirty="0">
                <a:solidFill>
                  <a:srgbClr val="444444"/>
                </a:solidFill>
                <a:latin typeface="Roboto" panose="02000000000000000000" pitchFamily="2" charset="0"/>
              </a:rPr>
              <a:t>Judgment of the General Court (Sixth Chamber, extended composition) of 1 July 2010, AstraZeneca AB and AstraZeneca plc v European Commission; T 321-05.</a:t>
            </a:r>
          </a:p>
          <a:p>
            <a:r>
              <a:rPr lang="en-US" sz="1300" dirty="0">
                <a:solidFill>
                  <a:srgbClr val="444444"/>
                </a:solidFill>
                <a:latin typeface="Roboto" panose="02000000000000000000" pitchFamily="2" charset="0"/>
              </a:rPr>
              <a:t>Commission Decision of 13 May 2009; Case COMP/C-3/37.990 — Intel.</a:t>
            </a:r>
          </a:p>
          <a:p>
            <a:r>
              <a:rPr lang="en-US" sz="1300" dirty="0">
                <a:solidFill>
                  <a:srgbClr val="444444"/>
                </a:solidFill>
                <a:latin typeface="Roboto" panose="02000000000000000000" pitchFamily="2" charset="0"/>
              </a:rPr>
              <a:t>Commission decision of 22 June 2005; Case COMP/A.39.116/B2 — Coca-Cola.</a:t>
            </a:r>
          </a:p>
          <a:p>
            <a:r>
              <a:rPr lang="en-US" sz="1300" dirty="0">
                <a:solidFill>
                  <a:srgbClr val="444444"/>
                </a:solidFill>
                <a:latin typeface="Roboto" panose="02000000000000000000" pitchFamily="2" charset="0"/>
              </a:rPr>
              <a:t>Commission Decision of 14 July 1999; 2000/74/EC - Virgin/British Airways.</a:t>
            </a:r>
          </a:p>
          <a:p>
            <a:r>
              <a:rPr lang="en-US" sz="1300" dirty="0">
                <a:solidFill>
                  <a:srgbClr val="444444"/>
                </a:solidFill>
                <a:latin typeface="Roboto" panose="02000000000000000000" pitchFamily="2" charset="0"/>
              </a:rPr>
              <a:t>Judgment of the Court of First Instance (First Chamber) of 10 March 1992, </a:t>
            </a:r>
            <a:r>
              <a:rPr lang="en-US" sz="1300" dirty="0" err="1">
                <a:solidFill>
                  <a:srgbClr val="444444"/>
                </a:solidFill>
                <a:latin typeface="Roboto" panose="02000000000000000000" pitchFamily="2" charset="0"/>
              </a:rPr>
              <a:t>Società</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Italiana</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Vetro</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SpA</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Fabbrica</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Pisana</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SpA</a:t>
            </a:r>
            <a:r>
              <a:rPr lang="en-US" sz="1300" dirty="0">
                <a:solidFill>
                  <a:srgbClr val="444444"/>
                </a:solidFill>
                <a:latin typeface="Roboto" panose="02000000000000000000" pitchFamily="2" charset="0"/>
              </a:rPr>
              <a:t> and PPG </a:t>
            </a:r>
            <a:r>
              <a:rPr lang="en-US" sz="1300" dirty="0" err="1">
                <a:solidFill>
                  <a:srgbClr val="444444"/>
                </a:solidFill>
                <a:latin typeface="Roboto" panose="02000000000000000000" pitchFamily="2" charset="0"/>
              </a:rPr>
              <a:t>Vernante</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Pennitalia</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SpA</a:t>
            </a:r>
            <a:r>
              <a:rPr lang="en-US" sz="1300" dirty="0">
                <a:solidFill>
                  <a:srgbClr val="444444"/>
                </a:solidFill>
                <a:latin typeface="Roboto" panose="02000000000000000000" pitchFamily="2" charset="0"/>
              </a:rPr>
              <a:t> v Commission of the European Communities; Joined cases T-68/89, T-77/89 and T-78/89.</a:t>
            </a:r>
          </a:p>
          <a:p>
            <a:r>
              <a:rPr lang="en-US" sz="1300" dirty="0">
                <a:solidFill>
                  <a:srgbClr val="444444"/>
                </a:solidFill>
                <a:latin typeface="Roboto" panose="02000000000000000000" pitchFamily="2" charset="0"/>
              </a:rPr>
              <a:t>Judgment of the Court of 9 November 1983, NV </a:t>
            </a:r>
            <a:r>
              <a:rPr lang="en-US" sz="1300" dirty="0" err="1">
                <a:solidFill>
                  <a:srgbClr val="444444"/>
                </a:solidFill>
                <a:latin typeface="Roboto" panose="02000000000000000000" pitchFamily="2" charset="0"/>
              </a:rPr>
              <a:t>Nederlandsche</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Banden</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Industrie</a:t>
            </a:r>
            <a:r>
              <a:rPr lang="en-US" sz="1300" dirty="0">
                <a:solidFill>
                  <a:srgbClr val="444444"/>
                </a:solidFill>
                <a:latin typeface="Roboto" panose="02000000000000000000" pitchFamily="2" charset="0"/>
              </a:rPr>
              <a:t> Michelin v Commission of the European Communities; Case 322/81.</a:t>
            </a:r>
          </a:p>
          <a:p>
            <a:r>
              <a:rPr lang="en-US" sz="1300" dirty="0">
                <a:solidFill>
                  <a:srgbClr val="444444"/>
                </a:solidFill>
                <a:latin typeface="Roboto" panose="02000000000000000000" pitchFamily="2" charset="0"/>
              </a:rPr>
              <a:t>Commission Decision of 30 January 2008; Case COMP/M.4734 - </a:t>
            </a:r>
            <a:r>
              <a:rPr lang="en-US" sz="1300" dirty="0" err="1">
                <a:solidFill>
                  <a:srgbClr val="444444"/>
                </a:solidFill>
                <a:latin typeface="Roboto" panose="02000000000000000000" pitchFamily="2" charset="0"/>
              </a:rPr>
              <a:t>Ineos</a:t>
            </a:r>
            <a:r>
              <a:rPr lang="en-US" sz="1300" dirty="0">
                <a:solidFill>
                  <a:srgbClr val="444444"/>
                </a:solidFill>
                <a:latin typeface="Roboto" panose="02000000000000000000" pitchFamily="2" charset="0"/>
              </a:rPr>
              <a:t>/ </a:t>
            </a:r>
            <a:r>
              <a:rPr lang="en-US" sz="1300" dirty="0" err="1">
                <a:solidFill>
                  <a:srgbClr val="444444"/>
                </a:solidFill>
                <a:latin typeface="Roboto" panose="02000000000000000000" pitchFamily="2" charset="0"/>
              </a:rPr>
              <a:t>Kerling</a:t>
            </a:r>
            <a:r>
              <a:rPr lang="en-US" sz="1300" dirty="0">
                <a:solidFill>
                  <a:srgbClr val="444444"/>
                </a:solidFill>
                <a:latin typeface="Roboto" panose="02000000000000000000" pitchFamily="2" charset="0"/>
              </a:rPr>
              <a:t>.</a:t>
            </a:r>
          </a:p>
          <a:p>
            <a:r>
              <a:rPr lang="en-US" sz="1300" dirty="0">
                <a:solidFill>
                  <a:srgbClr val="444444"/>
                </a:solidFill>
                <a:latin typeface="Roboto" panose="02000000000000000000" pitchFamily="2" charset="0"/>
              </a:rPr>
              <a:t>Commission Decision of 27 June 2017; Case COMP/AT.39740 – Google Search (Shopping)</a:t>
            </a:r>
          </a:p>
          <a:p>
            <a:r>
              <a:rPr lang="en-US" sz="1300" dirty="0">
                <a:solidFill>
                  <a:srgbClr val="444444"/>
                </a:solidFill>
                <a:latin typeface="Roboto" panose="02000000000000000000" pitchFamily="2" charset="0"/>
              </a:rPr>
              <a:t>Commission Decision of 18 July 2018; Case COMP/AT.40099 – Google Android</a:t>
            </a:r>
          </a:p>
          <a:p>
            <a:r>
              <a:rPr lang="en-US" sz="1300" dirty="0">
                <a:solidFill>
                  <a:srgbClr val="444444"/>
                </a:solidFill>
                <a:latin typeface="Roboto" panose="02000000000000000000" pitchFamily="2" charset="0"/>
              </a:rPr>
              <a:t>Commission Decision of 20 March 2019; Case COMP/AT.40411 – Google Search (AdSense)</a:t>
            </a:r>
          </a:p>
          <a:p>
            <a:r>
              <a:rPr lang="en-US" sz="1300" dirty="0" err="1">
                <a:solidFill>
                  <a:srgbClr val="444444"/>
                </a:solidFill>
                <a:latin typeface="Roboto" panose="02000000000000000000" pitchFamily="2" charset="0"/>
              </a:rPr>
              <a:t>Bundeskartellamt</a:t>
            </a:r>
            <a:r>
              <a:rPr lang="en-US" sz="1300" dirty="0">
                <a:solidFill>
                  <a:srgbClr val="444444"/>
                </a:solidFill>
                <a:latin typeface="Roboto" panose="02000000000000000000" pitchFamily="2" charset="0"/>
              </a:rPr>
              <a:t> Decision of 6 February 2019, Facebook; B6-22/16.</a:t>
            </a:r>
          </a:p>
          <a:p>
            <a:endParaRPr lang="en-US" sz="1300" dirty="0">
              <a:solidFill>
                <a:srgbClr val="444444"/>
              </a:solidFill>
              <a:latin typeface="Roboto" panose="02000000000000000000" pitchFamily="2" charset="0"/>
            </a:endParaRPr>
          </a:p>
          <a:p>
            <a:endParaRPr lang="en-US" sz="1300" dirty="0">
              <a:solidFill>
                <a:srgbClr val="444444"/>
              </a:solidFill>
              <a:latin typeface="Roboto" panose="02000000000000000000" pitchFamily="2" charset="0"/>
            </a:endParaRPr>
          </a:p>
        </p:txBody>
      </p:sp>
      <p:sp>
        <p:nvSpPr>
          <p:cNvPr id="4" name="Espace réservé du numéro de diapositive 3">
            <a:extLst>
              <a:ext uri="{FF2B5EF4-FFF2-40B4-BE49-F238E27FC236}">
                <a16:creationId xmlns:a16="http://schemas.microsoft.com/office/drawing/2014/main" id="{D650242F-82A8-4334-9D17-2386E736F71F}"/>
              </a:ext>
            </a:extLst>
          </p:cNvPr>
          <p:cNvSpPr>
            <a:spLocks noGrp="1"/>
          </p:cNvSpPr>
          <p:nvPr>
            <p:ph type="sldNum" sz="quarter" idx="12"/>
          </p:nvPr>
        </p:nvSpPr>
        <p:spPr/>
        <p:txBody>
          <a:bodyPr/>
          <a:lstStyle/>
          <a:p>
            <a:fld id="{A85EF1E5-F080-0048-9372-CF230FDE727D}" type="slidenum">
              <a:rPr lang="es-ES" smtClean="0"/>
              <a:t>26</a:t>
            </a:fld>
            <a:endParaRPr lang="es-ES" dirty="0"/>
          </a:p>
        </p:txBody>
      </p:sp>
    </p:spTree>
    <p:extLst>
      <p:ext uri="{BB962C8B-B14F-4D97-AF65-F5344CB8AC3E}">
        <p14:creationId xmlns:p14="http://schemas.microsoft.com/office/powerpoint/2010/main" val="1599669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45435" y="1076858"/>
            <a:ext cx="10341665" cy="1325563"/>
          </a:xfrm>
        </p:spPr>
        <p:txBody>
          <a:bodyPr/>
          <a:lstStyle/>
          <a:p>
            <a:r>
              <a:rPr lang="en-US" dirty="0"/>
              <a:t>1. 	Defining Market Power</a:t>
            </a:r>
          </a:p>
        </p:txBody>
      </p:sp>
      <p:sp>
        <p:nvSpPr>
          <p:cNvPr id="5" name="Espace réservé du texte 4"/>
          <p:cNvSpPr>
            <a:spLocks noGrp="1"/>
          </p:cNvSpPr>
          <p:nvPr>
            <p:ph type="body" idx="1"/>
          </p:nvPr>
        </p:nvSpPr>
        <p:spPr/>
        <p:txBody>
          <a:bodyPr/>
          <a:lstStyle/>
          <a:p>
            <a:r>
              <a:rPr lang="en-US"/>
              <a:t>Competitive markets</a:t>
            </a:r>
            <a:endParaRPr lang="en-US" dirty="0"/>
          </a:p>
        </p:txBody>
      </p:sp>
      <p:sp>
        <p:nvSpPr>
          <p:cNvPr id="6" name="Espace réservé du contenu 5"/>
          <p:cNvSpPr>
            <a:spLocks noGrp="1"/>
          </p:cNvSpPr>
          <p:nvPr>
            <p:ph sz="half" idx="2"/>
          </p:nvPr>
        </p:nvSpPr>
        <p:spPr/>
        <p:txBody>
          <a:bodyPr/>
          <a:lstStyle/>
          <a:p>
            <a:r>
              <a:rPr lang="en-US" dirty="0"/>
              <a:t>Allocative efficiency = price </a:t>
            </a:r>
            <a:r>
              <a:rPr lang="en-US" dirty="0">
                <a:sym typeface="Symbol" panose="05050102010706020507" pitchFamily="18" charset="2"/>
              </a:rPr>
              <a:t></a:t>
            </a:r>
            <a:endParaRPr lang="en-US" dirty="0"/>
          </a:p>
          <a:p>
            <a:r>
              <a:rPr lang="en-US" dirty="0"/>
              <a:t>Productive efficiency = costs </a:t>
            </a:r>
            <a:r>
              <a:rPr lang="en-US" dirty="0">
                <a:sym typeface="Symbol" panose="05050102010706020507" pitchFamily="18" charset="2"/>
              </a:rPr>
              <a:t></a:t>
            </a:r>
            <a:endParaRPr lang="en-US" dirty="0"/>
          </a:p>
          <a:p>
            <a:r>
              <a:rPr lang="en-US" dirty="0"/>
              <a:t>Dynamic efficiency = products </a:t>
            </a:r>
            <a:r>
              <a:rPr lang="en-US" dirty="0">
                <a:sym typeface="Symbol" panose="05050102010706020507" pitchFamily="18" charset="2"/>
              </a:rPr>
              <a:t></a:t>
            </a:r>
            <a:endParaRPr lang="en-US" dirty="0"/>
          </a:p>
        </p:txBody>
      </p:sp>
      <p:sp>
        <p:nvSpPr>
          <p:cNvPr id="7" name="Espace réservé du texte 6"/>
          <p:cNvSpPr>
            <a:spLocks noGrp="1"/>
          </p:cNvSpPr>
          <p:nvPr>
            <p:ph type="body" sz="quarter" idx="3"/>
          </p:nvPr>
        </p:nvSpPr>
        <p:spPr/>
        <p:txBody>
          <a:bodyPr/>
          <a:lstStyle/>
          <a:p>
            <a:r>
              <a:rPr lang="en-US" dirty="0"/>
              <a:t>Market power</a:t>
            </a:r>
          </a:p>
        </p:txBody>
      </p:sp>
      <p:sp>
        <p:nvSpPr>
          <p:cNvPr id="8" name="Espace réservé du contenu 7"/>
          <p:cNvSpPr>
            <a:spLocks noGrp="1"/>
          </p:cNvSpPr>
          <p:nvPr>
            <p:ph sz="quarter" idx="4"/>
          </p:nvPr>
        </p:nvSpPr>
        <p:spPr/>
        <p:txBody>
          <a:bodyPr/>
          <a:lstStyle/>
          <a:p>
            <a:r>
              <a:rPr lang="en-US" dirty="0"/>
              <a:t>Power over price</a:t>
            </a:r>
          </a:p>
          <a:p>
            <a:r>
              <a:rPr lang="en-US" dirty="0"/>
              <a:t>Inertial behavior</a:t>
            </a:r>
          </a:p>
          <a:p>
            <a:r>
              <a:rPr lang="en-US" dirty="0"/>
              <a:t>Deadweight loss</a:t>
            </a:r>
          </a:p>
        </p:txBody>
      </p:sp>
      <p:sp>
        <p:nvSpPr>
          <p:cNvPr id="4" name="Espace réservé du numéro de diapositive 3"/>
          <p:cNvSpPr>
            <a:spLocks noGrp="1"/>
          </p:cNvSpPr>
          <p:nvPr>
            <p:ph type="sldNum" sz="quarter" idx="12"/>
          </p:nvPr>
        </p:nvSpPr>
        <p:spPr/>
        <p:txBody>
          <a:bodyPr/>
          <a:lstStyle/>
          <a:p>
            <a:fld id="{A85EF1E5-F080-0048-9372-CF230FDE727D}" type="slidenum">
              <a:rPr lang="es-ES" smtClean="0"/>
              <a:pPr/>
              <a:t>3</a:t>
            </a:fld>
            <a:endParaRPr lang="es-ES" dirty="0"/>
          </a:p>
        </p:txBody>
      </p:sp>
    </p:spTree>
    <p:extLst>
      <p:ext uri="{BB962C8B-B14F-4D97-AF65-F5344CB8AC3E}">
        <p14:creationId xmlns:p14="http://schemas.microsoft.com/office/powerpoint/2010/main" val="4283393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1.1.	Mechanics of Market Power</a:t>
            </a:r>
          </a:p>
        </p:txBody>
      </p:sp>
      <p:sp>
        <p:nvSpPr>
          <p:cNvPr id="8" name="Espace réservé du contenu 7"/>
          <p:cNvSpPr>
            <a:spLocks noGrp="1"/>
          </p:cNvSpPr>
          <p:nvPr>
            <p:ph sz="half" idx="1"/>
          </p:nvPr>
        </p:nvSpPr>
        <p:spPr>
          <a:xfrm>
            <a:off x="770020" y="2685328"/>
            <a:ext cx="3464551" cy="3391020"/>
          </a:xfrm>
        </p:spPr>
        <p:txBody>
          <a:bodyPr>
            <a:normAutofit fontScale="92500"/>
          </a:bodyPr>
          <a:lstStyle/>
          <a:p>
            <a:r>
              <a:rPr lang="en-US" dirty="0"/>
              <a:t>Compared to competitive markets, monopolist is “</a:t>
            </a:r>
            <a:r>
              <a:rPr lang="en-US" i="1" dirty="0"/>
              <a:t>price setter</a:t>
            </a:r>
            <a:r>
              <a:rPr lang="en-US" dirty="0"/>
              <a:t>”</a:t>
            </a:r>
          </a:p>
          <a:p>
            <a:pPr lvl="1"/>
            <a:r>
              <a:rPr lang="en-US" dirty="0"/>
              <a:t>Decision making problem</a:t>
            </a:r>
          </a:p>
          <a:p>
            <a:pPr lvl="1"/>
            <a:r>
              <a:rPr lang="en-US" dirty="0"/>
              <a:t>MR = MC</a:t>
            </a:r>
          </a:p>
          <a:p>
            <a:r>
              <a:rPr lang="en-US" dirty="0"/>
              <a:t>Only works if monopolist controls industry output</a:t>
            </a:r>
          </a:p>
          <a:p>
            <a:r>
              <a:rPr lang="en-US" dirty="0" smtClean="0"/>
              <a:t>See the triangle?</a:t>
            </a:r>
            <a:endParaRPr lang="en-US" dirty="0"/>
          </a:p>
          <a:p>
            <a:endParaRPr lang="en-US" dirty="0"/>
          </a:p>
        </p:txBody>
      </p:sp>
      <p:sp>
        <p:nvSpPr>
          <p:cNvPr id="29" name="Espace réservé du contenu 28"/>
          <p:cNvSpPr>
            <a:spLocks noGrp="1"/>
          </p:cNvSpPr>
          <p:nvPr>
            <p:ph sz="half" idx="2"/>
          </p:nvPr>
        </p:nvSpPr>
        <p:spPr/>
        <p:txBody>
          <a:bodyPr>
            <a:normAutofit fontScale="92500"/>
          </a:bodyPr>
          <a:lstStyle/>
          <a:p>
            <a:endParaRPr lang="en-US"/>
          </a:p>
        </p:txBody>
      </p:sp>
      <p:sp>
        <p:nvSpPr>
          <p:cNvPr id="7" name="Espace réservé du numéro de diapositive 6"/>
          <p:cNvSpPr>
            <a:spLocks noGrp="1"/>
          </p:cNvSpPr>
          <p:nvPr>
            <p:ph type="sldNum" sz="quarter" idx="12"/>
          </p:nvPr>
        </p:nvSpPr>
        <p:spPr/>
        <p:txBody>
          <a:bodyPr/>
          <a:lstStyle/>
          <a:p>
            <a:fld id="{A85EF1E5-F080-0048-9372-CF230FDE727D}" type="slidenum">
              <a:rPr lang="es-ES" smtClean="0"/>
              <a:t>4</a:t>
            </a:fld>
            <a:endParaRPr lang="es-ES"/>
          </a:p>
        </p:txBody>
      </p:sp>
      <p:pic>
        <p:nvPicPr>
          <p:cNvPr id="28" name="Espace réservé du contenu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34571" y="2368732"/>
            <a:ext cx="7555231" cy="3348892"/>
          </a:xfrm>
          <a:prstGeom prst="rect">
            <a:avLst/>
          </a:prstGeom>
        </p:spPr>
      </p:pic>
    </p:spTree>
    <p:extLst>
      <p:ext uri="{BB962C8B-B14F-4D97-AF65-F5344CB8AC3E}">
        <p14:creationId xmlns:p14="http://schemas.microsoft.com/office/powerpoint/2010/main" val="482136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en-US" dirty="0"/>
              <a:t>1.2.	Substantial Market Power (SMP)</a:t>
            </a:r>
          </a:p>
        </p:txBody>
      </p:sp>
      <p:sp>
        <p:nvSpPr>
          <p:cNvPr id="9" name="Espace réservé du contenu 8"/>
          <p:cNvSpPr>
            <a:spLocks noGrp="1"/>
          </p:cNvSpPr>
          <p:nvPr>
            <p:ph idx="1"/>
          </p:nvPr>
        </p:nvSpPr>
        <p:spPr/>
        <p:txBody>
          <a:bodyPr/>
          <a:lstStyle/>
          <a:p>
            <a:r>
              <a:rPr lang="en-US" dirty="0"/>
              <a:t>Business dynamism requires firms to earn a normal rate of return</a:t>
            </a:r>
          </a:p>
          <a:p>
            <a:r>
              <a:rPr lang="en-US" dirty="0"/>
              <a:t>Above cost prices that persist under free and open entry denote efficiency</a:t>
            </a:r>
          </a:p>
          <a:p>
            <a:r>
              <a:rPr lang="en-US" dirty="0"/>
              <a:t>Market power is only problematic when substantial (and durable)</a:t>
            </a:r>
          </a:p>
          <a:p>
            <a:pPr lvl="1"/>
            <a:r>
              <a:rPr lang="en-US" dirty="0"/>
              <a:t>General Court, Case T-399/16, </a:t>
            </a:r>
            <a:r>
              <a:rPr lang="en-US" i="1" dirty="0"/>
              <a:t>CK Telecoms v Commission</a:t>
            </a:r>
          </a:p>
          <a:p>
            <a:pPr lvl="1"/>
            <a:r>
              <a:rPr lang="en-US" dirty="0"/>
              <a:t>Guidance paper on Article 102 TFEU, §§9-12</a:t>
            </a:r>
          </a:p>
          <a:p>
            <a:endParaRPr lang="en-US" dirty="0"/>
          </a:p>
        </p:txBody>
      </p:sp>
      <p:sp>
        <p:nvSpPr>
          <p:cNvPr id="7" name="Espace réservé du numéro de diapositive 6"/>
          <p:cNvSpPr>
            <a:spLocks noGrp="1"/>
          </p:cNvSpPr>
          <p:nvPr>
            <p:ph type="sldNum" sz="quarter" idx="12"/>
          </p:nvPr>
        </p:nvSpPr>
        <p:spPr/>
        <p:txBody>
          <a:bodyPr/>
          <a:lstStyle/>
          <a:p>
            <a:fld id="{A85EF1E5-F080-0048-9372-CF230FDE727D}" type="slidenum">
              <a:rPr lang="es-ES" smtClean="0"/>
              <a:t>5</a:t>
            </a:fld>
            <a:endParaRPr lang="es-ES"/>
          </a:p>
        </p:txBody>
      </p:sp>
    </p:spTree>
    <p:extLst>
      <p:ext uri="{BB962C8B-B14F-4D97-AF65-F5344CB8AC3E}">
        <p14:creationId xmlns:p14="http://schemas.microsoft.com/office/powerpoint/2010/main" val="1006647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1.3. 	SMP in Competition Practice</a:t>
            </a:r>
          </a:p>
        </p:txBody>
      </p:sp>
      <p:sp>
        <p:nvSpPr>
          <p:cNvPr id="3" name="Espace réservé du contenu 2"/>
          <p:cNvSpPr>
            <a:spLocks noGrp="1"/>
          </p:cNvSpPr>
          <p:nvPr>
            <p:ph idx="1"/>
          </p:nvPr>
        </p:nvSpPr>
        <p:spPr/>
        <p:txBody>
          <a:bodyPr/>
          <a:lstStyle/>
          <a:p>
            <a:r>
              <a:rPr lang="en-US" dirty="0"/>
              <a:t>Market power unlawfully acquired =&gt; merger</a:t>
            </a:r>
          </a:p>
          <a:p>
            <a:r>
              <a:rPr lang="en-US" dirty="0"/>
              <a:t>Market power unlawfully exercised =&gt; exploitative abuse of dominance</a:t>
            </a:r>
          </a:p>
          <a:p>
            <a:r>
              <a:rPr lang="en-US" dirty="0"/>
              <a:t>Market power unlawfully protected or strengthened =&gt; exclusionary abuse of dominance</a:t>
            </a:r>
          </a:p>
          <a:p>
            <a:r>
              <a:rPr lang="en-US" dirty="0"/>
              <a:t>Collective market power =&gt; anticompetitive agreements</a:t>
            </a:r>
          </a:p>
        </p:txBody>
      </p:sp>
      <p:sp>
        <p:nvSpPr>
          <p:cNvPr id="4" name="Espace réservé du numéro de diapositive 3"/>
          <p:cNvSpPr>
            <a:spLocks noGrp="1"/>
          </p:cNvSpPr>
          <p:nvPr>
            <p:ph type="sldNum" sz="quarter" idx="12"/>
          </p:nvPr>
        </p:nvSpPr>
        <p:spPr/>
        <p:txBody>
          <a:bodyPr/>
          <a:lstStyle/>
          <a:p>
            <a:fld id="{A85EF1E5-F080-0048-9372-CF230FDE727D}" type="slidenum">
              <a:rPr lang="es-ES" smtClean="0"/>
              <a:t>6</a:t>
            </a:fld>
            <a:endParaRPr lang="es-ES" dirty="0"/>
          </a:p>
        </p:txBody>
      </p:sp>
    </p:spTree>
    <p:extLst>
      <p:ext uri="{BB962C8B-B14F-4D97-AF65-F5344CB8AC3E}">
        <p14:creationId xmlns:p14="http://schemas.microsoft.com/office/powerpoint/2010/main" val="933223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1.4.	Online Platforms? (more =&gt; §3)</a:t>
            </a:r>
          </a:p>
        </p:txBody>
      </p:sp>
      <p:sp>
        <p:nvSpPr>
          <p:cNvPr id="3" name="Espace réservé du contenu 2"/>
          <p:cNvSpPr>
            <a:spLocks noGrp="1"/>
          </p:cNvSpPr>
          <p:nvPr>
            <p:ph idx="1"/>
          </p:nvPr>
        </p:nvSpPr>
        <p:spPr/>
        <p:txBody>
          <a:bodyPr/>
          <a:lstStyle/>
          <a:p>
            <a:r>
              <a:rPr lang="en-US" dirty="0"/>
              <a:t>Structural properties indicative of dominance</a:t>
            </a:r>
          </a:p>
          <a:p>
            <a:r>
              <a:rPr lang="en-US" dirty="0"/>
              <a:t>But confounding factors</a:t>
            </a:r>
          </a:p>
          <a:p>
            <a:pPr lvl="1"/>
            <a:r>
              <a:rPr lang="en-US" dirty="0"/>
              <a:t>Output growth</a:t>
            </a:r>
          </a:p>
          <a:p>
            <a:pPr lvl="1"/>
            <a:r>
              <a:rPr lang="en-US" dirty="0"/>
              <a:t>Entry</a:t>
            </a:r>
          </a:p>
          <a:p>
            <a:pPr lvl="1"/>
            <a:r>
              <a:rPr lang="en-US" dirty="0"/>
              <a:t>Large R&amp;D expenditure</a:t>
            </a:r>
          </a:p>
          <a:p>
            <a:pPr lvl="1"/>
            <a:r>
              <a:rPr lang="en-US" dirty="0"/>
              <a:t>…</a:t>
            </a:r>
          </a:p>
          <a:p>
            <a:endParaRPr lang="en-US" dirty="0"/>
          </a:p>
        </p:txBody>
      </p:sp>
      <p:sp>
        <p:nvSpPr>
          <p:cNvPr id="4" name="Espace réservé du numéro de diapositive 3"/>
          <p:cNvSpPr>
            <a:spLocks noGrp="1"/>
          </p:cNvSpPr>
          <p:nvPr>
            <p:ph type="sldNum" sz="quarter" idx="12"/>
          </p:nvPr>
        </p:nvSpPr>
        <p:spPr/>
        <p:txBody>
          <a:bodyPr/>
          <a:lstStyle/>
          <a:p>
            <a:fld id="{A85EF1E5-F080-0048-9372-CF230FDE727D}" type="slidenum">
              <a:rPr lang="es-ES" smtClean="0"/>
              <a:t>7</a:t>
            </a:fld>
            <a:endParaRPr lang="es-ES" dirty="0"/>
          </a:p>
        </p:txBody>
      </p:sp>
    </p:spTree>
    <p:extLst>
      <p:ext uri="{BB962C8B-B14F-4D97-AF65-F5344CB8AC3E}">
        <p14:creationId xmlns:p14="http://schemas.microsoft.com/office/powerpoint/2010/main" val="1832607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3F962A-6696-DC4D-9151-B732F304E900}"/>
              </a:ext>
            </a:extLst>
          </p:cNvPr>
          <p:cNvSpPr>
            <a:spLocks noGrp="1"/>
          </p:cNvSpPr>
          <p:nvPr>
            <p:ph type="title"/>
          </p:nvPr>
        </p:nvSpPr>
        <p:spPr>
          <a:xfrm>
            <a:off x="760976" y="1152758"/>
            <a:ext cx="11140511" cy="1325563"/>
          </a:xfrm>
        </p:spPr>
        <p:txBody>
          <a:bodyPr/>
          <a:lstStyle/>
          <a:p>
            <a:r>
              <a:rPr lang="es-ES" dirty="0"/>
              <a:t>2. </a:t>
            </a:r>
            <a:r>
              <a:rPr lang="es-ES" dirty="0" smtClean="0"/>
              <a:t>	</a:t>
            </a:r>
            <a:r>
              <a:rPr lang="es-ES" dirty="0" err="1" smtClean="0"/>
              <a:t>Establishing</a:t>
            </a:r>
            <a:r>
              <a:rPr lang="es-ES" dirty="0" smtClean="0"/>
              <a:t> SMP</a:t>
            </a:r>
            <a:endParaRPr lang="es-ES" dirty="0"/>
          </a:p>
        </p:txBody>
      </p:sp>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a:xfrm>
            <a:off x="760977" y="2212849"/>
            <a:ext cx="10699186" cy="3707892"/>
          </a:xfrm>
        </p:spPr>
        <p:txBody>
          <a:bodyPr>
            <a:normAutofit/>
          </a:bodyPr>
          <a:lstStyle/>
          <a:p>
            <a:pPr marL="0" indent="0">
              <a:buNone/>
            </a:pPr>
            <a:r>
              <a:rPr lang="es-ES" dirty="0"/>
              <a:t>A </a:t>
            </a:r>
            <a:r>
              <a:rPr lang="es-ES" dirty="0" err="1"/>
              <a:t>firm’s</a:t>
            </a:r>
            <a:r>
              <a:rPr lang="es-ES" dirty="0"/>
              <a:t> </a:t>
            </a:r>
            <a:r>
              <a:rPr lang="es-ES" dirty="0" err="1"/>
              <a:t>power</a:t>
            </a:r>
            <a:r>
              <a:rPr lang="es-ES" dirty="0"/>
              <a:t> </a:t>
            </a:r>
            <a:r>
              <a:rPr lang="es-ES" dirty="0" err="1"/>
              <a:t>over</a:t>
            </a:r>
            <a:r>
              <a:rPr lang="es-ES" dirty="0"/>
              <a:t> </a:t>
            </a:r>
            <a:r>
              <a:rPr lang="es-ES" dirty="0" err="1"/>
              <a:t>price</a:t>
            </a:r>
            <a:r>
              <a:rPr lang="es-ES" dirty="0"/>
              <a:t> can be </a:t>
            </a:r>
            <a:r>
              <a:rPr lang="es-ES" dirty="0" err="1"/>
              <a:t>constrained</a:t>
            </a:r>
            <a:r>
              <a:rPr lang="es-ES" dirty="0"/>
              <a:t> </a:t>
            </a:r>
            <a:r>
              <a:rPr lang="es-ES" dirty="0" err="1"/>
              <a:t>by</a:t>
            </a:r>
            <a:endParaRPr lang="es-ES" dirty="0"/>
          </a:p>
          <a:p>
            <a:pPr marL="0" indent="0">
              <a:buNone/>
            </a:pPr>
            <a:endParaRPr lang="es-ES" dirty="0"/>
          </a:p>
          <a:p>
            <a:pPr marL="0" indent="0">
              <a:buNone/>
            </a:pPr>
            <a:r>
              <a:rPr lang="es-ES" dirty="0"/>
              <a:t>2.1.	</a:t>
            </a:r>
            <a:r>
              <a:rPr lang="es-ES" dirty="0" err="1"/>
              <a:t>Existence</a:t>
            </a:r>
            <a:r>
              <a:rPr lang="es-ES" dirty="0"/>
              <a:t> of </a:t>
            </a:r>
            <a:r>
              <a:rPr lang="es-ES" dirty="0" err="1"/>
              <a:t>rivals</a:t>
            </a:r>
            <a:r>
              <a:rPr lang="es-ES" dirty="0"/>
              <a:t> </a:t>
            </a:r>
            <a:r>
              <a:rPr lang="es-ES" dirty="0">
                <a:sym typeface="Wingdings" panose="05000000000000000000" pitchFamily="2" charset="2"/>
              </a:rPr>
              <a:t> Market </a:t>
            </a:r>
            <a:r>
              <a:rPr lang="es-ES" dirty="0" err="1">
                <a:sym typeface="Wingdings" panose="05000000000000000000" pitchFamily="2" charset="2"/>
              </a:rPr>
              <a:t>structure</a:t>
            </a:r>
            <a:endParaRPr lang="es-ES" dirty="0">
              <a:sym typeface="Wingdings" panose="05000000000000000000" pitchFamily="2" charset="2"/>
            </a:endParaRPr>
          </a:p>
          <a:p>
            <a:pPr marL="0" indent="0">
              <a:buNone/>
            </a:pPr>
            <a:r>
              <a:rPr lang="es-ES" dirty="0">
                <a:sym typeface="Wingdings" panose="05000000000000000000" pitchFamily="2" charset="2"/>
              </a:rPr>
              <a:t>2.2.	</a:t>
            </a:r>
            <a:r>
              <a:rPr lang="es-ES" dirty="0" err="1"/>
              <a:t>Ability</a:t>
            </a:r>
            <a:r>
              <a:rPr lang="es-ES" dirty="0"/>
              <a:t> of </a:t>
            </a:r>
            <a:r>
              <a:rPr lang="es-ES" dirty="0" err="1"/>
              <a:t>rivals</a:t>
            </a:r>
            <a:r>
              <a:rPr lang="es-ES" dirty="0"/>
              <a:t> to </a:t>
            </a:r>
            <a:r>
              <a:rPr lang="es-ES" dirty="0" err="1"/>
              <a:t>raise</a:t>
            </a:r>
            <a:r>
              <a:rPr lang="es-ES" dirty="0"/>
              <a:t> output </a:t>
            </a:r>
            <a:r>
              <a:rPr lang="es-ES" dirty="0">
                <a:sym typeface="Wingdings" panose="05000000000000000000" pitchFamily="2" charset="2"/>
              </a:rPr>
              <a:t> </a:t>
            </a:r>
            <a:r>
              <a:rPr lang="es-ES" dirty="0" err="1">
                <a:sym typeface="Wingdings" panose="05000000000000000000" pitchFamily="2" charset="2"/>
              </a:rPr>
              <a:t>Entry</a:t>
            </a:r>
            <a:r>
              <a:rPr lang="es-ES" dirty="0">
                <a:sym typeface="Wingdings" panose="05000000000000000000" pitchFamily="2" charset="2"/>
              </a:rPr>
              <a:t>/</a:t>
            </a:r>
            <a:r>
              <a:rPr lang="es-ES" dirty="0" err="1">
                <a:sym typeface="Wingdings" panose="05000000000000000000" pitchFamily="2" charset="2"/>
              </a:rPr>
              <a:t>expansion</a:t>
            </a:r>
            <a:r>
              <a:rPr lang="es-ES" dirty="0">
                <a:sym typeface="Wingdings" panose="05000000000000000000" pitchFamily="2" charset="2"/>
              </a:rPr>
              <a:t> </a:t>
            </a:r>
            <a:r>
              <a:rPr lang="es-ES" dirty="0" err="1">
                <a:sym typeface="Wingdings" panose="05000000000000000000" pitchFamily="2" charset="2"/>
              </a:rPr>
              <a:t>barriers</a:t>
            </a:r>
            <a:endParaRPr lang="es-ES" dirty="0">
              <a:sym typeface="Wingdings" panose="05000000000000000000" pitchFamily="2" charset="2"/>
            </a:endParaRPr>
          </a:p>
          <a:p>
            <a:pPr marL="0" indent="0">
              <a:buNone/>
            </a:pPr>
            <a:r>
              <a:rPr lang="es-ES" dirty="0">
                <a:sym typeface="Wingdings" panose="05000000000000000000" pitchFamily="2" charset="2"/>
              </a:rPr>
              <a:t>2.3.	</a:t>
            </a:r>
            <a:r>
              <a:rPr lang="es-ES" dirty="0" err="1">
                <a:sym typeface="Wingdings" panose="05000000000000000000" pitchFamily="2" charset="2"/>
              </a:rPr>
              <a:t>Countervailing</a:t>
            </a:r>
            <a:r>
              <a:rPr lang="es-ES" dirty="0">
                <a:sym typeface="Wingdings" panose="05000000000000000000" pitchFamily="2" charset="2"/>
              </a:rPr>
              <a:t> </a:t>
            </a:r>
            <a:r>
              <a:rPr lang="es-ES" dirty="0" err="1">
                <a:sym typeface="Wingdings" panose="05000000000000000000" pitchFamily="2" charset="2"/>
              </a:rPr>
              <a:t>behavior</a:t>
            </a:r>
            <a:r>
              <a:rPr lang="es-ES" dirty="0">
                <a:sym typeface="Wingdings" panose="05000000000000000000" pitchFamily="2" charset="2"/>
              </a:rPr>
              <a:t> of </a:t>
            </a:r>
            <a:r>
              <a:rPr lang="es-ES" dirty="0" err="1">
                <a:sym typeface="Wingdings" panose="05000000000000000000" pitchFamily="2" charset="2"/>
              </a:rPr>
              <a:t>customers</a:t>
            </a:r>
            <a:r>
              <a:rPr lang="es-ES" dirty="0">
                <a:sym typeface="Wingdings" panose="05000000000000000000" pitchFamily="2" charset="2"/>
              </a:rPr>
              <a:t>  </a:t>
            </a:r>
            <a:r>
              <a:rPr lang="es-ES" dirty="0" err="1"/>
              <a:t>Buyer</a:t>
            </a:r>
            <a:r>
              <a:rPr lang="es-ES" dirty="0"/>
              <a:t> </a:t>
            </a:r>
            <a:r>
              <a:rPr lang="es-ES" dirty="0" err="1"/>
              <a:t>power</a:t>
            </a:r>
            <a:endParaRPr lang="es-ES" dirty="0"/>
          </a:p>
          <a:p>
            <a:pPr marL="0" indent="0">
              <a:buNone/>
            </a:pPr>
            <a:endParaRPr lang="es-ES" dirty="0"/>
          </a:p>
          <a:p>
            <a:pPr marL="0" indent="0">
              <a:buNone/>
            </a:pPr>
            <a:r>
              <a:rPr lang="es-ES" dirty="0" err="1"/>
              <a:t>Occasionally</a:t>
            </a:r>
            <a:r>
              <a:rPr lang="es-ES" dirty="0"/>
              <a:t>, </a:t>
            </a:r>
            <a:r>
              <a:rPr lang="es-ES" dirty="0" err="1"/>
              <a:t>Substantial</a:t>
            </a:r>
            <a:r>
              <a:rPr lang="es-ES" dirty="0"/>
              <a:t> </a:t>
            </a:r>
            <a:r>
              <a:rPr lang="es-ES" dirty="0" err="1"/>
              <a:t>market</a:t>
            </a:r>
            <a:r>
              <a:rPr lang="es-ES" dirty="0"/>
              <a:t> </a:t>
            </a:r>
            <a:r>
              <a:rPr lang="es-ES" dirty="0" err="1"/>
              <a:t>power</a:t>
            </a:r>
            <a:r>
              <a:rPr lang="es-ES" dirty="0"/>
              <a:t> </a:t>
            </a:r>
            <a:r>
              <a:rPr lang="es-ES" dirty="0" err="1"/>
              <a:t>is</a:t>
            </a:r>
            <a:r>
              <a:rPr lang="es-ES" dirty="0"/>
              <a:t> </a:t>
            </a:r>
            <a:r>
              <a:rPr lang="es-ES" dirty="0" err="1"/>
              <a:t>measured</a:t>
            </a:r>
            <a:r>
              <a:rPr lang="es-ES" dirty="0"/>
              <a:t> “</a:t>
            </a:r>
            <a:r>
              <a:rPr lang="es-ES" i="1" dirty="0" err="1"/>
              <a:t>directly</a:t>
            </a:r>
            <a:r>
              <a:rPr lang="es-ES" i="1" dirty="0"/>
              <a:t>”</a:t>
            </a:r>
            <a:endParaRPr lang="es-ES" dirty="0"/>
          </a:p>
          <a:p>
            <a:pPr marL="0" indent="0">
              <a:buNone/>
            </a:pPr>
            <a:r>
              <a:rPr lang="es-ES" dirty="0"/>
              <a:t>2.4      </a:t>
            </a:r>
            <a:r>
              <a:rPr lang="es-ES" dirty="0" err="1"/>
              <a:t>Costs</a:t>
            </a:r>
            <a:r>
              <a:rPr lang="es-ES" dirty="0"/>
              <a:t>, </a:t>
            </a:r>
            <a:r>
              <a:rPr lang="es-ES" dirty="0" err="1"/>
              <a:t>prices</a:t>
            </a:r>
            <a:r>
              <a:rPr lang="es-ES" dirty="0"/>
              <a:t> and </a:t>
            </a:r>
            <a:r>
              <a:rPr lang="es-ES" dirty="0" err="1"/>
              <a:t>profits</a:t>
            </a:r>
            <a:r>
              <a:rPr lang="es-ES" dirty="0"/>
              <a:t> </a:t>
            </a:r>
          </a:p>
          <a:p>
            <a:pPr marL="0" indent="0">
              <a:buNone/>
            </a:pPr>
            <a:endParaRPr lang="es-ES" dirty="0"/>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8</a:t>
            </a:fld>
            <a:endParaRPr lang="es-ES" dirty="0"/>
          </a:p>
        </p:txBody>
      </p:sp>
    </p:spTree>
    <p:extLst>
      <p:ext uri="{BB962C8B-B14F-4D97-AF65-F5344CB8AC3E}">
        <p14:creationId xmlns:p14="http://schemas.microsoft.com/office/powerpoint/2010/main" val="3661556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3F962A-6696-DC4D-9151-B732F304E900}"/>
              </a:ext>
            </a:extLst>
          </p:cNvPr>
          <p:cNvSpPr>
            <a:spLocks noGrp="1"/>
          </p:cNvSpPr>
          <p:nvPr>
            <p:ph type="title"/>
          </p:nvPr>
        </p:nvSpPr>
        <p:spPr/>
        <p:txBody>
          <a:bodyPr/>
          <a:lstStyle/>
          <a:p>
            <a:r>
              <a:rPr lang="es-ES" dirty="0"/>
              <a:t>2.1.	</a:t>
            </a:r>
            <a:r>
              <a:rPr lang="es-ES" dirty="0" err="1"/>
              <a:t>Market</a:t>
            </a:r>
            <a:r>
              <a:rPr lang="es-ES" dirty="0"/>
              <a:t> </a:t>
            </a:r>
            <a:r>
              <a:rPr lang="es-ES" dirty="0" err="1"/>
              <a:t>Structure</a:t>
            </a:r>
            <a:endParaRPr lang="es-ES" dirty="0"/>
          </a:p>
        </p:txBody>
      </p:sp>
      <p:sp>
        <p:nvSpPr>
          <p:cNvPr id="3" name="Marcador de contenido 2">
            <a:extLst>
              <a:ext uri="{FF2B5EF4-FFF2-40B4-BE49-F238E27FC236}">
                <a16:creationId xmlns:a16="http://schemas.microsoft.com/office/drawing/2014/main" id="{CA3953F5-74D6-1149-8F1B-77589F2838E9}"/>
              </a:ext>
            </a:extLst>
          </p:cNvPr>
          <p:cNvSpPr>
            <a:spLocks noGrp="1"/>
          </p:cNvSpPr>
          <p:nvPr>
            <p:ph idx="1"/>
          </p:nvPr>
        </p:nvSpPr>
        <p:spPr>
          <a:xfrm>
            <a:off x="760977" y="2276273"/>
            <a:ext cx="10699186" cy="3644468"/>
          </a:xfrm>
        </p:spPr>
        <p:txBody>
          <a:bodyPr/>
          <a:lstStyle/>
          <a:p>
            <a:pPr marL="0" indent="0" algn="just">
              <a:buNone/>
            </a:pPr>
            <a:r>
              <a:rPr lang="es-ES" b="1" u="sng" dirty="0" err="1"/>
              <a:t>Proxies</a:t>
            </a:r>
            <a:r>
              <a:rPr lang="es-ES" b="1" u="sng" dirty="0"/>
              <a:t> of SMP</a:t>
            </a:r>
          </a:p>
          <a:p>
            <a:pPr marL="0" indent="0" algn="just">
              <a:buNone/>
            </a:pPr>
            <a:endParaRPr lang="es-ES" b="1" u="sng" dirty="0"/>
          </a:p>
          <a:p>
            <a:pPr algn="just">
              <a:buFontTx/>
              <a:buChar char="-"/>
            </a:pPr>
            <a:r>
              <a:rPr lang="es-ES" b="1" dirty="0"/>
              <a:t>Market share </a:t>
            </a:r>
            <a:r>
              <a:rPr lang="es-ES" b="1" dirty="0" err="1"/>
              <a:t>levels</a:t>
            </a:r>
            <a:r>
              <a:rPr lang="es-ES" b="1" dirty="0"/>
              <a:t> </a:t>
            </a:r>
            <a:r>
              <a:rPr lang="es-ES" dirty="0"/>
              <a:t>in </a:t>
            </a:r>
            <a:r>
              <a:rPr lang="es-ES" dirty="0" err="1"/>
              <a:t>absolute</a:t>
            </a:r>
            <a:r>
              <a:rPr lang="es-ES" dirty="0"/>
              <a:t> and </a:t>
            </a:r>
            <a:r>
              <a:rPr lang="es-ES" dirty="0" err="1"/>
              <a:t>relative</a:t>
            </a:r>
            <a:r>
              <a:rPr lang="es-ES" dirty="0"/>
              <a:t> </a:t>
            </a:r>
            <a:r>
              <a:rPr lang="es-ES" dirty="0" err="1"/>
              <a:t>terms</a:t>
            </a:r>
            <a:r>
              <a:rPr lang="es-ES" dirty="0"/>
              <a:t> (</a:t>
            </a:r>
            <a:r>
              <a:rPr lang="es-ES" dirty="0" err="1"/>
              <a:t>compared</a:t>
            </a:r>
            <a:r>
              <a:rPr lang="es-ES" dirty="0"/>
              <a:t> to </a:t>
            </a:r>
            <a:r>
              <a:rPr lang="es-ES" dirty="0" err="1"/>
              <a:t>competitors</a:t>
            </a:r>
            <a:r>
              <a:rPr lang="es-ES" dirty="0"/>
              <a:t>);</a:t>
            </a:r>
          </a:p>
          <a:p>
            <a:pPr marL="0" indent="0" algn="just">
              <a:buNone/>
            </a:pPr>
            <a:endParaRPr lang="es-ES" dirty="0"/>
          </a:p>
          <a:p>
            <a:pPr algn="just">
              <a:buFontTx/>
              <a:buChar char="-"/>
            </a:pPr>
            <a:r>
              <a:rPr lang="es-ES" dirty="0" err="1"/>
              <a:t>Their</a:t>
            </a:r>
            <a:r>
              <a:rPr lang="es-ES" dirty="0"/>
              <a:t> </a:t>
            </a:r>
            <a:r>
              <a:rPr lang="es-ES" b="1" dirty="0" err="1"/>
              <a:t>evolution</a:t>
            </a:r>
            <a:r>
              <a:rPr lang="es-ES" dirty="0"/>
              <a:t> </a:t>
            </a:r>
            <a:r>
              <a:rPr lang="es-ES" dirty="0" err="1"/>
              <a:t>over</a:t>
            </a:r>
            <a:r>
              <a:rPr lang="es-ES" dirty="0"/>
              <a:t> time</a:t>
            </a:r>
          </a:p>
        </p:txBody>
      </p:sp>
      <p:sp>
        <p:nvSpPr>
          <p:cNvPr id="4" name="Marcador de número de diapositiva 3">
            <a:extLst>
              <a:ext uri="{FF2B5EF4-FFF2-40B4-BE49-F238E27FC236}">
                <a16:creationId xmlns:a16="http://schemas.microsoft.com/office/drawing/2014/main" id="{C19339D7-72AE-344D-8718-617745936228}"/>
              </a:ext>
            </a:extLst>
          </p:cNvPr>
          <p:cNvSpPr>
            <a:spLocks noGrp="1"/>
          </p:cNvSpPr>
          <p:nvPr>
            <p:ph type="sldNum" sz="quarter" idx="12"/>
          </p:nvPr>
        </p:nvSpPr>
        <p:spPr/>
        <p:txBody>
          <a:bodyPr/>
          <a:lstStyle/>
          <a:p>
            <a:fld id="{A85EF1E5-F080-0048-9372-CF230FDE727D}" type="slidenum">
              <a:rPr lang="es-ES" smtClean="0"/>
              <a:t>9</a:t>
            </a:fld>
            <a:endParaRPr lang="es-ES" dirty="0"/>
          </a:p>
        </p:txBody>
      </p:sp>
    </p:spTree>
    <p:extLst>
      <p:ext uri="{BB962C8B-B14F-4D97-AF65-F5344CB8AC3E}">
        <p14:creationId xmlns:p14="http://schemas.microsoft.com/office/powerpoint/2010/main" val="2562130115"/>
      </p:ext>
    </p:extLst>
  </p:cSld>
  <p:clrMapOvr>
    <a:masterClrMapping/>
  </p:clrMapOvr>
</p:sld>
</file>

<file path=ppt/theme/theme1.xml><?xml version="1.0" encoding="utf-8"?>
<a:theme xmlns:a="http://schemas.openxmlformats.org/drawingml/2006/main" name="Tema de Office">
  <a:themeElements>
    <a:clrScheme name="EUI colour palette">
      <a:dk1>
        <a:srgbClr val="004575"/>
      </a:dk1>
      <a:lt1>
        <a:srgbClr val="FFFFFF"/>
      </a:lt1>
      <a:dk2>
        <a:srgbClr val="004575"/>
      </a:dk2>
      <a:lt2>
        <a:srgbClr val="FFFFFF"/>
      </a:lt2>
      <a:accent1>
        <a:srgbClr val="8F932F"/>
      </a:accent1>
      <a:accent2>
        <a:srgbClr val="C85826"/>
      </a:accent2>
      <a:accent3>
        <a:srgbClr val="C3AEA1"/>
      </a:accent3>
      <a:accent4>
        <a:srgbClr val="F1C36F"/>
      </a:accent4>
      <a:accent5>
        <a:srgbClr val="2480C4"/>
      </a:accent5>
      <a:accent6>
        <a:srgbClr val="004575"/>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UI colour palette">
    <a:dk1>
      <a:srgbClr val="004575"/>
    </a:dk1>
    <a:lt1>
      <a:srgbClr val="FFFFFF"/>
    </a:lt1>
    <a:dk2>
      <a:srgbClr val="004575"/>
    </a:dk2>
    <a:lt2>
      <a:srgbClr val="FFFFFF"/>
    </a:lt2>
    <a:accent1>
      <a:srgbClr val="8F932F"/>
    </a:accent1>
    <a:accent2>
      <a:srgbClr val="C85826"/>
    </a:accent2>
    <a:accent3>
      <a:srgbClr val="C3AEA1"/>
    </a:accent3>
    <a:accent4>
      <a:srgbClr val="F1C36F"/>
    </a:accent4>
    <a:accent5>
      <a:srgbClr val="2480C4"/>
    </a:accent5>
    <a:accent6>
      <a:srgbClr val="004575"/>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8061</TotalTime>
  <Words>4824</Words>
  <Application>Microsoft Office PowerPoint</Application>
  <PresentationFormat>Grand écran</PresentationFormat>
  <Paragraphs>431</Paragraphs>
  <Slides>26</Slides>
  <Notes>24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Arial</vt:lpstr>
      <vt:lpstr>Calibri</vt:lpstr>
      <vt:lpstr>Roboto</vt:lpstr>
      <vt:lpstr>Symbol</vt:lpstr>
      <vt:lpstr>Tahoma</vt:lpstr>
      <vt:lpstr>Wingdings</vt:lpstr>
      <vt:lpstr>Tema de Office</vt:lpstr>
      <vt:lpstr>Online Platforms and Market Power</vt:lpstr>
      <vt:lpstr>Outline</vt:lpstr>
      <vt:lpstr>1.  Defining Market Power</vt:lpstr>
      <vt:lpstr>1.1. Mechanics of Market Power</vt:lpstr>
      <vt:lpstr>1.2. Substantial Market Power (SMP)</vt:lpstr>
      <vt:lpstr>1.3.  SMP in Competition Practice</vt:lpstr>
      <vt:lpstr>1.4. Online Platforms? (more =&gt; §3)</vt:lpstr>
      <vt:lpstr>2.  Establishing SMP</vt:lpstr>
      <vt:lpstr>2.1. Market Structure</vt:lpstr>
      <vt:lpstr>Market Share Levels</vt:lpstr>
      <vt:lpstr>Distribution of Market Shares</vt:lpstr>
      <vt:lpstr>Historical Evolution of Market Shares </vt:lpstr>
      <vt:lpstr>Crude Proxies?</vt:lpstr>
      <vt:lpstr>2.2.  Entry/expansion barriers</vt:lpstr>
      <vt:lpstr>2.2.  Entry/expansion barriers</vt:lpstr>
      <vt:lpstr>2.2.  Entry/expansion barriers</vt:lpstr>
      <vt:lpstr>2.3. Buyer power?</vt:lpstr>
      <vt:lpstr>2.4. Costs, prices and profits</vt:lpstr>
      <vt:lpstr>3.  Complicating Factors in Online Platforms</vt:lpstr>
      <vt:lpstr>Présentation PowerPoint</vt:lpstr>
      <vt:lpstr>Présentation PowerPoint</vt:lpstr>
      <vt:lpstr>Présentation PowerPoint</vt:lpstr>
      <vt:lpstr>Présentation PowerPoint</vt:lpstr>
      <vt:lpstr>Présentation PowerPoint</vt:lpstr>
      <vt:lpstr>Conclusions</vt:lpstr>
      <vt:lpstr>Cases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Medina Medina, Eva</dc:creator>
  <cp:lastModifiedBy>Petit Nicolas</cp:lastModifiedBy>
  <cp:revision>129</cp:revision>
  <dcterms:created xsi:type="dcterms:W3CDTF">2021-04-07T09:33:36Z</dcterms:created>
  <dcterms:modified xsi:type="dcterms:W3CDTF">2021-05-24T21:29:54Z</dcterms:modified>
</cp:coreProperties>
</file>