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7" r:id="rId2"/>
  </p:sldMasterIdLst>
  <p:notesMasterIdLst>
    <p:notesMasterId r:id="rId7"/>
  </p:notesMasterIdLst>
  <p:handoutMasterIdLst>
    <p:handoutMasterId r:id="rId8"/>
  </p:handoutMasterIdLst>
  <p:sldIdLst>
    <p:sldId id="266" r:id="rId3"/>
    <p:sldId id="267" r:id="rId4"/>
    <p:sldId id="268" r:id="rId5"/>
    <p:sldId id="269" r:id="rId6"/>
  </p:sldIdLst>
  <p:sldSz cx="9144000" cy="6858000" type="screen4x3"/>
  <p:notesSz cx="7315200" cy="96012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2">
          <p15:clr>
            <a:srgbClr val="A4A3A4"/>
          </p15:clr>
        </p15:guide>
        <p15:guide id="2" pos="49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0" autoAdjust="0"/>
    <p:restoredTop sz="39535" autoAdjust="0"/>
  </p:normalViewPr>
  <p:slideViewPr>
    <p:cSldViewPr showGuides="1">
      <p:cViewPr varScale="1">
        <p:scale>
          <a:sx n="26" d="100"/>
          <a:sy n="26" d="100"/>
        </p:scale>
        <p:origin x="2056" y="32"/>
      </p:cViewPr>
      <p:guideLst>
        <p:guide orient="horz" pos="3702"/>
        <p:guide pos="49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-3870" y="-120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9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FFC83-C1C7-4552-9DF9-3FFC5D4D32E4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90" y="9119473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D538E-9F28-4FC4-8B5A-3752470D9D0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2115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749B2-99BF-4C5C-90A5-892F6B60191C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0" y="9119473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25BE1-0FDC-4E5E-A141-6036D6B006E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67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25BE1-0FDC-4E5E-A141-6036D6B006E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627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25BE1-0FDC-4E5E-A141-6036D6B006EB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85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25BE1-0FDC-4E5E-A141-6036D6B006EB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290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988840"/>
            <a:ext cx="7128792" cy="1152128"/>
          </a:xfrm>
        </p:spPr>
        <p:txBody>
          <a:bodyPr anchor="b"/>
          <a:lstStyle>
            <a:lvl1pPr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077072"/>
            <a:ext cx="7128792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53775-E2A4-4752-BED6-72B787BF84A0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80E6-4526-4118-B3EC-FF4E77BA3A56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614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with Patter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988841"/>
            <a:ext cx="7128792" cy="1152128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1680" y="4077072"/>
            <a:ext cx="7128792" cy="1500187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1B1FC-7FA7-437D-B665-080CB2949BDE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F863A-E0E0-4719-96DD-8DC13B311E9F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197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60BB-F093-451F-960E-222AE5B487A0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5C6D-7C0A-40A2-93E5-45B7AD5C39FE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988000" y="259200"/>
            <a:ext cx="5688000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24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60BB-F093-451F-960E-222AE5B487A0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5C6D-7C0A-40A2-93E5-45B7AD5C39FE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988000" y="259200"/>
            <a:ext cx="5688000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81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BC296-BCCA-4F55-B360-741FF55A0FC6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67AA2-2322-4A0D-8764-9C1E060557E7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3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8A9BB-C27B-44C2-A93A-AFBB2A0E0450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D6481-3E94-4D5C-AFE8-1EFBE10D5009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765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FC72-1F7F-4D4B-AD73-69DB4EDAB76A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D6E33-FBFD-4C59-9825-C3270BE70F6D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177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3168352" cy="936104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68760"/>
            <a:ext cx="5245422" cy="49685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2204864"/>
            <a:ext cx="3168352" cy="4032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456CC-B832-4B96-A948-41898918321F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ACD6-5B29-427E-B6BE-32C1944AA7B2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604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691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68760"/>
            <a:ext cx="5486400" cy="3530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44522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7C70-7B56-4581-B8E2-53C295187DEC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BB6FA-0BCB-4306-B200-BD1629BD8DD3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215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91680" y="1988840"/>
            <a:ext cx="712879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D798C1-28A9-4707-8D4D-671C3615484B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200" y="636840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4D80E6-4526-4118-B3EC-FF4E77BA3A56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91680" y="4077072"/>
            <a:ext cx="7128792" cy="175260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69" r:id="rId3"/>
  </p:sldLayoutIdLst>
  <p:hf hdr="0" ftr="0" dt="0"/>
  <p:txStyles>
    <p:titleStyle>
      <a:lvl1pPr algn="l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987824" y="260648"/>
            <a:ext cx="568863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161D43-88C8-4D5A-A5F9-0E40F70042A2}" type="datetime1">
              <a:rPr lang="it-IT" smtClean="0"/>
              <a:t>22/02/2021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200" y="636840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EC10D1-6866-4AC9-B4C1-8A91528F5304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6" r:id="rId4"/>
    <p:sldLayoutId id="2147483667" r:id="rId5"/>
    <p:sldLayoutId id="2147483668" r:id="rId6"/>
  </p:sldLayoutIdLst>
  <p:hf hdr="0" ftr="0" dt="0"/>
  <p:txStyles>
    <p:titleStyle>
      <a:lvl1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Remarks to IMCO on DMA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447777"/>
            <a:ext cx="7128792" cy="1752600"/>
          </a:xfrm>
        </p:spPr>
        <p:txBody>
          <a:bodyPr/>
          <a:lstStyle/>
          <a:p>
            <a:r>
              <a:rPr lang="en-GB" dirty="0"/>
              <a:t>Professor Nicolas Petit</a:t>
            </a:r>
          </a:p>
          <a:p>
            <a:r>
              <a:rPr lang="en-GB" dirty="0"/>
              <a:t>20 Feb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4D80E6-4526-4118-B3EC-FF4E77BA3A56}" type="slidenum">
              <a:rPr lang="it-IT" smtClean="0"/>
              <a:pPr>
                <a:defRPr/>
              </a:pPr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6539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532064" cy="6149280"/>
          </a:xfrm>
        </p:spPr>
        <p:txBody>
          <a:bodyPr/>
          <a:lstStyle/>
          <a:p>
            <a:r>
              <a:rPr lang="en-US" dirty="0"/>
              <a:t>Conditions for success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Clear choice for single digital market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Credible commitment to improving entry conditions</a:t>
            </a:r>
          </a:p>
          <a:p>
            <a:pPr lvl="2"/>
            <a:r>
              <a:rPr lang="en-US" dirty="0"/>
              <a:t>AT&amp;T 1956 Settlement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Engage gatekeepers in “</a:t>
            </a:r>
            <a:r>
              <a:rPr lang="en-US" i="1" dirty="0"/>
              <a:t>platform to platform</a:t>
            </a:r>
            <a:r>
              <a:rPr lang="en-US" dirty="0"/>
              <a:t>” competition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F863A-E0E0-4719-96DD-8DC13B311E9F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instrument w/ high potential …</a:t>
            </a:r>
          </a:p>
        </p:txBody>
      </p:sp>
    </p:spTree>
    <p:extLst>
      <p:ext uri="{BB962C8B-B14F-4D97-AF65-F5344CB8AC3E}">
        <p14:creationId xmlns:p14="http://schemas.microsoft.com/office/powerpoint/2010/main" val="59020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87550"/>
            <a:ext cx="8229600" cy="4525963"/>
          </a:xfrm>
        </p:spPr>
        <p:txBody>
          <a:bodyPr/>
          <a:lstStyle/>
          <a:p>
            <a:r>
              <a:rPr lang="en-US" dirty="0"/>
              <a:t>But current text weakened by: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Real national fragmentation risk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Unclear choice of economic policy 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dirty="0"/>
              <a:t>Muddled art 5 and 6 obligations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dirty="0"/>
              <a:t>Reduced incentives to ecosystems creation, strategic alliance formation, and platform to </a:t>
            </a:r>
            <a:r>
              <a:rPr lang="en-US" dirty="0" err="1"/>
              <a:t>complementor</a:t>
            </a:r>
            <a:r>
              <a:rPr lang="en-US" dirty="0"/>
              <a:t> cooperation? Automotive? Space?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Blunting of “</a:t>
            </a:r>
            <a:r>
              <a:rPr lang="en-US" i="1" dirty="0"/>
              <a:t>platform to platform</a:t>
            </a:r>
            <a:r>
              <a:rPr lang="en-US" dirty="0"/>
              <a:t>” competition by differentiation?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67AA2-2322-4A0D-8764-9C1E060557E7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if tailored amendments</a:t>
            </a:r>
          </a:p>
        </p:txBody>
      </p:sp>
    </p:spTree>
    <p:extLst>
      <p:ext uri="{BB962C8B-B14F-4D97-AF65-F5344CB8AC3E}">
        <p14:creationId xmlns:p14="http://schemas.microsoft.com/office/powerpoint/2010/main" val="4241505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46400" y="12249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Restate the DMA as a sectoral competition regulation of digital gatekeepers (// </a:t>
            </a:r>
            <a:r>
              <a:rPr lang="en-US" sz="2600" dirty="0" err="1"/>
              <a:t>telcos</a:t>
            </a:r>
            <a:r>
              <a:rPr lang="en-US" sz="2600" dirty="0"/>
              <a:t> and SMP), and develop an institutional model close to </a:t>
            </a:r>
            <a:r>
              <a:rPr lang="en-US" sz="2600" dirty="0" err="1"/>
              <a:t>Reg</a:t>
            </a:r>
            <a:r>
              <a:rPr lang="en-US" sz="2600" dirty="0"/>
              <a:t> 1/2003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Focus on rapacious conduct that is not self defeating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Articulate a clear choice of econ policy</a:t>
            </a:r>
          </a:p>
          <a:p>
            <a:pPr lvl="1"/>
            <a:r>
              <a:rPr lang="en-US" sz="2400" dirty="0"/>
              <a:t>Distinguish tipped (non contestable) from untipped (contestable) markets</a:t>
            </a:r>
          </a:p>
          <a:p>
            <a:pPr lvl="1"/>
            <a:r>
              <a:rPr lang="en-US" sz="2400" i="1" dirty="0"/>
              <a:t>Per se </a:t>
            </a:r>
            <a:r>
              <a:rPr lang="en-US" sz="2400" dirty="0"/>
              <a:t>obligations in tipped markets w/ constraints on rent extraction =&gt; interoperability </a:t>
            </a:r>
          </a:p>
          <a:p>
            <a:pPr lvl="1"/>
            <a:r>
              <a:rPr lang="en-US" sz="2400" dirty="0"/>
              <a:t>Moderate constraints on platform entry in untipped markets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Innovation?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Reorg  art 5 and 6 (w/ ref to purpose of obligation)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67AA2-2322-4A0D-8764-9C1E060557E7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Concrete action items for EP</a:t>
            </a:r>
          </a:p>
        </p:txBody>
      </p:sp>
    </p:spTree>
    <p:extLst>
      <p:ext uri="{BB962C8B-B14F-4D97-AF65-F5344CB8AC3E}">
        <p14:creationId xmlns:p14="http://schemas.microsoft.com/office/powerpoint/2010/main" val="81830288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4356</TotalTime>
  <Words>206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Presentation1</vt:lpstr>
      <vt:lpstr>1_Custom Design</vt:lpstr>
      <vt:lpstr>Remarks to IMCO on DMA</vt:lpstr>
      <vt:lpstr>An instrument w/ high potential …</vt:lpstr>
      <vt:lpstr>… if tailored amendments</vt:lpstr>
      <vt:lpstr>Concrete action items for EP</vt:lpstr>
    </vt:vector>
  </TitlesOfParts>
  <Company>EUI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Raso, Valeria</cp:lastModifiedBy>
  <cp:revision>178</cp:revision>
  <cp:lastPrinted>2021-02-10T11:42:11Z</cp:lastPrinted>
  <dcterms:created xsi:type="dcterms:W3CDTF">2012-11-28T14:19:22Z</dcterms:created>
  <dcterms:modified xsi:type="dcterms:W3CDTF">2021-02-22T15:34:35Z</dcterms:modified>
</cp:coreProperties>
</file>