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94" r:id="rId3"/>
    <p:sldId id="276" r:id="rId4"/>
    <p:sldId id="277" r:id="rId5"/>
    <p:sldId id="278" r:id="rId6"/>
    <p:sldId id="279" r:id="rId7"/>
    <p:sldId id="280" r:id="rId8"/>
    <p:sldId id="281" r:id="rId9"/>
    <p:sldId id="286" r:id="rId10"/>
    <p:sldId id="287" r:id="rId11"/>
    <p:sldId id="282" r:id="rId12"/>
    <p:sldId id="283" r:id="rId13"/>
    <p:sldId id="284" r:id="rId14"/>
    <p:sldId id="293" r:id="rId15"/>
    <p:sldId id="268" r:id="rId16"/>
    <p:sldId id="269" r:id="rId17"/>
    <p:sldId id="270" r:id="rId18"/>
    <p:sldId id="296" r:id="rId19"/>
    <p:sldId id="297" r:id="rId20"/>
    <p:sldId id="291" r:id="rId21"/>
    <p:sldId id="266" r:id="rId22"/>
    <p:sldId id="290" r:id="rId23"/>
    <p:sldId id="292" r:id="rId24"/>
    <p:sldId id="267" r:id="rId25"/>
  </p:sldIdLst>
  <p:sldSz cx="12192000" cy="6858000"/>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6"/>
    <p:restoredTop sz="59705" autoAdjust="0"/>
  </p:normalViewPr>
  <p:slideViewPr>
    <p:cSldViewPr snapToGrid="0" snapToObjects="1">
      <p:cViewPr varScale="1">
        <p:scale>
          <a:sx n="68" d="100"/>
          <a:sy n="68" d="100"/>
        </p:scale>
        <p:origin x="221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2945659" cy="498056"/>
          </a:xfrm>
          <a:prstGeom prst="rect">
            <a:avLst/>
          </a:prstGeom>
        </p:spPr>
        <p:txBody>
          <a:bodyPr vert="horz" lIns="91431" tIns="45715" rIns="91431" bIns="45715" rtlCol="0"/>
          <a:lstStyle>
            <a:lvl1pPr algn="l">
              <a:defRPr sz="1200"/>
            </a:lvl1pPr>
          </a:lstStyle>
          <a:p>
            <a:endParaRPr lang="es-ES"/>
          </a:p>
        </p:txBody>
      </p:sp>
      <p:sp>
        <p:nvSpPr>
          <p:cNvPr id="3" name="Marcador de fecha 2"/>
          <p:cNvSpPr>
            <a:spLocks noGrp="1"/>
          </p:cNvSpPr>
          <p:nvPr>
            <p:ph type="dt" idx="1"/>
          </p:nvPr>
        </p:nvSpPr>
        <p:spPr>
          <a:xfrm>
            <a:off x="3850444" y="0"/>
            <a:ext cx="2945659" cy="498056"/>
          </a:xfrm>
          <a:prstGeom prst="rect">
            <a:avLst/>
          </a:prstGeom>
        </p:spPr>
        <p:txBody>
          <a:bodyPr vert="horz" lIns="91431" tIns="45715" rIns="91431" bIns="45715" rtlCol="0"/>
          <a:lstStyle>
            <a:lvl1pPr algn="r">
              <a:defRPr sz="1200"/>
            </a:lvl1pPr>
          </a:lstStyle>
          <a:p>
            <a:fld id="{BCAC74D7-B747-A544-8AF3-0B2CD48366B7}" type="datetimeFigureOut">
              <a:rPr lang="es-ES" smtClean="0"/>
              <a:t>10/09/2021</a:t>
            </a:fld>
            <a:endParaRPr lang="es-ES"/>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31" tIns="45715" rIns="91431" bIns="45715" rtlCol="0" anchor="ctr"/>
          <a:lstStyle/>
          <a:p>
            <a:endParaRPr lang="es-ES"/>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31" tIns="45715" rIns="91431" bIns="45715"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1" y="9428585"/>
            <a:ext cx="2945659" cy="498055"/>
          </a:xfrm>
          <a:prstGeom prst="rect">
            <a:avLst/>
          </a:prstGeom>
        </p:spPr>
        <p:txBody>
          <a:bodyPr vert="horz" lIns="91431" tIns="45715" rIns="91431" bIns="45715"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4" y="9428585"/>
            <a:ext cx="2945659" cy="498055"/>
          </a:xfrm>
          <a:prstGeom prst="rect">
            <a:avLst/>
          </a:prstGeom>
        </p:spPr>
        <p:txBody>
          <a:bodyPr vert="horz" lIns="91431" tIns="45715" rIns="91431" bIns="45715" rtlCol="0" anchor="b"/>
          <a:lstStyle>
            <a:lvl1pPr algn="r">
              <a:defRPr sz="1200"/>
            </a:lvl1pPr>
          </a:lstStyle>
          <a:p>
            <a:fld id="{B262E7F3-2854-5B40-84BD-7C1D6E3868AD}" type="slidenum">
              <a:rPr lang="es-ES" smtClean="0"/>
              <a:t>‹#›</a:t>
            </a:fld>
            <a:endParaRPr lang="es-ES"/>
          </a:p>
        </p:txBody>
      </p:sp>
    </p:spTree>
    <p:extLst>
      <p:ext uri="{BB962C8B-B14F-4D97-AF65-F5344CB8AC3E}">
        <p14:creationId xmlns:p14="http://schemas.microsoft.com/office/powerpoint/2010/main" val="2304537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papers.ssrn.com/sol3/papers.cfm?abstract_id=2918726"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www.linkedin.com/jobs/view/2465798653/?eBP=CwEAAAF4ecHyJdGyDejZxZ0-DpwKjMjjTlXQ_4nC0HVcWE8Uwxl1q6Xobg2O6jqUD-3H1_lmPntWO9MmAc143xXe2CD2uetlJt2W7cofLQfpAH9Z73MTe4uwvwWkfw0NGqLbKH2fO9ZZ2NSYYZaJvB9cmQsdIDT8tIFZby0raT6WfpQfzVW_pzoafHGOD9r9zUM_-ARdX6l-smNF4sFBH9DWht-XQY4eHH-HrHyKfPvVz2N-DHmZ9AZd3sUNpShIALKDxus0G1JlWKcBUuVcE-MYLx2l1V295ZKMaTaNGcvLTvS1_Fgt2pBKhZls05J5iWqyXv6oyFkBYf1hJJXona5wqZitRL7i0Uqdn4hkxZvN&amp;recommendedFlavor=ACTIVELY_HIRING_COMPANY&amp;refId=312IB1inIS%252BciL%252FLBDJviA%253D%253D&amp;trackingId=YT5hVA0C32k0hT4A7aLAzA%253D%253D&amp;trk=flagship3_search_srp_jobs" TargetMode="External"/><Relationship Id="rId5" Type="http://schemas.openxmlformats.org/officeDocument/2006/relationships/hyperlink" Target="https://www.econometricsociety.org/publications/econometrica/1935/01/01/annual-survey-economic-theory-theory-monopoly" TargetMode="External"/><Relationship Id="rId4" Type="http://schemas.openxmlformats.org/officeDocument/2006/relationships/hyperlink" Target="https://www.aeaweb.org/articles?id=10.1257/aer.15000024"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62E7F3-2854-5B40-84BD-7C1D6E3868AD}" type="slidenum">
              <a:rPr lang="es-ES" smtClean="0"/>
              <a:t>1</a:t>
            </a:fld>
            <a:endParaRPr lang="es-ES"/>
          </a:p>
        </p:txBody>
      </p:sp>
    </p:spTree>
    <p:extLst>
      <p:ext uri="{BB962C8B-B14F-4D97-AF65-F5344CB8AC3E}">
        <p14:creationId xmlns:p14="http://schemas.microsoft.com/office/powerpoint/2010/main" val="121828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62E7F3-2854-5B40-84BD-7C1D6E3868AD}" type="slidenum">
              <a:rPr lang="es-ES" smtClean="0"/>
              <a:t>10</a:t>
            </a:fld>
            <a:endParaRPr lang="es-ES"/>
          </a:p>
        </p:txBody>
      </p:sp>
    </p:spTree>
    <p:extLst>
      <p:ext uri="{BB962C8B-B14F-4D97-AF65-F5344CB8AC3E}">
        <p14:creationId xmlns:p14="http://schemas.microsoft.com/office/powerpoint/2010/main" val="1889821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62E7F3-2854-5B40-84BD-7C1D6E3868AD}" type="slidenum">
              <a:rPr lang="es-ES" smtClean="0"/>
              <a:t>11</a:t>
            </a:fld>
            <a:endParaRPr lang="es-ES"/>
          </a:p>
        </p:txBody>
      </p:sp>
    </p:spTree>
    <p:extLst>
      <p:ext uri="{BB962C8B-B14F-4D97-AF65-F5344CB8AC3E}">
        <p14:creationId xmlns:p14="http://schemas.microsoft.com/office/powerpoint/2010/main" val="3733810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62E7F3-2854-5B40-84BD-7C1D6E3868AD}" type="slidenum">
              <a:rPr lang="es-ES" smtClean="0"/>
              <a:t>12</a:t>
            </a:fld>
            <a:endParaRPr lang="es-ES"/>
          </a:p>
        </p:txBody>
      </p:sp>
    </p:spTree>
    <p:extLst>
      <p:ext uri="{BB962C8B-B14F-4D97-AF65-F5344CB8AC3E}">
        <p14:creationId xmlns:p14="http://schemas.microsoft.com/office/powerpoint/2010/main" val="3093662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And I asked myself a hard question: how can we model the game of </a:t>
            </a:r>
            <a:r>
              <a:rPr lang="en-US" dirty="0" err="1"/>
              <a:t>moligopoly</a:t>
            </a:r>
            <a:r>
              <a:rPr lang="en-US" dirty="0"/>
              <a:t> competition when these 6 features are present.</a:t>
            </a:r>
          </a:p>
          <a:p>
            <a:endParaRPr lang="en-US" dirty="0"/>
          </a:p>
          <a:p>
            <a:r>
              <a:rPr lang="en-US" dirty="0"/>
              <a:t>- To start, one must accept that each enjoys a monopoly in an origins market. </a:t>
            </a:r>
          </a:p>
          <a:p>
            <a:r>
              <a:rPr lang="en-US" dirty="0"/>
              <a:t>- But at the same time, big tech firms are the players of a dynamic oligopoly game in other markets. Examples abound: payments, messaging, streaming video, productivity applications, hardware tablets, cloud computing, mobile phones, wearables, </a:t>
            </a:r>
            <a:r>
              <a:rPr lang="en-US" dirty="0" smtClean="0"/>
              <a:t>voice assistants,</a:t>
            </a:r>
            <a:r>
              <a:rPr lang="en-US" baseline="0" dirty="0" smtClean="0"/>
              <a:t> </a:t>
            </a:r>
            <a:r>
              <a:rPr lang="en-US" dirty="0" smtClean="0"/>
              <a:t>AR</a:t>
            </a:r>
            <a:r>
              <a:rPr lang="en-US" dirty="0"/>
              <a:t>, VR, driverless cars, you name it. </a:t>
            </a:r>
          </a:p>
          <a:p>
            <a:r>
              <a:rPr lang="en-US" dirty="0"/>
              <a:t>- Now introduce technology, and in particular digital</a:t>
            </a:r>
          </a:p>
          <a:p>
            <a:pPr marL="193177" indent="-193177">
              <a:buFontTx/>
              <a:buChar char="-"/>
            </a:pPr>
            <a:r>
              <a:rPr lang="en-US" dirty="0"/>
              <a:t>Due to the modularity, combinatorial or </a:t>
            </a:r>
            <a:r>
              <a:rPr lang="en-US" dirty="0" err="1"/>
              <a:t>repurposive</a:t>
            </a:r>
            <a:r>
              <a:rPr lang="en-US" dirty="0"/>
              <a:t> nature of digital technology – it can be combined with cars, handsets, cultural content, etc. to create richer apps – big tech firms oligopoly competition occurs under a “perceived” discontinuity risk on their market power in the monopoly market. </a:t>
            </a:r>
          </a:p>
          <a:p>
            <a:pPr marL="193177" indent="-193177">
              <a:buFontTx/>
              <a:buChar char="-"/>
            </a:pPr>
            <a:r>
              <a:rPr lang="en-US" dirty="0"/>
              <a:t>Put simply, users might fly to the next application, and the monopoly becomes a ghost town. Home assistants, for example, could sound the death knell of keyboard based search market. They cannot ignore it, and must partake in oligopoly competition in untipped markets. Due to network externalities, increasing returns, and tipping, the oligopoly game is </a:t>
            </a:r>
            <a:r>
              <a:rPr lang="en-US" i="1" dirty="0"/>
              <a:t>finite</a:t>
            </a:r>
            <a:r>
              <a:rPr lang="en-US" dirty="0"/>
              <a:t>. And it is stochastic, resulting in distinct and indeterminate payoffs, players, and rules in the next repetition of the game. Scholars like David </a:t>
            </a:r>
            <a:r>
              <a:rPr lang="en-US" dirty="0" err="1"/>
              <a:t>Teece</a:t>
            </a:r>
            <a:r>
              <a:rPr lang="en-US" dirty="0"/>
              <a:t> call this “deep uncertainty”, by contrast to risk.</a:t>
            </a:r>
          </a:p>
          <a:p>
            <a:pPr marL="193177" indent="-193177">
              <a:buFontTx/>
              <a:buChar char="-"/>
            </a:pPr>
            <a:r>
              <a:rPr lang="en-US" dirty="0"/>
              <a:t>Now like in a prisoners dilemma, the upshot is to create powerful incentives for big tech firms to </a:t>
            </a:r>
            <a:r>
              <a:rPr lang="en-US" i="1" dirty="0"/>
              <a:t>cheat</a:t>
            </a:r>
            <a:r>
              <a:rPr lang="en-US" dirty="0"/>
              <a:t>— read compete—  intensely at each repetition. Again because of network externalities, increasing returns, and tipping effects, the short- term strategy for each big tech firm is to compete by indirect entry. And the boundary conditions of each repetition are unknown, leading to substantial investments in cheating. </a:t>
            </a:r>
          </a:p>
          <a:p>
            <a:pPr marL="193177" indent="-193177">
              <a:buFontTx/>
              <a:buChar char="-"/>
            </a:pPr>
            <a:r>
              <a:rPr lang="en-US" dirty="0"/>
              <a:t>Bottom line: big tech firms pursue exploration, flexibility, and growth strategies in untipped markets. When successful, the observed outcome is one of big tech diversification, and the reconfiguration of existing channels of competition. </a:t>
            </a:r>
          </a:p>
          <a:p>
            <a:pPr marL="193177" indent="-193177">
              <a:buFontTx/>
              <a:buChar char="-"/>
            </a:pPr>
            <a:r>
              <a:rPr lang="en-US" dirty="0"/>
              <a:t>So for example, </a:t>
            </a:r>
            <a:r>
              <a:rPr lang="en-US" dirty="0" smtClean="0"/>
              <a:t>Facebook recently announced</a:t>
            </a:r>
            <a:r>
              <a:rPr lang="en-US" baseline="0" dirty="0" smtClean="0"/>
              <a:t> a pair of connected glasses w/ Ray Ban</a:t>
            </a:r>
            <a:endParaRPr lang="en-US" dirty="0"/>
          </a:p>
        </p:txBody>
      </p:sp>
      <p:sp>
        <p:nvSpPr>
          <p:cNvPr id="4" name="Espace réservé du numéro de diapositive 3"/>
          <p:cNvSpPr>
            <a:spLocks noGrp="1"/>
          </p:cNvSpPr>
          <p:nvPr>
            <p:ph type="sldNum" sz="quarter" idx="10"/>
          </p:nvPr>
        </p:nvSpPr>
        <p:spPr/>
        <p:txBody>
          <a:bodyPr/>
          <a:lstStyle/>
          <a:p>
            <a:fld id="{09261DA8-6A2D-C343-9347-6C49B894C368}" type="slidenum">
              <a:rPr lang="en-NL" smtClean="0"/>
              <a:t>13</a:t>
            </a:fld>
            <a:endParaRPr lang="en-NL"/>
          </a:p>
        </p:txBody>
      </p:sp>
    </p:spTree>
    <p:extLst>
      <p:ext uri="{BB962C8B-B14F-4D97-AF65-F5344CB8AC3E}">
        <p14:creationId xmlns:p14="http://schemas.microsoft.com/office/powerpoint/2010/main" val="3779162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62E7F3-2854-5B40-84BD-7C1D6E3868AD}" type="slidenum">
              <a:rPr lang="es-ES" smtClean="0"/>
              <a:t>14</a:t>
            </a:fld>
            <a:endParaRPr lang="es-ES"/>
          </a:p>
        </p:txBody>
      </p:sp>
    </p:spTree>
    <p:extLst>
      <p:ext uri="{BB962C8B-B14F-4D97-AF65-F5344CB8AC3E}">
        <p14:creationId xmlns:p14="http://schemas.microsoft.com/office/powerpoint/2010/main" val="3144261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14305">
              <a:defRPr/>
            </a:pPr>
            <a:r>
              <a:rPr lang="en-IN" dirty="0"/>
              <a:t>The general point is this because competition can take the form of competitive pressure, not just rivalry, and still create well known benefits to consumers, antitrust </a:t>
            </a:r>
            <a:r>
              <a:rPr lang="en-IN" dirty="0" smtClean="0"/>
              <a:t>analysis </a:t>
            </a:r>
            <a:r>
              <a:rPr lang="en-IN" dirty="0"/>
              <a:t>of Big Tech companies should focus on retaining that</a:t>
            </a:r>
            <a:r>
              <a:rPr lang="en-IN" baseline="0" dirty="0"/>
              <a:t> pressure even if there is no direct rivalry. </a:t>
            </a:r>
            <a:endParaRPr lang="en-IN" dirty="0"/>
          </a:p>
          <a:p>
            <a:endParaRPr lang="en-IN" dirty="0"/>
          </a:p>
          <a:p>
            <a:r>
              <a:rPr lang="en-IN" dirty="0"/>
              <a:t>In digital industries, economic forces discounted in received theory produce socially beneficial incentives on monopoly firms to compete by indirect entry in untipped markets, when they understand that their monopoly rents in tipped markets are under pressure. </a:t>
            </a:r>
          </a:p>
          <a:p>
            <a:endParaRPr lang="en-IN" dirty="0"/>
          </a:p>
          <a:p>
            <a:endParaRPr lang="en-IN" dirty="0"/>
          </a:p>
          <a:p>
            <a:r>
              <a:rPr lang="en-IN" dirty="0"/>
              <a:t>This has two policy implications. </a:t>
            </a:r>
            <a:r>
              <a:rPr lang="en-IN" b="1" dirty="0"/>
              <a:t>First, antitrust should focus on maintaining competitive pressure in (monopoly) markets that have tipped, and apply more forgiving rules towards the leveraging of market power in (oligopoly) untipped markets. </a:t>
            </a:r>
          </a:p>
          <a:p>
            <a:endParaRPr lang="en-IN" dirty="0"/>
          </a:p>
          <a:p>
            <a:r>
              <a:rPr lang="en-IN" b="1" dirty="0"/>
              <a:t>Second, antitrust should adopt tools that allow fact finders to draw a better line between tipped and untipped markets, complementing inferences of monopoly power drawn from structural methods of market definition and evaluation of market power.</a:t>
            </a:r>
          </a:p>
          <a:p>
            <a:endParaRPr lang="en-IN" dirty="0"/>
          </a:p>
          <a:p>
            <a:r>
              <a:rPr lang="en-IN" dirty="0"/>
              <a:t>I will focus on the first one here. There is a complicating factor in antitrust keeping the pressure on tipped markets w/ monopoly rents. </a:t>
            </a:r>
            <a:r>
              <a:rPr lang="en-US" dirty="0"/>
              <a:t>Antitrust in digital markets should not necessarily seek to promote rivalry — it is often socially inefficient in markets with increasing returns to adoption on the demand side. But there is a solution, that is antitrust should try to maintain a </a:t>
            </a:r>
            <a:r>
              <a:rPr lang="en-US" i="1" dirty="0"/>
              <a:t>pressure </a:t>
            </a:r>
            <a:r>
              <a:rPr lang="en-US" dirty="0"/>
              <a:t>equivalent to it in tipped market. In particular, by maintaining </a:t>
            </a:r>
            <a:r>
              <a:rPr lang="en-US" i="1" dirty="0"/>
              <a:t>pressure</a:t>
            </a:r>
            <a:r>
              <a:rPr lang="en-US" dirty="0"/>
              <a:t> on monopoly rents, antitrust creates an uncertainty equivalent to rivalry that produces powerful incentives on established big tech firms to invent new products and introduce market- shifting innovations in untipped markets</a:t>
            </a:r>
          </a:p>
          <a:p>
            <a:endParaRPr lang="en-US" dirty="0"/>
          </a:p>
          <a:p>
            <a:r>
              <a:rPr lang="en-US" dirty="0"/>
              <a:t>One way to create pressure on incumbent big tech firms without losing the efficiency of large market shares consists in limiting the monopoly rents in the tipped market, so as to incentivize them to pursue indirect entry and competition in untipped markets </a:t>
            </a:r>
          </a:p>
          <a:p>
            <a:endParaRPr lang="en-US" dirty="0"/>
          </a:p>
          <a:p>
            <a:r>
              <a:rPr lang="en-US" dirty="0"/>
              <a:t>We can immediately park the control of exploitative conduct, </a:t>
            </a:r>
            <a:r>
              <a:rPr lang="en-US" dirty="0" err="1"/>
              <a:t>bc</a:t>
            </a:r>
            <a:r>
              <a:rPr lang="en-US" dirty="0"/>
              <a:t> this is an area where US antitrust agencies will never go, and will be at best a marginal policy at the EU level..</a:t>
            </a:r>
          </a:p>
          <a:p>
            <a:endParaRPr lang="en-US" dirty="0"/>
          </a:p>
          <a:p>
            <a:r>
              <a:rPr lang="en-US" dirty="0"/>
              <a:t>By contrast, indirect antitrust limitation of monopoly rents is more within the tradition. </a:t>
            </a:r>
          </a:p>
          <a:p>
            <a:endParaRPr lang="en-US" dirty="0"/>
          </a:p>
          <a:p>
            <a:r>
              <a:rPr lang="en-US" dirty="0"/>
              <a:t>Now, to see how this could work, the economics of multi sided markets help. I cannot go too much into the technicality, but the book formulates a pro enforcement, and novel, application of multi-sided market theory. </a:t>
            </a:r>
          </a:p>
          <a:p>
            <a:endParaRPr lang="en-US" dirty="0"/>
          </a:p>
          <a:p>
            <a:pPr defTabSz="1030276"/>
            <a:r>
              <a:rPr lang="en-US" dirty="0"/>
              <a:t>The last is a presumption against horizontal mergers in tipped markets. There is no consumer welfare benefit in allowing firms in a tipped market to merge with a horizontal rival, thereby increasing the share of output on which it earns a rent.</a:t>
            </a:r>
          </a:p>
          <a:p>
            <a:endParaRPr lang="en-US" dirty="0"/>
          </a:p>
          <a:p>
            <a:endParaRPr lang="en-US" dirty="0"/>
          </a:p>
          <a:p>
            <a:r>
              <a:rPr lang="en-US" i="1" dirty="0"/>
              <a:t>You need to envision an overlooked normative application of the economic theory of multisided markets. The theory of multisided markets says what: changes to a price structure can lead to increased output. But the normative and forgotten implication is that adjustments to a firm’s price structure (not levels) can lead to reduced output. So one possibility is to use antitrust rules to allow market conduct that change the price structure in ways that reduce the output served by the monopoly firm and on which it takes a rent.</a:t>
            </a:r>
          </a:p>
          <a:p>
            <a:endParaRPr lang="en-US" i="1" dirty="0"/>
          </a:p>
          <a:p>
            <a:r>
              <a:rPr lang="en-US" i="1" dirty="0"/>
              <a:t>So one possibility to do this is to use the rule of reason to assess market power conduct by users on the inelastic (money) side of a tipped market. </a:t>
            </a:r>
            <a:r>
              <a:rPr lang="en-US" i="1" dirty="0" smtClean="0"/>
              <a:t>Or one possibility would</a:t>
            </a:r>
            <a:r>
              <a:rPr lang="en-US" i="1" baseline="0" dirty="0" smtClean="0"/>
              <a:t> be to use a strict rule for the platform market power conduct towards the inelastic side. </a:t>
            </a:r>
            <a:r>
              <a:rPr lang="en-US" i="1" dirty="0" smtClean="0"/>
              <a:t>In </a:t>
            </a:r>
            <a:r>
              <a:rPr lang="en-US" i="1" dirty="0"/>
              <a:t>other words, those who pay should pay less; And conversely, antitrust might select a stricter per se or quasi per se prohibition rule to treat market power conduct by users on the elastic side. In other words, those who do not pay should never get more</a:t>
            </a:r>
            <a:r>
              <a:rPr lang="en-US" i="1" dirty="0" smtClean="0"/>
              <a:t>. </a:t>
            </a:r>
            <a:endParaRPr lang="en-US" i="1" dirty="0"/>
          </a:p>
          <a:p>
            <a:endParaRPr lang="fr-FR" i="1" dirty="0" smtClean="0"/>
          </a:p>
          <a:p>
            <a:r>
              <a:rPr lang="fr-FR" i="1" dirty="0" smtClean="0"/>
              <a:t>Apple.</a:t>
            </a:r>
          </a:p>
          <a:p>
            <a:endParaRPr lang="en-US" i="1" dirty="0"/>
          </a:p>
          <a:p>
            <a:r>
              <a:rPr lang="en-US" i="1" dirty="0"/>
              <a:t>Using the rule of reason to assess cartels on the inelastic side would allow for instance copyright holders on the money side of a platform to decrease the fees paid to the platform. This is what happened in the BMI case in the US20,000 artists had granted to collecting societies ASCAP and BMI the right to negotiate blanket licenses to copyrighted material to CBS and affiliated stations. CBS challenged the arrangement under Section 1 of the Sherman Act as illegal price fixing. The Opinion correctly refused to treat copyright owners’ concerted action as price fixing, and dealt with it under the rule of reason.</a:t>
            </a:r>
          </a:p>
          <a:p>
            <a:endParaRPr lang="en-US" i="1" dirty="0"/>
          </a:p>
          <a:p>
            <a:r>
              <a:rPr lang="en-US" i="1" dirty="0"/>
              <a:t>By contrast, in Expedia, the Court rightly applied a per se rule to conduct on the subsidy side, that might have raised the subsidies to user participation, resulting in more output served by the platform, and more rent. Here, two firms had formed a joint venture to create an online travel agency. On that market, intermediaries called Global Distribution Systems (“GDS”) charge fees to airlines, bus, and rail suppliers on the money side, and pass through benefits to online travel agents on the subsidy side (and sometimes retail travel agents). Had the joint venture been allowed to proceed, this might have resulted in bigger market power to travel agents, more subsidies to them, in a GDS market already very concentrated.</a:t>
            </a:r>
          </a:p>
          <a:p>
            <a:endParaRPr lang="en-US" dirty="0"/>
          </a:p>
          <a:p>
            <a:endParaRPr lang="en-US" dirty="0"/>
          </a:p>
          <a:p>
            <a:endParaRPr lang="en-US" dirty="0"/>
          </a:p>
        </p:txBody>
      </p:sp>
      <p:sp>
        <p:nvSpPr>
          <p:cNvPr id="4" name="Espace réservé du numéro de diapositive 3"/>
          <p:cNvSpPr>
            <a:spLocks noGrp="1"/>
          </p:cNvSpPr>
          <p:nvPr>
            <p:ph type="sldNum" sz="quarter" idx="10"/>
          </p:nvPr>
        </p:nvSpPr>
        <p:spPr/>
        <p:txBody>
          <a:bodyPr/>
          <a:lstStyle/>
          <a:p>
            <a:fld id="{09261DA8-6A2D-C343-9347-6C49B894C368}" type="slidenum">
              <a:rPr lang="en-NL" smtClean="0"/>
              <a:t>15</a:t>
            </a:fld>
            <a:endParaRPr lang="en-NL"/>
          </a:p>
        </p:txBody>
      </p:sp>
    </p:spTree>
    <p:extLst>
      <p:ext uri="{BB962C8B-B14F-4D97-AF65-F5344CB8AC3E}">
        <p14:creationId xmlns:p14="http://schemas.microsoft.com/office/powerpoint/2010/main" val="1756991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62E7F3-2854-5B40-84BD-7C1D6E3868AD}" type="slidenum">
              <a:rPr lang="es-ES" smtClean="0"/>
              <a:t>16</a:t>
            </a:fld>
            <a:endParaRPr lang="es-ES"/>
          </a:p>
        </p:txBody>
      </p:sp>
    </p:spTree>
    <p:extLst>
      <p:ext uri="{BB962C8B-B14F-4D97-AF65-F5344CB8AC3E}">
        <p14:creationId xmlns:p14="http://schemas.microsoft.com/office/powerpoint/2010/main" val="4180961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So one needs a formal definition of a tipped market, that can be put to practice.</a:t>
            </a:r>
          </a:p>
          <a:p>
            <a:endParaRPr lang="en-US" dirty="0"/>
          </a:p>
          <a:p>
            <a:r>
              <a:rPr lang="en-US" dirty="0"/>
              <a:t>Now caution: we might not need a watertight definition, of pure scientific</a:t>
            </a:r>
            <a:r>
              <a:rPr lang="en-US" baseline="0" dirty="0"/>
              <a:t> certainty. In fact, as when we define dominance or when we think about why ice is slippery, we accept that we cannot reach scientific certainty.</a:t>
            </a:r>
            <a:endParaRPr lang="en-US" dirty="0"/>
          </a:p>
          <a:p>
            <a:endParaRPr lang="en-US" dirty="0"/>
          </a:p>
          <a:p>
            <a:r>
              <a:rPr lang="en-US" dirty="0"/>
              <a:t>I’ll give you high level definitions, and then a more technical one. </a:t>
            </a:r>
          </a:p>
          <a:p>
            <a:endParaRPr lang="en-US" dirty="0"/>
          </a:p>
          <a:p>
            <a:r>
              <a:rPr lang="en-US" dirty="0"/>
              <a:t>At a fairly high</a:t>
            </a:r>
            <a:r>
              <a:rPr lang="en-US" baseline="0" dirty="0"/>
              <a:t> level, a </a:t>
            </a:r>
            <a:r>
              <a:rPr lang="en-US" dirty="0"/>
              <a:t>tipped</a:t>
            </a:r>
            <a:r>
              <a:rPr lang="en-US" baseline="0" dirty="0"/>
              <a:t> market is one where a product, firm or standard has ”won the game”, so uncertainty has disappeared and there is a stable equilibrium or near equilibrium condition. When the market has tipped, is when you see a platform like Uber roll out rewards, advantages and so on. Or when you experience ad saturation and over targeting on ad markets. </a:t>
            </a:r>
            <a:r>
              <a:rPr lang="en-US" strike="sngStrike" baseline="0" dirty="0"/>
              <a:t>Your smell test is when your brand becomes a verb: you Uber, Airbnb or Waze.</a:t>
            </a:r>
          </a:p>
          <a:p>
            <a:endParaRPr lang="en-US" baseline="0" dirty="0"/>
          </a:p>
          <a:p>
            <a:r>
              <a:rPr lang="en-US" sz="1300" dirty="0"/>
              <a:t>The more technical definition is a market, product or application in which a large enough installed base lead has been gained that new consumers are more likely to join the service with the leading installed base than a rival </a:t>
            </a:r>
            <a:r>
              <a:rPr lang="en-US" sz="1300" i="1" dirty="0"/>
              <a:t>regardless of superiority of the rival</a:t>
            </a:r>
            <a:r>
              <a:rPr lang="en-US" sz="1300" dirty="0"/>
              <a:t>, thereby giving rise to the familiar demand-side network externality and associated feedback loop effect. When that effect has developed </a:t>
            </a:r>
            <a:r>
              <a:rPr lang="en-US" sz="1300" i="1" dirty="0"/>
              <a:t>and is durable even in the face of price cuts or innovation by rivals</a:t>
            </a:r>
            <a:r>
              <a:rPr lang="en-US" sz="1300" dirty="0"/>
              <a:t>, then I would describe the market at “tipped” for at least some non-transitory period of time. </a:t>
            </a:r>
            <a:endParaRPr lang="en-US" baseline="0" dirty="0"/>
          </a:p>
          <a:p>
            <a:endParaRPr lang="en-US" dirty="0"/>
          </a:p>
          <a:p>
            <a:endParaRPr lang="en-US" strike="sngStrike" baseline="0" dirty="0"/>
          </a:p>
          <a:p>
            <a:r>
              <a:rPr lang="en-US" strike="sngStrike" baseline="0" dirty="0"/>
              <a:t>Tipping is the contrary of a fragmentation or a split </a:t>
            </a:r>
            <a:r>
              <a:rPr lang="en-US" strike="sngStrike" dirty="0"/>
              <a:t>market (two firms is unstable, though note </a:t>
            </a:r>
            <a:r>
              <a:rPr lang="en-US" strike="sngStrike" dirty="0" err="1"/>
              <a:t>Bresnahan</a:t>
            </a:r>
            <a:r>
              <a:rPr lang="en-US" strike="sngStrike" dirty="0"/>
              <a:t>).</a:t>
            </a:r>
            <a:r>
              <a:rPr lang="en-US" strike="sngStrike" baseline="0" dirty="0"/>
              <a:t> </a:t>
            </a:r>
            <a:endParaRPr lang="en-US" strike="sngStrike" dirty="0"/>
          </a:p>
          <a:p>
            <a:pPr defTabSz="990650">
              <a:defRPr/>
            </a:pPr>
            <a:r>
              <a:rPr lang="en-US" dirty="0"/>
              <a:t>A dominant</a:t>
            </a:r>
            <a:r>
              <a:rPr lang="en-US" baseline="0" dirty="0"/>
              <a:t> position</a:t>
            </a:r>
            <a:r>
              <a:rPr lang="en-US" dirty="0"/>
              <a:t> is not equal to tipped (it’s actually larger), tipped is equal to dominance (type 1 errors</a:t>
            </a:r>
            <a:r>
              <a:rPr lang="en-US" baseline="0" dirty="0"/>
              <a:t> with dominance: 100% share but lots of efforts, no inertia; and measurement complexities </a:t>
            </a:r>
            <a:r>
              <a:rPr lang="en-US" baseline="0" dirty="0" err="1"/>
              <a:t>bc</a:t>
            </a:r>
            <a:r>
              <a:rPr lang="en-US" baseline="0" dirty="0"/>
              <a:t> no price or output to put a price or measure on – see </a:t>
            </a:r>
            <a:r>
              <a:rPr lang="en-US" baseline="0" dirty="0" err="1"/>
              <a:t>Werden</a:t>
            </a:r>
            <a:r>
              <a:rPr lang="en-US" baseline="0" dirty="0"/>
              <a:t> comment</a:t>
            </a:r>
            <a:r>
              <a:rPr lang="en-US" baseline="0" dirty="0" smtClean="0"/>
              <a:t>). And dominance as market power, means little growth. Tipped is compatible w/ growth. Growth evidence cannot be brought forward/ </a:t>
            </a:r>
            <a:endParaRPr lang="en-US" baseline="0" dirty="0"/>
          </a:p>
          <a:p>
            <a:pPr defTabSz="990650">
              <a:defRPr/>
            </a:pPr>
            <a:endParaRPr lang="en-US" baseline="0" dirty="0"/>
          </a:p>
          <a:p>
            <a:pPr defTabSz="990650">
              <a:defRPr/>
            </a:pPr>
            <a:endParaRPr lang="en-US" baseline="0" dirty="0"/>
          </a:p>
          <a:p>
            <a:pPr defTabSz="990650">
              <a:defRPr/>
            </a:pPr>
            <a:r>
              <a:rPr lang="en-US" dirty="0" err="1"/>
              <a:t>Shelanski</a:t>
            </a:r>
            <a:r>
              <a:rPr lang="en-US" dirty="0"/>
              <a:t>: </a:t>
            </a:r>
            <a:r>
              <a:rPr lang="en-US" sz="1300" dirty="0"/>
              <a:t> ”a market in which a large enough installed base lead has been gained that new consumers are more likely to join the service with the leading installed base than a rival </a:t>
            </a:r>
            <a:r>
              <a:rPr lang="en-US" sz="1300" i="1" dirty="0"/>
              <a:t>regardless of superiority of the rival</a:t>
            </a:r>
            <a:r>
              <a:rPr lang="en-US" sz="1300" dirty="0"/>
              <a:t>, thereby giving rise to the familiar demand-side network externality and associated feedback effect. When that effect has developed </a:t>
            </a:r>
            <a:r>
              <a:rPr lang="en-US" sz="1300" i="1" dirty="0"/>
              <a:t>and is durable even in the face of price cuts or innovation by rivals</a:t>
            </a:r>
            <a:r>
              <a:rPr lang="en-US" sz="1300" dirty="0"/>
              <a:t>, then I would describe the market at “tipped” for at least some non-transitory period of time. Where switching costs are low and interoperability between alternative services exists, one provider might have a lead but I would not describe the market as “tipped” because consumers can either obtain the same network benefits elsewhere (due to interoperability) or quickly recreate those benefits on the network of a superior entrant (due to low switching costs).”</a:t>
            </a:r>
          </a:p>
          <a:p>
            <a:pPr defTabSz="990650">
              <a:defRPr/>
            </a:pPr>
            <a:endParaRPr lang="en-US" sz="1300" dirty="0"/>
          </a:p>
          <a:p>
            <a:pPr defTabSz="990650">
              <a:defRPr/>
            </a:pPr>
            <a:r>
              <a:rPr lang="en-US" sz="1300" dirty="0"/>
              <a:t>Varian and Shapiro: “Information Rules defines this on page 176: "When two or more firms compete for a market where there is strong positive feedback, only one may emerge as a winner.   Economists say that such a market is tippy, meaning it can tip in favor of one player or another."  </a:t>
            </a:r>
            <a:endParaRPr lang="en-US" dirty="0"/>
          </a:p>
          <a:p>
            <a:endParaRPr lang="en-US" dirty="0"/>
          </a:p>
        </p:txBody>
      </p:sp>
      <p:sp>
        <p:nvSpPr>
          <p:cNvPr id="4" name="Espace réservé du numéro de diapositive 3"/>
          <p:cNvSpPr>
            <a:spLocks noGrp="1"/>
          </p:cNvSpPr>
          <p:nvPr>
            <p:ph type="sldNum" sz="quarter" idx="10"/>
          </p:nvPr>
        </p:nvSpPr>
        <p:spPr/>
        <p:txBody>
          <a:bodyPr/>
          <a:lstStyle/>
          <a:p>
            <a:fld id="{09261DA8-6A2D-C343-9347-6C49B894C368}" type="slidenum">
              <a:rPr lang="en-NL" smtClean="0"/>
              <a:t>17</a:t>
            </a:fld>
            <a:endParaRPr lang="en-NL"/>
          </a:p>
        </p:txBody>
      </p:sp>
    </p:spTree>
    <p:extLst>
      <p:ext uri="{BB962C8B-B14F-4D97-AF65-F5344CB8AC3E}">
        <p14:creationId xmlns:p14="http://schemas.microsoft.com/office/powerpoint/2010/main" val="1078649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often lost is that tipping has a behavioral implication. Supply is “lazy.” Around the tipping point, a snowball effect kicks in: The winner records user growth, without having to expend much effort. This effect, in turn, arises because demand is “sticky.” The winning firm can raise price or maintain a </a:t>
            </a:r>
            <a:r>
              <a:rPr lang="en-US" dirty="0">
                <a:hlinkClick r:id="rId3"/>
              </a:rPr>
              <a:t>sluggish attitude to innovation</a:t>
            </a:r>
            <a:r>
              <a:rPr lang="en-US" dirty="0"/>
              <a:t>, yet benefit from what Jean </a:t>
            </a:r>
            <a:r>
              <a:rPr lang="en-US" dirty="0" err="1"/>
              <a:t>Tirole</a:t>
            </a:r>
            <a:r>
              <a:rPr lang="en-US" dirty="0"/>
              <a:t> called </a:t>
            </a:r>
            <a:r>
              <a:rPr lang="en-US" dirty="0">
                <a:hlinkClick r:id="rId4"/>
              </a:rPr>
              <a:t>“lucky demand conditions”</a:t>
            </a:r>
            <a:r>
              <a:rPr lang="en-US" dirty="0"/>
              <a:t> in relation to utilities. The firm that gets ahead continues to get increasingly ahead, without needing to worry about demand echoing John Hicks’s classic statement that “the best of all monopoly profits is </a:t>
            </a:r>
            <a:r>
              <a:rPr lang="en-US" dirty="0">
                <a:hlinkClick r:id="rId5"/>
              </a:rPr>
              <a:t>a quiet life</a:t>
            </a:r>
            <a:r>
              <a:rPr lang="en-US" dirty="0"/>
              <a:t>.”</a:t>
            </a:r>
          </a:p>
          <a:p>
            <a:endParaRPr lang="fr-FR" dirty="0"/>
          </a:p>
          <a:p>
            <a:r>
              <a:rPr lang="en-US" dirty="0"/>
              <a:t>With eyes away from monopoly shares and towards inertial behavior, we can move closer to a concrete test of tipping. What is the firm under inquiry actually </a:t>
            </a:r>
            <a:r>
              <a:rPr lang="en-US" i="1" dirty="0"/>
              <a:t>doing </a:t>
            </a:r>
            <a:r>
              <a:rPr lang="en-US" dirty="0"/>
              <a:t>to expand demand? If the answer is “not much,” the market has likely crossed the tipping point. If the answer is the firm hustles to grow demand, the market might not yet have crossed the tipping point. The question then consists of identifying data points suggestive of firm effort.</a:t>
            </a:r>
          </a:p>
          <a:p>
            <a:endParaRPr lang="fr-FR" dirty="0"/>
          </a:p>
          <a:p>
            <a:r>
              <a:rPr lang="en-US" dirty="0"/>
              <a:t>A key challenge is that tech firms’ financial reporting often does not break down expenditure at the product, service, or application level. The large marketing expenditure reported by Apple every year, for example, says little about how and where Apple spends these dollars. If we want to assess the effort Apple puts into in the App Store, we need data specific to the App Store. A way forward for antitrust decision makers is to require disaggregated data of firms under investigations.</a:t>
            </a:r>
          </a:p>
          <a:p>
            <a:r>
              <a:rPr lang="en-US" dirty="0"/>
              <a:t>There is every reason to believe that tech firms have disaggregated data at their disposal. A quick search in the job openings that tech companies post on LinkedIn is illustrative. We learn for example that Apple runs an </a:t>
            </a:r>
            <a:r>
              <a:rPr lang="en-US" dirty="0">
                <a:hlinkClick r:id="rId6"/>
              </a:rPr>
              <a:t>App Store “Team,”</a:t>
            </a:r>
            <a:r>
              <a:rPr lang="en-US" dirty="0"/>
              <a:t> and other smaller related “teams” (like the “App Store editorial design team,” the “App Store Business Operations team,” and the “App Store Engineering R&amp;D team”), with their own employees, and also likely budget and resources.</a:t>
            </a:r>
          </a:p>
          <a:p>
            <a:r>
              <a:rPr lang="en-US" dirty="0"/>
              <a:t>A starting point for a decision maker would thus be to ask large digital firms for organizational data, and focus the investigation on the resources spent in the segments, divisions, units and teams with direct involvement into the product, application or service under inquiry. This, in turn, would allow a finer grained understanding of a firm’s degree of effort over markets suspected of tipping. Besides, the obtained data might provide useful qualitative tidbits. For example, if the App Store team’s hiring expenditure is primarily aimed at hiring app reviewers, rather than marketing experts and content developers, this could indicate that Apple is more in demand maintenance mode than in demand expansion mode.</a:t>
            </a:r>
          </a:p>
          <a:p>
            <a:endParaRPr lang="en-US" dirty="0"/>
          </a:p>
        </p:txBody>
      </p:sp>
      <p:sp>
        <p:nvSpPr>
          <p:cNvPr id="4" name="Slide Number Placeholder 3"/>
          <p:cNvSpPr>
            <a:spLocks noGrp="1"/>
          </p:cNvSpPr>
          <p:nvPr>
            <p:ph type="sldNum" sz="quarter" idx="10"/>
          </p:nvPr>
        </p:nvSpPr>
        <p:spPr/>
        <p:txBody>
          <a:bodyPr/>
          <a:lstStyle/>
          <a:p>
            <a:fld id="{B262E7F3-2854-5B40-84BD-7C1D6E3868AD}" type="slidenum">
              <a:rPr lang="es-ES" smtClean="0"/>
              <a:t>18</a:t>
            </a:fld>
            <a:endParaRPr lang="es-ES"/>
          </a:p>
        </p:txBody>
      </p:sp>
    </p:spTree>
    <p:extLst>
      <p:ext uri="{BB962C8B-B14F-4D97-AF65-F5344CB8AC3E}">
        <p14:creationId xmlns:p14="http://schemas.microsoft.com/office/powerpoint/2010/main" val="2726798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32" indent="-171432" defTabSz="914305">
              <a:buFontTx/>
              <a:buChar char="-"/>
              <a:defRPr/>
            </a:pPr>
            <a:r>
              <a:rPr lang="en-US" dirty="0"/>
              <a:t>There’s an additional dimension of competition, that has not been thought about in any serious way, but I don’t mean to dismiss more traditional forms of competition; complements v substitute</a:t>
            </a:r>
          </a:p>
          <a:p>
            <a:pPr marL="628585" lvl="1" indent="-171432" defTabSz="914305">
              <a:buFontTx/>
              <a:buChar char="-"/>
              <a:defRPr/>
            </a:pPr>
            <a:r>
              <a:rPr lang="en-GB" i="1" dirty="0"/>
              <a:t>Peer group” analysis” of firms in similar industries who compete for economic growth, technological leadership and executive talent</a:t>
            </a:r>
          </a:p>
          <a:p>
            <a:pPr marL="628585" lvl="1" indent="-171432" defTabSz="914305">
              <a:buFontTx/>
              <a:buChar char="-"/>
              <a:defRPr/>
            </a:pPr>
            <a:r>
              <a:rPr lang="fr-BE" dirty="0"/>
              <a:t>Microsoft, Adobe,  Alphabet,  Amazon, Apple,  Cisco </a:t>
            </a:r>
            <a:r>
              <a:rPr lang="fr-BE" dirty="0" err="1"/>
              <a:t>Systems</a:t>
            </a:r>
            <a:r>
              <a:rPr lang="fr-BE" dirty="0"/>
              <a:t>, Facebook,  IBM, Intel,  Oracle, </a:t>
            </a:r>
            <a:r>
              <a:rPr lang="fr-BE" dirty="0" err="1"/>
              <a:t>Qualcomm</a:t>
            </a:r>
            <a:r>
              <a:rPr lang="fr-BE" dirty="0"/>
              <a:t>,  </a:t>
            </a:r>
            <a:r>
              <a:rPr lang="fr-BE" dirty="0" err="1"/>
              <a:t>Salesforce</a:t>
            </a:r>
            <a:endParaRPr lang="en-US" dirty="0"/>
          </a:p>
          <a:p>
            <a:pPr marL="171432" indent="-171432" defTabSz="914305">
              <a:buFontTx/>
              <a:buChar char="-"/>
              <a:defRPr/>
            </a:pPr>
            <a:r>
              <a:rPr lang="en-US" dirty="0"/>
              <a:t>Antitrust</a:t>
            </a:r>
            <a:r>
              <a:rPr lang="en-US" baseline="0" dirty="0"/>
              <a:t> has no interest to firm change</a:t>
            </a:r>
          </a:p>
          <a:p>
            <a:pPr marL="628585" lvl="1" indent="-171432" defTabSz="914305">
              <a:buFontTx/>
              <a:buChar char="-"/>
              <a:defRPr/>
            </a:pPr>
            <a:r>
              <a:rPr lang="en-US" baseline="0" dirty="0"/>
              <a:t>Saying that Qualcomm or Facebook hold a 100% share of a market since 10y is true, but irrelevant. The relevant question is: is QC or FB the same firm as it was ten years ago, or has it enjoyed the quiet life</a:t>
            </a:r>
          </a:p>
          <a:p>
            <a:pPr marL="628585" lvl="1" indent="-171432" defTabSz="914305">
              <a:buFontTx/>
              <a:buChar char="-"/>
              <a:defRPr/>
            </a:pPr>
            <a:r>
              <a:rPr lang="en-US" baseline="0" dirty="0"/>
              <a:t>This in turn leads to disinterest for rent type: supra competitive prices allow an inference of monopoly profits, where understanding if the rents are the products of change brought by innovation, good business judgment, and smart timing, would allow to differentiate come from monopoly rent, that is by control of entry conditions</a:t>
            </a:r>
          </a:p>
          <a:p>
            <a:pPr marL="171432" indent="-171432">
              <a:buFontTx/>
              <a:buChar char="-"/>
            </a:pPr>
            <a:r>
              <a:rPr lang="en-US" baseline="0" dirty="0"/>
              <a:t>A deeper understanding of dynamic capabilities would help assess the firm potential to change</a:t>
            </a:r>
          </a:p>
          <a:p>
            <a:pPr marL="628585" lvl="1" indent="-171432">
              <a:buFontTx/>
              <a:buChar char="-"/>
            </a:pPr>
            <a:r>
              <a:rPr lang="en-US" baseline="0" dirty="0"/>
              <a:t>We like to say state of the art and empirical</a:t>
            </a:r>
          </a:p>
          <a:p>
            <a:pPr marL="628585" lvl="1" indent="-171432">
              <a:buFontTx/>
              <a:buChar char="-"/>
            </a:pPr>
            <a:r>
              <a:rPr lang="en-US" baseline="0" dirty="0"/>
              <a:t>But the firm </a:t>
            </a:r>
            <a:r>
              <a:rPr lang="en-US" baseline="0" dirty="0" smtClean="0"/>
              <a:t>remains </a:t>
            </a:r>
            <a:r>
              <a:rPr lang="en-US" baseline="0" dirty="0"/>
              <a:t>a </a:t>
            </a:r>
            <a:r>
              <a:rPr lang="en-US" baseline="0" dirty="0" err="1"/>
              <a:t>blackbox</a:t>
            </a:r>
            <a:endParaRPr lang="en-US" baseline="0" dirty="0"/>
          </a:p>
          <a:p>
            <a:pPr marL="628585" lvl="1" indent="-171432">
              <a:buFontTx/>
              <a:buChar char="-"/>
            </a:pPr>
            <a:r>
              <a:rPr lang="en-US" baseline="0" dirty="0"/>
              <a:t>No room for capabilities </a:t>
            </a:r>
          </a:p>
          <a:p>
            <a:pPr marL="628585" lvl="1" indent="-171432">
              <a:buFontTx/>
              <a:buChar char="-"/>
            </a:pPr>
            <a:r>
              <a:rPr lang="en-US" baseline="0" dirty="0"/>
              <a:t>David and I are trying to build tests of sensing, seizing and transforming</a:t>
            </a:r>
          </a:p>
          <a:p>
            <a:pPr marL="171432" indent="-171432">
              <a:buFontTx/>
              <a:buChar char="-"/>
            </a:pPr>
            <a:r>
              <a:rPr lang="fr-BE" dirty="0"/>
              <a:t>Last, </a:t>
            </a:r>
            <a:r>
              <a:rPr lang="fr-BE" dirty="0" err="1"/>
              <a:t>competition</a:t>
            </a:r>
            <a:r>
              <a:rPr lang="fr-BE" dirty="0"/>
              <a:t> </a:t>
            </a:r>
            <a:r>
              <a:rPr lang="fr-BE" dirty="0" err="1"/>
              <a:t>likes</a:t>
            </a:r>
            <a:r>
              <a:rPr lang="fr-BE" baseline="0" dirty="0"/>
              <a:t> to </a:t>
            </a:r>
            <a:r>
              <a:rPr lang="fr-BE" baseline="0" dirty="0" err="1"/>
              <a:t>think</a:t>
            </a:r>
            <a:r>
              <a:rPr lang="fr-BE" baseline="0" dirty="0"/>
              <a:t> of </a:t>
            </a:r>
            <a:r>
              <a:rPr lang="fr-BE" baseline="0" dirty="0" err="1"/>
              <a:t>itself</a:t>
            </a:r>
            <a:r>
              <a:rPr lang="fr-BE" baseline="0" dirty="0"/>
              <a:t> as horizontal in nature, but if </a:t>
            </a:r>
            <a:r>
              <a:rPr lang="fr-BE" baseline="0" dirty="0" err="1"/>
              <a:t>it</a:t>
            </a:r>
            <a:r>
              <a:rPr lang="fr-BE" baseline="0" dirty="0"/>
              <a:t> </a:t>
            </a:r>
            <a:r>
              <a:rPr lang="fr-BE" baseline="0" dirty="0" err="1"/>
              <a:t>considers</a:t>
            </a:r>
            <a:r>
              <a:rPr lang="fr-BE" baseline="0" dirty="0"/>
              <a:t> change, </a:t>
            </a:r>
            <a:r>
              <a:rPr lang="fr-BE" baseline="0" dirty="0" err="1"/>
              <a:t>it</a:t>
            </a:r>
            <a:r>
              <a:rPr lang="fr-BE" baseline="0" dirty="0"/>
              <a:t> must </a:t>
            </a:r>
            <a:r>
              <a:rPr lang="fr-BE" baseline="0" dirty="0" err="1"/>
              <a:t>understand</a:t>
            </a:r>
            <a:r>
              <a:rPr lang="fr-BE" baseline="0" dirty="0"/>
              <a:t> </a:t>
            </a:r>
            <a:r>
              <a:rPr lang="fr-BE" baseline="0" dirty="0" err="1"/>
              <a:t>that</a:t>
            </a:r>
            <a:r>
              <a:rPr lang="fr-BE" baseline="0" dirty="0"/>
              <a:t> not all </a:t>
            </a:r>
            <a:r>
              <a:rPr lang="fr-BE" baseline="0" dirty="0" err="1"/>
              <a:t>firms</a:t>
            </a:r>
            <a:r>
              <a:rPr lang="fr-BE" baseline="0" dirty="0"/>
              <a:t> </a:t>
            </a:r>
            <a:r>
              <a:rPr lang="fr-BE" baseline="0" dirty="0" err="1"/>
              <a:t>operate</a:t>
            </a:r>
            <a:r>
              <a:rPr lang="fr-BE" baseline="0" dirty="0"/>
              <a:t> at the </a:t>
            </a:r>
            <a:r>
              <a:rPr lang="fr-BE" baseline="0" dirty="0" err="1"/>
              <a:t>same</a:t>
            </a:r>
            <a:r>
              <a:rPr lang="fr-BE" baseline="0" dirty="0"/>
              <a:t> </a:t>
            </a:r>
            <a:r>
              <a:rPr lang="fr-BE" baseline="0" dirty="0" err="1"/>
              <a:t>clock</a:t>
            </a:r>
            <a:r>
              <a:rPr lang="fr-BE" baseline="0" dirty="0"/>
              <a:t>, and </a:t>
            </a:r>
            <a:r>
              <a:rPr lang="fr-BE" baseline="0" dirty="0" err="1"/>
              <a:t>that</a:t>
            </a:r>
            <a:r>
              <a:rPr lang="fr-BE" baseline="0" dirty="0"/>
              <a:t> not all are at the </a:t>
            </a:r>
            <a:r>
              <a:rPr lang="fr-BE" baseline="0" dirty="0" err="1"/>
              <a:t>same</a:t>
            </a:r>
            <a:r>
              <a:rPr lang="fr-BE" baseline="0" dirty="0"/>
              <a:t> stage of </a:t>
            </a:r>
            <a:r>
              <a:rPr lang="fr-BE" baseline="0" dirty="0" err="1"/>
              <a:t>development</a:t>
            </a:r>
            <a:r>
              <a:rPr lang="fr-BE" baseline="0" dirty="0"/>
              <a:t>. For </a:t>
            </a:r>
            <a:r>
              <a:rPr lang="fr-BE" baseline="0" dirty="0" err="1"/>
              <a:t>example</a:t>
            </a:r>
            <a:r>
              <a:rPr lang="fr-BE" baseline="0" dirty="0"/>
              <a:t>, </a:t>
            </a:r>
            <a:r>
              <a:rPr lang="fr-BE" baseline="0" dirty="0" err="1"/>
              <a:t>some</a:t>
            </a:r>
            <a:r>
              <a:rPr lang="fr-BE" baseline="0" dirty="0"/>
              <a:t> </a:t>
            </a:r>
            <a:r>
              <a:rPr lang="fr-BE" baseline="0" dirty="0" err="1"/>
              <a:t>operate</a:t>
            </a:r>
            <a:r>
              <a:rPr lang="fr-BE" baseline="0" dirty="0"/>
              <a:t> w </a:t>
            </a:r>
            <a:r>
              <a:rPr lang="fr-BE" dirty="0" err="1"/>
              <a:t>embryonic</a:t>
            </a:r>
            <a:r>
              <a:rPr lang="fr-BE" dirty="0"/>
              <a:t> and </a:t>
            </a:r>
            <a:r>
              <a:rPr lang="fr-BE" dirty="0" err="1"/>
              <a:t>others</a:t>
            </a:r>
            <a:r>
              <a:rPr lang="fr-BE" dirty="0"/>
              <a:t> v mature institutions (</a:t>
            </a:r>
            <a:r>
              <a:rPr lang="fr-BE" dirty="0" err="1"/>
              <a:t>recontracting</a:t>
            </a:r>
            <a:r>
              <a:rPr lang="fr-BE" dirty="0"/>
              <a:t> issue). </a:t>
            </a:r>
            <a:r>
              <a:rPr lang="fr-BE" dirty="0" err="1"/>
              <a:t>Regulatory</a:t>
            </a:r>
            <a:r>
              <a:rPr lang="fr-BE" dirty="0"/>
              <a:t> </a:t>
            </a:r>
            <a:r>
              <a:rPr lang="fr-BE" dirty="0" err="1"/>
              <a:t>environments</a:t>
            </a:r>
            <a:r>
              <a:rPr lang="fr-BE" baseline="0" dirty="0"/>
              <a:t> are </a:t>
            </a:r>
            <a:r>
              <a:rPr lang="fr-BE" baseline="0" dirty="0" err="1"/>
              <a:t>very</a:t>
            </a:r>
            <a:r>
              <a:rPr lang="fr-BE" baseline="0" dirty="0"/>
              <a:t> </a:t>
            </a:r>
            <a:r>
              <a:rPr lang="fr-BE" baseline="0" dirty="0" err="1"/>
              <a:t>different</a:t>
            </a:r>
            <a:r>
              <a:rPr lang="fr-BE" baseline="0" dirty="0"/>
              <a:t>.</a:t>
            </a:r>
            <a:endParaRPr lang="en-US" dirty="0"/>
          </a:p>
        </p:txBody>
      </p:sp>
      <p:sp>
        <p:nvSpPr>
          <p:cNvPr id="4" name="Espace réservé du numéro de diapositive 3"/>
          <p:cNvSpPr>
            <a:spLocks noGrp="1"/>
          </p:cNvSpPr>
          <p:nvPr>
            <p:ph type="sldNum" sz="quarter" idx="10"/>
          </p:nvPr>
        </p:nvSpPr>
        <p:spPr/>
        <p:txBody>
          <a:bodyPr/>
          <a:lstStyle/>
          <a:p>
            <a:fld id="{1D725BE1-0FDC-4E5E-A141-6036D6B006EB}" type="slidenum">
              <a:rPr lang="en-GB" smtClean="0"/>
              <a:t>19</a:t>
            </a:fld>
            <a:endParaRPr lang="en-GB" dirty="0"/>
          </a:p>
        </p:txBody>
      </p:sp>
    </p:spTree>
    <p:extLst>
      <p:ext uri="{BB962C8B-B14F-4D97-AF65-F5344CB8AC3E}">
        <p14:creationId xmlns:p14="http://schemas.microsoft.com/office/powerpoint/2010/main" val="2680095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62E7F3-2854-5B40-84BD-7C1D6E3868AD}" type="slidenum">
              <a:rPr lang="es-ES" smtClean="0"/>
              <a:t>2</a:t>
            </a:fld>
            <a:endParaRPr lang="es-ES"/>
          </a:p>
        </p:txBody>
      </p:sp>
    </p:spTree>
    <p:extLst>
      <p:ext uri="{BB962C8B-B14F-4D97-AF65-F5344CB8AC3E}">
        <p14:creationId xmlns:p14="http://schemas.microsoft.com/office/powerpoint/2010/main" val="2261505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62E7F3-2854-5B40-84BD-7C1D6E3868AD}" type="slidenum">
              <a:rPr lang="es-ES" smtClean="0"/>
              <a:t>20</a:t>
            </a:fld>
            <a:endParaRPr lang="es-ES"/>
          </a:p>
        </p:txBody>
      </p:sp>
    </p:spTree>
    <p:extLst>
      <p:ext uri="{BB962C8B-B14F-4D97-AF65-F5344CB8AC3E}">
        <p14:creationId xmlns:p14="http://schemas.microsoft.com/office/powerpoint/2010/main" val="87315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5">
              <a:defRPr/>
            </a:pPr>
            <a:r>
              <a:rPr lang="fr-FR" dirty="0"/>
              <a:t>How </a:t>
            </a:r>
            <a:r>
              <a:rPr lang="fr-FR" dirty="0" err="1"/>
              <a:t>bad</a:t>
            </a:r>
            <a:r>
              <a:rPr lang="fr-FR" dirty="0"/>
              <a:t> are </a:t>
            </a:r>
            <a:r>
              <a:rPr lang="fr-FR" dirty="0" err="1"/>
              <a:t>these</a:t>
            </a:r>
            <a:r>
              <a:rPr lang="fr-FR" dirty="0"/>
              <a:t> </a:t>
            </a:r>
            <a:r>
              <a:rPr lang="fr-FR" dirty="0" err="1"/>
              <a:t>problems</a:t>
            </a:r>
            <a:r>
              <a:rPr lang="fr-FR" dirty="0"/>
              <a:t> </a:t>
            </a:r>
            <a:r>
              <a:rPr lang="fr-FR" dirty="0" err="1"/>
              <a:t>compared</a:t>
            </a:r>
            <a:r>
              <a:rPr lang="fr-FR" dirty="0"/>
              <a:t> to </a:t>
            </a:r>
            <a:r>
              <a:rPr lang="fr-FR" dirty="0" err="1"/>
              <a:t>everything</a:t>
            </a:r>
            <a:r>
              <a:rPr lang="fr-FR" dirty="0"/>
              <a:t> </a:t>
            </a:r>
            <a:r>
              <a:rPr lang="fr-FR" dirty="0" err="1"/>
              <a:t>else</a:t>
            </a:r>
            <a:r>
              <a:rPr lang="fr-FR" dirty="0"/>
              <a:t>, and </a:t>
            </a:r>
            <a:r>
              <a:rPr lang="fr-FR" dirty="0" err="1"/>
              <a:t>side</a:t>
            </a:r>
            <a:r>
              <a:rPr lang="fr-FR" dirty="0"/>
              <a:t> </a:t>
            </a:r>
            <a:r>
              <a:rPr lang="fr-FR" dirty="0" err="1"/>
              <a:t>effects</a:t>
            </a:r>
            <a:r>
              <a:rPr lang="fr-FR" dirty="0"/>
              <a:t> of </a:t>
            </a:r>
            <a:r>
              <a:rPr lang="fr-FR" dirty="0" err="1"/>
              <a:t>adressing</a:t>
            </a:r>
            <a:r>
              <a:rPr lang="fr-FR" dirty="0"/>
              <a:t> </a:t>
            </a:r>
            <a:r>
              <a:rPr lang="fr-FR" dirty="0" err="1"/>
              <a:t>them</a:t>
            </a:r>
            <a:r>
              <a:rPr lang="fr-FR" dirty="0"/>
              <a:t>?</a:t>
            </a:r>
          </a:p>
          <a:p>
            <a:endParaRPr lang="en-US" dirty="0"/>
          </a:p>
        </p:txBody>
      </p:sp>
      <p:sp>
        <p:nvSpPr>
          <p:cNvPr id="4" name="Slide Number Placeholder 3"/>
          <p:cNvSpPr>
            <a:spLocks noGrp="1"/>
          </p:cNvSpPr>
          <p:nvPr>
            <p:ph type="sldNum" sz="quarter" idx="10"/>
          </p:nvPr>
        </p:nvSpPr>
        <p:spPr/>
        <p:txBody>
          <a:bodyPr/>
          <a:lstStyle/>
          <a:p>
            <a:fld id="{B262E7F3-2854-5B40-84BD-7C1D6E3868AD}" type="slidenum">
              <a:rPr lang="es-ES" smtClean="0"/>
              <a:t>21</a:t>
            </a:fld>
            <a:endParaRPr lang="es-ES"/>
          </a:p>
        </p:txBody>
      </p:sp>
    </p:spTree>
    <p:extLst>
      <p:ext uri="{BB962C8B-B14F-4D97-AF65-F5344CB8AC3E}">
        <p14:creationId xmlns:p14="http://schemas.microsoft.com/office/powerpoint/2010/main" val="6250438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14305">
              <a:defRPr/>
            </a:pPr>
            <a:r>
              <a:rPr lang="en-US" dirty="0"/>
              <a:t>Debate captured by activists</a:t>
            </a:r>
          </a:p>
          <a:p>
            <a:endParaRPr lang="en-US" dirty="0"/>
          </a:p>
        </p:txBody>
      </p:sp>
      <p:sp>
        <p:nvSpPr>
          <p:cNvPr id="4" name="Espace réservé du numéro de diapositive 3"/>
          <p:cNvSpPr>
            <a:spLocks noGrp="1"/>
          </p:cNvSpPr>
          <p:nvPr>
            <p:ph type="sldNum" sz="quarter" idx="10"/>
          </p:nvPr>
        </p:nvSpPr>
        <p:spPr/>
        <p:txBody>
          <a:bodyPr/>
          <a:lstStyle/>
          <a:p>
            <a:fld id="{B262E7F3-2854-5B40-84BD-7C1D6E3868AD}" type="slidenum">
              <a:rPr lang="es-ES" smtClean="0"/>
              <a:t>22</a:t>
            </a:fld>
            <a:endParaRPr lang="es-ES"/>
          </a:p>
        </p:txBody>
      </p:sp>
    </p:spTree>
    <p:extLst>
      <p:ext uri="{BB962C8B-B14F-4D97-AF65-F5344CB8AC3E}">
        <p14:creationId xmlns:p14="http://schemas.microsoft.com/office/powerpoint/2010/main" val="18713547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62E7F3-2854-5B40-84BD-7C1D6E3868AD}" type="slidenum">
              <a:rPr lang="es-ES" smtClean="0"/>
              <a:t>23</a:t>
            </a:fld>
            <a:endParaRPr lang="es-ES"/>
          </a:p>
        </p:txBody>
      </p:sp>
    </p:spTree>
    <p:extLst>
      <p:ext uri="{BB962C8B-B14F-4D97-AF65-F5344CB8AC3E}">
        <p14:creationId xmlns:p14="http://schemas.microsoft.com/office/powerpoint/2010/main" val="6433671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t>
            </a:r>
          </a:p>
        </p:txBody>
      </p:sp>
      <p:sp>
        <p:nvSpPr>
          <p:cNvPr id="4" name="Slide Number Placeholder 3"/>
          <p:cNvSpPr>
            <a:spLocks noGrp="1"/>
          </p:cNvSpPr>
          <p:nvPr>
            <p:ph type="sldNum" sz="quarter" idx="10"/>
          </p:nvPr>
        </p:nvSpPr>
        <p:spPr/>
        <p:txBody>
          <a:bodyPr/>
          <a:lstStyle/>
          <a:p>
            <a:fld id="{B262E7F3-2854-5B40-84BD-7C1D6E3868AD}" type="slidenum">
              <a:rPr lang="es-ES" smtClean="0"/>
              <a:t>24</a:t>
            </a:fld>
            <a:endParaRPr lang="es-ES"/>
          </a:p>
        </p:txBody>
      </p:sp>
    </p:spTree>
    <p:extLst>
      <p:ext uri="{BB962C8B-B14F-4D97-AF65-F5344CB8AC3E}">
        <p14:creationId xmlns:p14="http://schemas.microsoft.com/office/powerpoint/2010/main" val="356990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I spent the past three years writing a monograph on the 6 tech giants Google, Facebook, Amazon, Netflix, Microsoft and Apple. Firms known as FAANGs. </a:t>
            </a:r>
          </a:p>
          <a:p>
            <a:r>
              <a:rPr lang="en-US" dirty="0"/>
              <a:t>And now, the discussion is all over the place. Cases in the </a:t>
            </a:r>
            <a:r>
              <a:rPr lang="en-US" dirty="0" smtClean="0"/>
              <a:t>EU, the </a:t>
            </a:r>
            <a:r>
              <a:rPr lang="en-US" dirty="0"/>
              <a:t>US </a:t>
            </a:r>
            <a:r>
              <a:rPr lang="en-US" dirty="0" smtClean="0"/>
              <a:t>and India, follow </a:t>
            </a:r>
            <a:r>
              <a:rPr lang="en-US" dirty="0"/>
              <a:t>each other like night the day. </a:t>
            </a:r>
          </a:p>
          <a:p>
            <a:endParaRPr lang="fr-BE" dirty="0"/>
          </a:p>
          <a:p>
            <a:r>
              <a:rPr lang="en-US" dirty="0"/>
              <a:t>The intuition behind the book came in reading. The trigger was a disconnect between daily talks from the tech community about broad based levels of competition amongst FAANGs, value and jobs creation, and productivity increases and innovation. And on the other hand, the mainstream press, focusing on metrics of tech bigness, conglomeration and monopoly. </a:t>
            </a:r>
          </a:p>
          <a:p>
            <a:endParaRPr lang="en-US" dirty="0"/>
          </a:p>
          <a:p>
            <a:pPr defTabSz="914305">
              <a:defRPr/>
            </a:pPr>
            <a:r>
              <a:rPr lang="en-US" dirty="0"/>
              <a:t>Relatedly, and perhaps more importantly, I was intrigued by the little attention paid to dynamism. Big tech’s market share durability was seen as a sign of market stasis, and limited interest went into understanding frantic trying, testing and turnaround moves of big tech firms. In other words, while I found interesting to discuss the fact that Facebook had a dominant share for 10y, I found equally interesting to ask: is Facebook the same firm today as it was 10y ago?</a:t>
            </a:r>
            <a:endParaRPr lang="fr-BE" dirty="0"/>
          </a:p>
          <a:p>
            <a:endParaRPr lang="en-US" dirty="0"/>
          </a:p>
          <a:p>
            <a:endParaRPr lang="fr-BE" dirty="0"/>
          </a:p>
          <a:p>
            <a:pPr marL="171432" indent="-171432">
              <a:buFontTx/>
              <a:buChar char="-"/>
            </a:pPr>
            <a:endParaRPr lang="en-US" baseline="0" dirty="0"/>
          </a:p>
        </p:txBody>
      </p:sp>
      <p:sp>
        <p:nvSpPr>
          <p:cNvPr id="4" name="Espace réservé du numéro de diapositive 3"/>
          <p:cNvSpPr>
            <a:spLocks noGrp="1"/>
          </p:cNvSpPr>
          <p:nvPr>
            <p:ph type="sldNum" sz="quarter" idx="10"/>
          </p:nvPr>
        </p:nvSpPr>
        <p:spPr/>
        <p:txBody>
          <a:bodyPr/>
          <a:lstStyle/>
          <a:p>
            <a:fld id="{1D725BE1-0FDC-4E5E-A141-6036D6B006EB}" type="slidenum">
              <a:rPr lang="en-GB" smtClean="0"/>
              <a:t>3</a:t>
            </a:fld>
            <a:endParaRPr lang="en-GB" dirty="0"/>
          </a:p>
        </p:txBody>
      </p:sp>
    </p:spTree>
    <p:extLst>
      <p:ext uri="{BB962C8B-B14F-4D97-AF65-F5344CB8AC3E}">
        <p14:creationId xmlns:p14="http://schemas.microsoft.com/office/powerpoint/2010/main" val="1245258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1D725BE1-0FDC-4E5E-A141-6036D6B006EB}" type="slidenum">
              <a:rPr lang="en-GB" smtClean="0"/>
              <a:t>4</a:t>
            </a:fld>
            <a:endParaRPr lang="en-GB" dirty="0"/>
          </a:p>
        </p:txBody>
      </p:sp>
    </p:spTree>
    <p:extLst>
      <p:ext uri="{BB962C8B-B14F-4D97-AF65-F5344CB8AC3E}">
        <p14:creationId xmlns:p14="http://schemas.microsoft.com/office/powerpoint/2010/main" val="733858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On the one hand a group called Neo </a:t>
            </a:r>
            <a:r>
              <a:rPr lang="en-US" dirty="0" err="1"/>
              <a:t>Brandeisian</a:t>
            </a:r>
            <a:r>
              <a:rPr lang="en-US" dirty="0"/>
              <a:t>, or antitrust 2.0 or hipster </a:t>
            </a:r>
            <a:r>
              <a:rPr lang="en-US" dirty="0" smtClean="0"/>
              <a:t>antitrust or </a:t>
            </a:r>
            <a:r>
              <a:rPr lang="en-US" dirty="0" err="1" smtClean="0"/>
              <a:t>Transformationalists</a:t>
            </a:r>
            <a:r>
              <a:rPr lang="en-US" dirty="0" smtClean="0"/>
              <a:t> </a:t>
            </a:r>
            <a:r>
              <a:rPr lang="en-US" dirty="0"/>
              <a:t>focus on bigness, that is size and number of players in an industry, and guard against concentration. The Group is mostly one of activists, pundits, and public intellectuals, later joined by lawyers Lina Khan and Tim Wu, and has lured economists like former CETs, consulting academics, etc. Some are making way into Gov. This literature has attacked the consumer welfare standard, and argues for a broad mandate for antitrust, including the protection of </a:t>
            </a:r>
            <a:r>
              <a:rPr lang="en-US" dirty="0" smtClean="0"/>
              <a:t>political </a:t>
            </a:r>
            <a:r>
              <a:rPr lang="en-US" dirty="0"/>
              <a:t>and economic liberties, controlling the influence of private firms over the political process, etc. It provides no end based framework for evaluation.</a:t>
            </a:r>
          </a:p>
          <a:p>
            <a:endParaRPr lang="en-US" dirty="0"/>
          </a:p>
          <a:p>
            <a:r>
              <a:rPr lang="en-US" dirty="0"/>
              <a:t>On the other hand, I stumbled upon a known group, concerned about conduct that is likely to reduce economic welfare, and that counsels involvement of courts on a case by case application. This group is split between those favoring a lax approach and use a predictable set of theory based efficiency possibility theorems, unable to account for the possibility of empirical change introduced by the nature of technology, and unable to understand emergent order properties. This is the old Chicago school. And a group that would like to do more without however, clearly explaining why, and falling prey to Nirvana fallacies. </a:t>
            </a:r>
          </a:p>
          <a:p>
            <a:endParaRPr lang="fr-BE" dirty="0"/>
          </a:p>
          <a:p>
            <a:r>
              <a:rPr lang="en-US" dirty="0"/>
              <a:t>So my readings left me in crass ignorance. That was a pretty sterile discussion, and an intellectual impasse. </a:t>
            </a:r>
            <a:endParaRPr lang="fr-BE" dirty="0"/>
          </a:p>
          <a:p>
            <a:endParaRPr lang="en-US" dirty="0"/>
          </a:p>
        </p:txBody>
      </p:sp>
      <p:sp>
        <p:nvSpPr>
          <p:cNvPr id="4" name="Espace réservé du numéro de diapositive 3"/>
          <p:cNvSpPr>
            <a:spLocks noGrp="1"/>
          </p:cNvSpPr>
          <p:nvPr>
            <p:ph type="sldNum" sz="quarter" idx="10"/>
          </p:nvPr>
        </p:nvSpPr>
        <p:spPr/>
        <p:txBody>
          <a:bodyPr/>
          <a:lstStyle/>
          <a:p>
            <a:fld id="{B262E7F3-2854-5B40-84BD-7C1D6E3868AD}" type="slidenum">
              <a:rPr lang="es-ES" smtClean="0"/>
              <a:t>5</a:t>
            </a:fld>
            <a:endParaRPr lang="es-ES"/>
          </a:p>
        </p:txBody>
      </p:sp>
    </p:spTree>
    <p:extLst>
      <p:ext uri="{BB962C8B-B14F-4D97-AF65-F5344CB8AC3E}">
        <p14:creationId xmlns:p14="http://schemas.microsoft.com/office/powerpoint/2010/main" val="230562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always clear whether this is “policy based research v research</a:t>
            </a:r>
            <a:r>
              <a:rPr lang="en-US" baseline="0" dirty="0"/>
              <a:t> based policy”</a:t>
            </a:r>
          </a:p>
          <a:p>
            <a:r>
              <a:rPr lang="en-US" baseline="0" dirty="0"/>
              <a:t>Ambiguity has an impact</a:t>
            </a:r>
          </a:p>
          <a:p>
            <a:r>
              <a:rPr lang="en-US" dirty="0"/>
              <a:t>“socially-conditioned” policies</a:t>
            </a:r>
            <a:r>
              <a:rPr lang="en-US" baseline="0" dirty="0"/>
              <a:t> are more likely</a:t>
            </a:r>
          </a:p>
          <a:p>
            <a:r>
              <a:rPr lang="en-US" dirty="0"/>
              <a:t>Policy implementing focus tends to extend the scope of government intervention</a:t>
            </a:r>
          </a:p>
          <a:p>
            <a:r>
              <a:rPr lang="en-US" dirty="0"/>
              <a:t>Mulligan and Shleifer (2005b) argue that, by specializing in such “policy-implementing” solutions, the civil law system tends to expand the scope of government control to new activities when a need arises.</a:t>
            </a:r>
          </a:p>
        </p:txBody>
      </p:sp>
      <p:sp>
        <p:nvSpPr>
          <p:cNvPr id="4" name="Slide Number Placeholder 3"/>
          <p:cNvSpPr>
            <a:spLocks noGrp="1"/>
          </p:cNvSpPr>
          <p:nvPr>
            <p:ph type="sldNum" sz="quarter" idx="10"/>
          </p:nvPr>
        </p:nvSpPr>
        <p:spPr/>
        <p:txBody>
          <a:bodyPr/>
          <a:lstStyle/>
          <a:p>
            <a:fld id="{1D725BE1-0FDC-4E5E-A141-6036D6B006EB}" type="slidenum">
              <a:rPr lang="en-GB" smtClean="0"/>
              <a:t>6</a:t>
            </a:fld>
            <a:endParaRPr lang="en-GB"/>
          </a:p>
        </p:txBody>
      </p:sp>
    </p:spTree>
    <p:extLst>
      <p:ext uri="{BB962C8B-B14F-4D97-AF65-F5344CB8AC3E}">
        <p14:creationId xmlns:p14="http://schemas.microsoft.com/office/powerpoint/2010/main" val="3171589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62E7F3-2854-5B40-84BD-7C1D6E3868AD}" type="slidenum">
              <a:rPr lang="es-ES" smtClean="0"/>
              <a:t>7</a:t>
            </a:fld>
            <a:endParaRPr lang="es-ES"/>
          </a:p>
        </p:txBody>
      </p:sp>
    </p:spTree>
    <p:extLst>
      <p:ext uri="{BB962C8B-B14F-4D97-AF65-F5344CB8AC3E}">
        <p14:creationId xmlns:p14="http://schemas.microsoft.com/office/powerpoint/2010/main" val="20592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1030276">
              <a:defRPr/>
            </a:pPr>
            <a:r>
              <a:rPr lang="en-US" dirty="0"/>
              <a:t>HYPO: </a:t>
            </a:r>
          </a:p>
          <a:p>
            <a:pPr defTabSz="1030276">
              <a:defRPr/>
            </a:pPr>
            <a:endParaRPr lang="en-US" dirty="0"/>
          </a:p>
          <a:p>
            <a:pPr defTabSz="1030276">
              <a:defRPr/>
            </a:pPr>
            <a:r>
              <a:rPr lang="en-US" dirty="0"/>
              <a:t>So in 1942, Schumpeter</a:t>
            </a:r>
            <a:r>
              <a:rPr lang="en-US" baseline="0" dirty="0"/>
              <a:t> wrote about the possibility of </a:t>
            </a:r>
            <a:r>
              <a:rPr lang="en-US" dirty="0"/>
              <a:t>competition w/o competitors</a:t>
            </a:r>
          </a:p>
          <a:p>
            <a:pPr defTabSz="1030276">
              <a:defRPr/>
            </a:pPr>
            <a:r>
              <a:rPr lang="en-US" dirty="0"/>
              <a:t>The </a:t>
            </a:r>
            <a:r>
              <a:rPr lang="en-US" dirty="0" err="1"/>
              <a:t>moligopoly</a:t>
            </a:r>
            <a:r>
              <a:rPr lang="en-US" baseline="0" dirty="0"/>
              <a:t> hypo starts from this idea. Or to be more explicit </a:t>
            </a:r>
            <a:r>
              <a:rPr lang="en-US" dirty="0"/>
              <a:t>of a possible </a:t>
            </a:r>
            <a:r>
              <a:rPr lang="en-US" baseline="0" dirty="0"/>
              <a:t>coexistence of strong </a:t>
            </a:r>
            <a:r>
              <a:rPr lang="en-US" dirty="0"/>
              <a:t>monopoly positions on the one hand and intense </a:t>
            </a:r>
            <a:r>
              <a:rPr lang="en-US" dirty="0" err="1"/>
              <a:t>interfirm</a:t>
            </a:r>
            <a:r>
              <a:rPr lang="en-US" dirty="0"/>
              <a:t> oligopoly competition on the other, at least for some of the FAANGs</a:t>
            </a:r>
          </a:p>
          <a:p>
            <a:pPr defTabSz="1030276">
              <a:defRPr/>
            </a:pPr>
            <a:r>
              <a:rPr lang="en-US" dirty="0"/>
              <a:t>And the hypothesis is the following: </a:t>
            </a:r>
            <a:r>
              <a:rPr lang="en-US" dirty="0" smtClean="0"/>
              <a:t>blindness </a:t>
            </a:r>
            <a:r>
              <a:rPr lang="en-US" dirty="0"/>
              <a:t>to </a:t>
            </a:r>
            <a:r>
              <a:rPr lang="en-US" dirty="0" smtClean="0"/>
              <a:t>some big </a:t>
            </a:r>
            <a:r>
              <a:rPr lang="en-US" dirty="0"/>
              <a:t>tech competition might not be a question of ideology, but of methodology. Put differently</a:t>
            </a:r>
            <a:r>
              <a:rPr lang="en-US" dirty="0" smtClean="0"/>
              <a:t>, </a:t>
            </a:r>
            <a:r>
              <a:rPr lang="en-US" dirty="0"/>
              <a:t>focus on rivalry might obscure significant levels of competitive pressure</a:t>
            </a:r>
          </a:p>
          <a:p>
            <a:pPr defTabSz="1030276">
              <a:defRPr/>
            </a:pPr>
            <a:endParaRPr lang="en-US" dirty="0"/>
          </a:p>
          <a:p>
            <a:pPr defTabSz="1030276">
              <a:defRPr/>
            </a:pPr>
            <a:r>
              <a:rPr lang="en-US" dirty="0"/>
              <a:t>TEST: when you</a:t>
            </a:r>
            <a:r>
              <a:rPr lang="en-US" baseline="0" dirty="0"/>
              <a:t> work on a HYPO, you need a testable proposition to validate or invalidate it. Here, the logical way to test the hypo is to check whether </a:t>
            </a:r>
            <a:r>
              <a:rPr lang="en-US" dirty="0"/>
              <a:t>experts – not lay persons - unaccustomed to the methods of applied antitrust and regulatory economics do not, on average, characterize big tech firms as monopolies. </a:t>
            </a:r>
          </a:p>
          <a:p>
            <a:pPr defTabSz="1030276">
              <a:defRPr/>
            </a:pPr>
            <a:endParaRPr lang="en-US" dirty="0"/>
          </a:p>
          <a:p>
            <a:pPr defTabSz="1030276">
              <a:defRPr/>
            </a:pPr>
            <a:r>
              <a:rPr lang="en-US" dirty="0"/>
              <a:t>DATA:</a:t>
            </a:r>
            <a:r>
              <a:rPr lang="en-US" baseline="0" dirty="0"/>
              <a:t> to operationalize the test, I have analyzed all the </a:t>
            </a:r>
            <a:r>
              <a:rPr lang="en-US" dirty="0"/>
              <a:t>yearly filings (“10- K”) of the 6 tech firms before the US Securities and Exchange Commission (“SEC”). 10K filings provide decontextualized data on the nature of competition at firm level. In addition to this, I have looked at company profiles and industry analysis from 17 vendors of market research, business analysis, or competitive intelligence firms (hereafter, “market research firms”). I have run some machine learning textual analysis with a computer scientist to obtain document frequency, term frequency and collocation score.</a:t>
            </a:r>
          </a:p>
          <a:p>
            <a:pPr defTabSz="1030276">
              <a:defRPr/>
            </a:pPr>
            <a:endParaRPr lang="en-US" dirty="0"/>
          </a:p>
          <a:p>
            <a:pPr defTabSz="1030276">
              <a:defRPr/>
            </a:pPr>
            <a:r>
              <a:rPr lang="en-US" dirty="0"/>
              <a:t>Now, before you jump to</a:t>
            </a:r>
            <a:r>
              <a:rPr lang="en-US" baseline="0" dirty="0"/>
              <a:t> object here, let me say that top executives must sign off on their disclosures accuracy under severe penalties, and studies find countervailing incentives to downplay competition and other negative factors.</a:t>
            </a:r>
            <a:endParaRPr lang="en-US" dirty="0"/>
          </a:p>
          <a:p>
            <a:pPr defTabSz="1030276">
              <a:defRPr/>
            </a:pPr>
            <a:endParaRPr lang="en-US" dirty="0"/>
          </a:p>
          <a:p>
            <a:pPr defTabSz="1030276">
              <a:defRPr/>
            </a:pPr>
            <a:r>
              <a:rPr lang="en-US" dirty="0"/>
              <a:t>The dataset shows 2 things. One: the coexistence of structural monopoly with “cognitive” oligopoly. The regularities displayed in 10- Ks and market research competitor analysis call attention to the possibility of latent and complementary levels of competition, that FAANGs perceive and act upon. Two there is significant heterogeneity amongst big tech firms. Levels of oligopoly competition currently unaccounted for vary at firm level. The spider charts above show you that some firms like Amazon and Google seem to take more competition from other FAANGs than others.</a:t>
            </a:r>
          </a:p>
          <a:p>
            <a:pPr defTabSz="1030276">
              <a:defRPr/>
            </a:pPr>
            <a:endParaRPr lang="en-US" dirty="0"/>
          </a:p>
          <a:p>
            <a:pPr defTabSz="1030276">
              <a:defRPr/>
            </a:pPr>
            <a:r>
              <a:rPr lang="en-US" dirty="0"/>
              <a:t>With this background, I went back to the drawing board. From a qualitative standpoint, 6 empirical regularities characterize Big Tech, with significant differences at firm level: </a:t>
            </a:r>
          </a:p>
          <a:p>
            <a:pPr defTabSz="1030276">
              <a:defRPr/>
            </a:pPr>
            <a:r>
              <a:rPr lang="en-US" dirty="0"/>
              <a:t>1 Diversification</a:t>
            </a:r>
          </a:p>
          <a:p>
            <a:pPr defTabSz="1030276">
              <a:defRPr/>
            </a:pPr>
            <a:r>
              <a:rPr lang="en-US" dirty="0"/>
              <a:t>2 Discontinuity</a:t>
            </a:r>
          </a:p>
          <a:p>
            <a:pPr defTabSz="1030276">
              <a:defRPr/>
            </a:pPr>
            <a:r>
              <a:rPr lang="en-US" dirty="0"/>
              <a:t>3 Long termism</a:t>
            </a:r>
          </a:p>
          <a:p>
            <a:pPr defTabSz="1030276">
              <a:defRPr/>
            </a:pPr>
            <a:r>
              <a:rPr lang="en-US" dirty="0"/>
              <a:t>4 Growth </a:t>
            </a:r>
          </a:p>
          <a:p>
            <a:pPr defTabSz="1030276">
              <a:defRPr/>
            </a:pPr>
            <a:r>
              <a:rPr lang="en-US" dirty="0"/>
              <a:t>5 Exploration</a:t>
            </a:r>
          </a:p>
          <a:p>
            <a:pPr defTabSz="1030276">
              <a:defRPr/>
            </a:pPr>
            <a:r>
              <a:rPr lang="en-US" baseline="0" dirty="0"/>
              <a:t>6 </a:t>
            </a:r>
            <a:r>
              <a:rPr lang="en-US" dirty="0"/>
              <a:t>Flexibility</a:t>
            </a:r>
          </a:p>
        </p:txBody>
      </p:sp>
      <p:sp>
        <p:nvSpPr>
          <p:cNvPr id="4" name="Espace réservé du numéro de diapositive 3"/>
          <p:cNvSpPr>
            <a:spLocks noGrp="1"/>
          </p:cNvSpPr>
          <p:nvPr>
            <p:ph type="sldNum" sz="quarter" idx="10"/>
          </p:nvPr>
        </p:nvSpPr>
        <p:spPr/>
        <p:txBody>
          <a:bodyPr/>
          <a:lstStyle/>
          <a:p>
            <a:fld id="{09261DA8-6A2D-C343-9347-6C49B894C368}" type="slidenum">
              <a:rPr lang="en-NL" smtClean="0"/>
              <a:t>8</a:t>
            </a:fld>
            <a:endParaRPr lang="en-NL"/>
          </a:p>
        </p:txBody>
      </p:sp>
    </p:spTree>
    <p:extLst>
      <p:ext uri="{BB962C8B-B14F-4D97-AF65-F5344CB8AC3E}">
        <p14:creationId xmlns:p14="http://schemas.microsoft.com/office/powerpoint/2010/main" val="2689687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62E7F3-2854-5B40-84BD-7C1D6E3868AD}" type="slidenum">
              <a:rPr lang="es-ES" smtClean="0"/>
              <a:t>9</a:t>
            </a:fld>
            <a:endParaRPr lang="es-ES"/>
          </a:p>
        </p:txBody>
      </p:sp>
    </p:spTree>
    <p:extLst>
      <p:ext uri="{BB962C8B-B14F-4D97-AF65-F5344CB8AC3E}">
        <p14:creationId xmlns:p14="http://schemas.microsoft.com/office/powerpoint/2010/main" val="15677596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75D07F-D9E6-E845-ABAE-C496A55B9EFE}"/>
              </a:ext>
            </a:extLst>
          </p:cNvPr>
          <p:cNvSpPr>
            <a:spLocks noGrp="1"/>
          </p:cNvSpPr>
          <p:nvPr>
            <p:ph type="ctrTitle"/>
          </p:nvPr>
        </p:nvSpPr>
        <p:spPr>
          <a:xfrm>
            <a:off x="469557" y="1412102"/>
            <a:ext cx="6940267" cy="2387600"/>
          </a:xfrm>
          <a:noFill/>
        </p:spPr>
        <p:txBody>
          <a:bodyPr wrap="square" lIns="0" anchor="t" anchorCtr="0">
            <a:normAutofit/>
          </a:bodyPr>
          <a:lstStyle>
            <a:lvl1pPr algn="l">
              <a:defRPr sz="5400" b="1">
                <a:solidFill>
                  <a:schemeClr val="tx1"/>
                </a:solidFill>
              </a:defRPr>
            </a:lvl1pPr>
          </a:lstStyle>
          <a:p>
            <a:r>
              <a:rPr lang="es-ES" dirty="0"/>
              <a:t>Haga clic para modificar el estilo de título del patrón</a:t>
            </a:r>
          </a:p>
        </p:txBody>
      </p:sp>
      <p:sp>
        <p:nvSpPr>
          <p:cNvPr id="3" name="Subtítulo 2">
            <a:extLst>
              <a:ext uri="{FF2B5EF4-FFF2-40B4-BE49-F238E27FC236}">
                <a16:creationId xmlns:a16="http://schemas.microsoft.com/office/drawing/2014/main" id="{35838330-9B46-2B4A-88CB-BBA6492EC271}"/>
              </a:ext>
            </a:extLst>
          </p:cNvPr>
          <p:cNvSpPr>
            <a:spLocks noGrp="1"/>
          </p:cNvSpPr>
          <p:nvPr>
            <p:ph type="subTitle" idx="1"/>
          </p:nvPr>
        </p:nvSpPr>
        <p:spPr>
          <a:xfrm>
            <a:off x="469557" y="4030371"/>
            <a:ext cx="5150536" cy="1567240"/>
          </a:xfrm>
        </p:spPr>
        <p:txBody>
          <a:bodyPr lIns="0" anchor="t" anchorCtr="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p>
        </p:txBody>
      </p:sp>
    </p:spTree>
    <p:extLst>
      <p:ext uri="{BB962C8B-B14F-4D97-AF65-F5344CB8AC3E}">
        <p14:creationId xmlns:p14="http://schemas.microsoft.com/office/powerpoint/2010/main" val="172837148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magen con título">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C3617446-3B88-DD40-BC8F-9AC1CD4414C1}"/>
              </a:ext>
            </a:extLst>
          </p:cNvPr>
          <p:cNvSpPr>
            <a:spLocks noGrp="1"/>
          </p:cNvSpPr>
          <p:nvPr>
            <p:ph type="pic" idx="1"/>
          </p:nvPr>
        </p:nvSpPr>
        <p:spPr>
          <a:xfrm>
            <a:off x="5600699" y="987426"/>
            <a:ext cx="5859463" cy="21560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7" name="Marcador de número de diapositiva 6">
            <a:extLst>
              <a:ext uri="{FF2B5EF4-FFF2-40B4-BE49-F238E27FC236}">
                <a16:creationId xmlns:a16="http://schemas.microsoft.com/office/drawing/2014/main" id="{1057988F-65C2-A242-8902-38001BE9428C}"/>
              </a:ext>
            </a:extLst>
          </p:cNvPr>
          <p:cNvSpPr>
            <a:spLocks noGrp="1"/>
          </p:cNvSpPr>
          <p:nvPr>
            <p:ph type="sldNum" sz="quarter" idx="12"/>
          </p:nvPr>
        </p:nvSpPr>
        <p:spPr/>
        <p:txBody>
          <a:bodyPr/>
          <a:lstStyle/>
          <a:p>
            <a:fld id="{A85EF1E5-F080-0048-9372-CF230FDE727D}" type="slidenum">
              <a:rPr lang="es-ES" smtClean="0"/>
              <a:t>‹#›</a:t>
            </a:fld>
            <a:endParaRPr lang="es-ES"/>
          </a:p>
        </p:txBody>
      </p:sp>
      <p:sp>
        <p:nvSpPr>
          <p:cNvPr id="8" name="Marcador de pie de página 4">
            <a:extLst>
              <a:ext uri="{FF2B5EF4-FFF2-40B4-BE49-F238E27FC236}">
                <a16:creationId xmlns:a16="http://schemas.microsoft.com/office/drawing/2014/main" id="{A1BD20AF-6FDF-694F-8BBB-BAF5BFBCA695}"/>
              </a:ext>
            </a:extLst>
          </p:cNvPr>
          <p:cNvSpPr>
            <a:spLocks noGrp="1"/>
          </p:cNvSpPr>
          <p:nvPr>
            <p:ph type="ftr" sz="quarter" idx="3"/>
          </p:nvPr>
        </p:nvSpPr>
        <p:spPr>
          <a:xfrm>
            <a:off x="4038600" y="6141665"/>
            <a:ext cx="4114800" cy="365125"/>
          </a:xfrm>
          <a:prstGeom prst="rect">
            <a:avLst/>
          </a:prstGeom>
        </p:spPr>
        <p:txBody>
          <a:bodyPr vert="horz" lIns="91440" tIns="45720" rIns="91440" bIns="45720" rtlCol="0" anchor="ctr" anchorCtr="0"/>
          <a:lstStyle>
            <a:lvl1pPr algn="ctr">
              <a:defRPr sz="1200">
                <a:solidFill>
                  <a:schemeClr val="tx2"/>
                </a:solidFill>
              </a:defRPr>
            </a:lvl1pPr>
          </a:lstStyle>
          <a:p>
            <a:endParaRPr lang="es-ES" dirty="0"/>
          </a:p>
        </p:txBody>
      </p:sp>
      <p:sp>
        <p:nvSpPr>
          <p:cNvPr id="9" name="Marcador de posición de imagen 2">
            <a:extLst>
              <a:ext uri="{FF2B5EF4-FFF2-40B4-BE49-F238E27FC236}">
                <a16:creationId xmlns:a16="http://schemas.microsoft.com/office/drawing/2014/main" id="{F27B96D6-59E0-D14C-82BF-94DBA4C75E6C}"/>
              </a:ext>
            </a:extLst>
          </p:cNvPr>
          <p:cNvSpPr>
            <a:spLocks noGrp="1"/>
          </p:cNvSpPr>
          <p:nvPr>
            <p:ph type="pic" idx="13"/>
          </p:nvPr>
        </p:nvSpPr>
        <p:spPr>
          <a:xfrm>
            <a:off x="874712" y="987425"/>
            <a:ext cx="45497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10" name="Marcador de posición de imagen 2">
            <a:extLst>
              <a:ext uri="{FF2B5EF4-FFF2-40B4-BE49-F238E27FC236}">
                <a16:creationId xmlns:a16="http://schemas.microsoft.com/office/drawing/2014/main" id="{6D5BA7C9-59E2-5942-B6A2-525CBCA90630}"/>
              </a:ext>
            </a:extLst>
          </p:cNvPr>
          <p:cNvSpPr>
            <a:spLocks noGrp="1"/>
          </p:cNvSpPr>
          <p:nvPr>
            <p:ph type="pic" idx="14"/>
          </p:nvPr>
        </p:nvSpPr>
        <p:spPr>
          <a:xfrm>
            <a:off x="5600699" y="3303816"/>
            <a:ext cx="5859463" cy="25572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Tree>
    <p:extLst>
      <p:ext uri="{BB962C8B-B14F-4D97-AF65-F5344CB8AC3E}">
        <p14:creationId xmlns:p14="http://schemas.microsoft.com/office/powerpoint/2010/main" val="2153336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856A72-C98F-E741-AC4E-26A159CDE4FC}"/>
              </a:ext>
            </a:extLst>
          </p:cNvPr>
          <p:cNvSpPr>
            <a:spLocks noGrp="1"/>
          </p:cNvSpPr>
          <p:nvPr>
            <p:ph type="title"/>
          </p:nvPr>
        </p:nvSpPr>
        <p:spPr/>
        <p:txBody>
          <a:bodyPr/>
          <a:lstStyle/>
          <a:p>
            <a:r>
              <a:rPr lang="es-ES" dirty="0"/>
              <a:t>Haga clic para modificar el estilo de título del patrón</a:t>
            </a:r>
          </a:p>
        </p:txBody>
      </p:sp>
      <p:sp>
        <p:nvSpPr>
          <p:cNvPr id="3" name="Marcador de texto vertical 2">
            <a:extLst>
              <a:ext uri="{FF2B5EF4-FFF2-40B4-BE49-F238E27FC236}">
                <a16:creationId xmlns:a16="http://schemas.microsoft.com/office/drawing/2014/main" id="{FDDFAC3D-E137-3444-AC1A-D6879E2B0CA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número de diapositiva 5">
            <a:extLst>
              <a:ext uri="{FF2B5EF4-FFF2-40B4-BE49-F238E27FC236}">
                <a16:creationId xmlns:a16="http://schemas.microsoft.com/office/drawing/2014/main" id="{62EE16B5-B918-5E43-91B5-2204959A3352}"/>
              </a:ext>
            </a:extLst>
          </p:cNvPr>
          <p:cNvSpPr>
            <a:spLocks noGrp="1"/>
          </p:cNvSpPr>
          <p:nvPr>
            <p:ph type="sldNum" sz="quarter" idx="12"/>
          </p:nvPr>
        </p:nvSpPr>
        <p:spPr/>
        <p:txBody>
          <a:bodyPr/>
          <a:lstStyle/>
          <a:p>
            <a:fld id="{A85EF1E5-F080-0048-9372-CF230FDE727D}" type="slidenum">
              <a:rPr lang="es-ES" smtClean="0"/>
              <a:t>‹#›</a:t>
            </a:fld>
            <a:endParaRPr lang="es-ES"/>
          </a:p>
        </p:txBody>
      </p:sp>
      <p:sp>
        <p:nvSpPr>
          <p:cNvPr id="7" name="Marcador de pie de página 4">
            <a:extLst>
              <a:ext uri="{FF2B5EF4-FFF2-40B4-BE49-F238E27FC236}">
                <a16:creationId xmlns:a16="http://schemas.microsoft.com/office/drawing/2014/main" id="{8988F3EA-C852-F14C-ABB6-86035C9CA05C}"/>
              </a:ext>
            </a:extLst>
          </p:cNvPr>
          <p:cNvSpPr>
            <a:spLocks noGrp="1"/>
          </p:cNvSpPr>
          <p:nvPr>
            <p:ph type="ftr" sz="quarter" idx="3"/>
          </p:nvPr>
        </p:nvSpPr>
        <p:spPr>
          <a:xfrm>
            <a:off x="4038600" y="6137830"/>
            <a:ext cx="4114800" cy="365125"/>
          </a:xfrm>
          <a:prstGeom prst="rect">
            <a:avLst/>
          </a:prstGeom>
        </p:spPr>
        <p:txBody>
          <a:bodyPr vert="horz" lIns="91440" tIns="45720" rIns="91440" bIns="45720" rtlCol="0" anchor="ctr" anchorCtr="0"/>
          <a:lstStyle>
            <a:lvl1pPr algn="ctr">
              <a:defRPr sz="1200">
                <a:solidFill>
                  <a:schemeClr val="tx2"/>
                </a:solidFill>
              </a:defRPr>
            </a:lvl1pPr>
          </a:lstStyle>
          <a:p>
            <a:endParaRPr lang="es-ES" dirty="0"/>
          </a:p>
        </p:txBody>
      </p:sp>
    </p:spTree>
    <p:extLst>
      <p:ext uri="{BB962C8B-B14F-4D97-AF65-F5344CB8AC3E}">
        <p14:creationId xmlns:p14="http://schemas.microsoft.com/office/powerpoint/2010/main" val="2571964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064D801-4D0C-F647-AD55-976FC10FA885}"/>
              </a:ext>
            </a:extLst>
          </p:cNvPr>
          <p:cNvSpPr>
            <a:spLocks noGrp="1"/>
          </p:cNvSpPr>
          <p:nvPr>
            <p:ph type="title" orient="vert"/>
          </p:nvPr>
        </p:nvSpPr>
        <p:spPr>
          <a:xfrm>
            <a:off x="8724899" y="1146411"/>
            <a:ext cx="2735263" cy="4763070"/>
          </a:xfrm>
        </p:spPr>
        <p:txBody>
          <a:bodyPr vert="eaVert"/>
          <a:lstStyle/>
          <a:p>
            <a:r>
              <a:rPr lang="es-ES" dirty="0"/>
              <a:t>Haga clic para modificar el estilo de título del patrón</a:t>
            </a:r>
          </a:p>
        </p:txBody>
      </p:sp>
      <p:sp>
        <p:nvSpPr>
          <p:cNvPr id="3" name="Marcador de texto vertical 2">
            <a:extLst>
              <a:ext uri="{FF2B5EF4-FFF2-40B4-BE49-F238E27FC236}">
                <a16:creationId xmlns:a16="http://schemas.microsoft.com/office/drawing/2014/main" id="{38447500-C1C1-0C48-8E36-0A8847A5DD7F}"/>
              </a:ext>
            </a:extLst>
          </p:cNvPr>
          <p:cNvSpPr>
            <a:spLocks noGrp="1"/>
          </p:cNvSpPr>
          <p:nvPr>
            <p:ph type="body" orient="vert" idx="1"/>
          </p:nvPr>
        </p:nvSpPr>
        <p:spPr>
          <a:xfrm>
            <a:off x="874713" y="1146411"/>
            <a:ext cx="7697787" cy="476306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pie de página 4">
            <a:extLst>
              <a:ext uri="{FF2B5EF4-FFF2-40B4-BE49-F238E27FC236}">
                <a16:creationId xmlns:a16="http://schemas.microsoft.com/office/drawing/2014/main" id="{ACDF95EA-C615-C54E-903A-00253A22FF24}"/>
              </a:ext>
            </a:extLst>
          </p:cNvPr>
          <p:cNvSpPr>
            <a:spLocks noGrp="1"/>
          </p:cNvSpPr>
          <p:nvPr>
            <p:ph type="ftr" sz="quarter" idx="11"/>
          </p:nvPr>
        </p:nvSpPr>
        <p:spPr>
          <a:xfrm>
            <a:off x="4038600" y="6091997"/>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CA224883-BAD4-ED4E-A8D0-FF3E0A4D8CA8}"/>
              </a:ext>
            </a:extLst>
          </p:cNvPr>
          <p:cNvSpPr>
            <a:spLocks noGrp="1"/>
          </p:cNvSpPr>
          <p:nvPr>
            <p:ph type="sldNum" sz="quarter" idx="12"/>
          </p:nvPr>
        </p:nvSpPr>
        <p:spPr/>
        <p:txBody>
          <a:bodyPr/>
          <a:lstStyle/>
          <a:p>
            <a:fld id="{A85EF1E5-F080-0048-9372-CF230FDE727D}" type="slidenum">
              <a:rPr lang="es-ES" smtClean="0"/>
              <a:t>‹#›</a:t>
            </a:fld>
            <a:endParaRPr lang="es-ES"/>
          </a:p>
        </p:txBody>
      </p:sp>
    </p:spTree>
    <p:extLst>
      <p:ext uri="{BB962C8B-B14F-4D97-AF65-F5344CB8AC3E}">
        <p14:creationId xmlns:p14="http://schemas.microsoft.com/office/powerpoint/2010/main" val="2972571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4" name="Date Placeholder 3"/>
          <p:cNvSpPr>
            <a:spLocks noGrp="1"/>
          </p:cNvSpPr>
          <p:nvPr>
            <p:ph type="dt" sz="half" idx="10"/>
          </p:nvPr>
        </p:nvSpPr>
        <p:spPr/>
        <p:txBody>
          <a:bodyPr/>
          <a:lstStyle>
            <a:lvl1pPr>
              <a:defRPr/>
            </a:lvl1pPr>
          </a:lstStyle>
          <a:p>
            <a:pPr>
              <a:defRPr/>
            </a:pPr>
            <a:fld id="{3DD960BB-F093-451F-960E-222AE5B487A0}" type="datetime1">
              <a:rPr lang="it-IT" smtClean="0"/>
              <a:t>10/09/2021</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470B5C6D-7C0A-40A2-93E5-45B7AD5C39FE}" type="slidenum">
              <a:rPr lang="it-IT"/>
              <a:pPr>
                <a:defRPr/>
              </a:pPr>
              <a:t>‹#›</a:t>
            </a:fld>
            <a:endParaRPr lang="it-IT"/>
          </a:p>
        </p:txBody>
      </p:sp>
      <p:sp>
        <p:nvSpPr>
          <p:cNvPr id="7" name="Title Placeholder 1"/>
          <p:cNvSpPr txBox="1">
            <a:spLocks/>
          </p:cNvSpPr>
          <p:nvPr userDrawn="1"/>
        </p:nvSpPr>
        <p:spPr bwMode="auto">
          <a:xfrm>
            <a:off x="2735627" y="260648"/>
            <a:ext cx="9025003"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ts val="3700"/>
              </a:lnSpc>
              <a:spcBef>
                <a:spcPct val="0"/>
              </a:spcBef>
              <a:spcAft>
                <a:spcPct val="0"/>
              </a:spcAft>
              <a:defRPr sz="3600"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it-IT" sz="3600" dirty="0"/>
          </a:p>
        </p:txBody>
      </p:sp>
      <p:sp>
        <p:nvSpPr>
          <p:cNvPr id="11" name="Title 1"/>
          <p:cNvSpPr>
            <a:spLocks noGrp="1"/>
          </p:cNvSpPr>
          <p:nvPr>
            <p:ph type="title"/>
          </p:nvPr>
        </p:nvSpPr>
        <p:spPr>
          <a:xfrm>
            <a:off x="2736000" y="259200"/>
            <a:ext cx="8832000" cy="10800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2989451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778EB0-7FFF-D243-87E2-2C4100C0E1E6}"/>
              </a:ext>
            </a:extLst>
          </p:cNvPr>
          <p:cNvSpPr>
            <a:spLocks noGrp="1"/>
          </p:cNvSpPr>
          <p:nvPr>
            <p:ph type="title"/>
          </p:nvPr>
        </p:nvSpPr>
        <p:spPr>
          <a:xfrm>
            <a:off x="760977" y="1152758"/>
            <a:ext cx="10699186" cy="1325563"/>
          </a:xfrm>
        </p:spPr>
        <p:txBody>
          <a:bodyPr anchor="t" anchorCtr="0"/>
          <a:lstStyle/>
          <a:p>
            <a:r>
              <a:rPr lang="es-ES" dirty="0"/>
              <a:t>Haga clic para modificar el estilo de título del patrón</a:t>
            </a:r>
          </a:p>
        </p:txBody>
      </p:sp>
      <p:sp>
        <p:nvSpPr>
          <p:cNvPr id="3" name="Marcador de contenido 2">
            <a:extLst>
              <a:ext uri="{FF2B5EF4-FFF2-40B4-BE49-F238E27FC236}">
                <a16:creationId xmlns:a16="http://schemas.microsoft.com/office/drawing/2014/main" id="{82133987-260A-A94D-B9A9-1EA7E495E5BC}"/>
              </a:ext>
            </a:extLst>
          </p:cNvPr>
          <p:cNvSpPr>
            <a:spLocks noGrp="1"/>
          </p:cNvSpPr>
          <p:nvPr>
            <p:ph idx="1"/>
          </p:nvPr>
        </p:nvSpPr>
        <p:spPr>
          <a:xfrm>
            <a:off x="760977" y="2730926"/>
            <a:ext cx="10699186" cy="3189814"/>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6" name="Marcador de número de diapositiva 5">
            <a:extLst>
              <a:ext uri="{FF2B5EF4-FFF2-40B4-BE49-F238E27FC236}">
                <a16:creationId xmlns:a16="http://schemas.microsoft.com/office/drawing/2014/main" id="{B3C0C721-1EDF-CD47-929B-E9BD70E1372D}"/>
              </a:ext>
            </a:extLst>
          </p:cNvPr>
          <p:cNvSpPr>
            <a:spLocks noGrp="1"/>
          </p:cNvSpPr>
          <p:nvPr>
            <p:ph type="sldNum" sz="quarter" idx="12"/>
          </p:nvPr>
        </p:nvSpPr>
        <p:spPr>
          <a:xfrm>
            <a:off x="11232679" y="6076349"/>
            <a:ext cx="450935" cy="365125"/>
          </a:xfrm>
        </p:spPr>
        <p:txBody>
          <a:bodyPr/>
          <a:lstStyle/>
          <a:p>
            <a:fld id="{A85EF1E5-F080-0048-9372-CF230FDE727D}" type="slidenum">
              <a:rPr lang="es-ES" smtClean="0"/>
              <a:t>‹#›</a:t>
            </a:fld>
            <a:endParaRPr lang="es-ES" dirty="0"/>
          </a:p>
        </p:txBody>
      </p:sp>
      <p:sp>
        <p:nvSpPr>
          <p:cNvPr id="8" name="Marcador de pie de página 4">
            <a:extLst>
              <a:ext uri="{FF2B5EF4-FFF2-40B4-BE49-F238E27FC236}">
                <a16:creationId xmlns:a16="http://schemas.microsoft.com/office/drawing/2014/main" id="{1085A88C-3371-1346-B902-FE0F5CCDDF04}"/>
              </a:ext>
            </a:extLst>
          </p:cNvPr>
          <p:cNvSpPr>
            <a:spLocks noGrp="1"/>
          </p:cNvSpPr>
          <p:nvPr>
            <p:ph type="ftr" sz="quarter" idx="3"/>
          </p:nvPr>
        </p:nvSpPr>
        <p:spPr>
          <a:xfrm>
            <a:off x="4046508" y="6130779"/>
            <a:ext cx="4114800" cy="365125"/>
          </a:xfrm>
          <a:prstGeom prst="rect">
            <a:avLst/>
          </a:prstGeom>
        </p:spPr>
        <p:txBody>
          <a:bodyPr vert="horz" lIns="91440" tIns="45720" rIns="91440" bIns="45720" rtlCol="0" anchor="ctr" anchorCtr="0"/>
          <a:lstStyle>
            <a:lvl1pPr algn="ctr">
              <a:defRPr sz="1200">
                <a:solidFill>
                  <a:schemeClr val="tx2"/>
                </a:solidFill>
              </a:defRPr>
            </a:lvl1pPr>
          </a:lstStyle>
          <a:p>
            <a:endParaRPr lang="es-ES" dirty="0"/>
          </a:p>
        </p:txBody>
      </p:sp>
    </p:spTree>
    <p:extLst>
      <p:ext uri="{BB962C8B-B14F-4D97-AF65-F5344CB8AC3E}">
        <p14:creationId xmlns:p14="http://schemas.microsoft.com/office/powerpoint/2010/main" val="3783220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21E003-4354-BE4E-BAD0-09E4E55EF75A}"/>
              </a:ext>
            </a:extLst>
          </p:cNvPr>
          <p:cNvSpPr>
            <a:spLocks noGrp="1"/>
          </p:cNvSpPr>
          <p:nvPr>
            <p:ph type="title"/>
          </p:nvPr>
        </p:nvSpPr>
        <p:spPr>
          <a:xfrm>
            <a:off x="730293" y="1332548"/>
            <a:ext cx="10729870" cy="2852737"/>
          </a:xfrm>
        </p:spPr>
        <p:txBody>
          <a:bodyPr anchor="t" anchorCtr="0"/>
          <a:lstStyle>
            <a:lvl1pPr>
              <a:defRPr sz="6000"/>
            </a:lvl1p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7D944C37-D002-7249-9671-D115B41904F4}"/>
              </a:ext>
            </a:extLst>
          </p:cNvPr>
          <p:cNvSpPr>
            <a:spLocks noGrp="1"/>
          </p:cNvSpPr>
          <p:nvPr>
            <p:ph type="body" idx="1"/>
          </p:nvPr>
        </p:nvSpPr>
        <p:spPr>
          <a:xfrm>
            <a:off x="730293" y="4425633"/>
            <a:ext cx="1072987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6" name="Marcador de número de diapositiva 5">
            <a:extLst>
              <a:ext uri="{FF2B5EF4-FFF2-40B4-BE49-F238E27FC236}">
                <a16:creationId xmlns:a16="http://schemas.microsoft.com/office/drawing/2014/main" id="{87CA001B-E590-9546-A1BC-8E7E3A7EFC36}"/>
              </a:ext>
            </a:extLst>
          </p:cNvPr>
          <p:cNvSpPr>
            <a:spLocks noGrp="1"/>
          </p:cNvSpPr>
          <p:nvPr>
            <p:ph type="sldNum" sz="quarter" idx="12"/>
          </p:nvPr>
        </p:nvSpPr>
        <p:spPr/>
        <p:txBody>
          <a:bodyPr/>
          <a:lstStyle/>
          <a:p>
            <a:fld id="{A85EF1E5-F080-0048-9372-CF230FDE727D}" type="slidenum">
              <a:rPr lang="es-ES" smtClean="0"/>
              <a:t>‹#›</a:t>
            </a:fld>
            <a:endParaRPr lang="es-ES"/>
          </a:p>
        </p:txBody>
      </p:sp>
      <p:sp>
        <p:nvSpPr>
          <p:cNvPr id="7" name="Marcador de pie de página 4">
            <a:extLst>
              <a:ext uri="{FF2B5EF4-FFF2-40B4-BE49-F238E27FC236}">
                <a16:creationId xmlns:a16="http://schemas.microsoft.com/office/drawing/2014/main" id="{93CD924F-B0BA-D34B-8679-987480628B3E}"/>
              </a:ext>
            </a:extLst>
          </p:cNvPr>
          <p:cNvSpPr>
            <a:spLocks noGrp="1"/>
          </p:cNvSpPr>
          <p:nvPr>
            <p:ph type="ftr" sz="quarter" idx="3"/>
          </p:nvPr>
        </p:nvSpPr>
        <p:spPr>
          <a:xfrm>
            <a:off x="3562916" y="6133510"/>
            <a:ext cx="4114800" cy="365125"/>
          </a:xfrm>
          <a:prstGeom prst="rect">
            <a:avLst/>
          </a:prstGeom>
        </p:spPr>
        <p:txBody>
          <a:bodyPr vert="horz" lIns="91440" tIns="45720" rIns="91440" bIns="45720" rtlCol="0" anchor="ctr" anchorCtr="0"/>
          <a:lstStyle>
            <a:lvl1pPr algn="ctr">
              <a:defRPr sz="1200">
                <a:solidFill>
                  <a:schemeClr val="tx2"/>
                </a:solidFill>
              </a:defRPr>
            </a:lvl1pPr>
          </a:lstStyle>
          <a:p>
            <a:endParaRPr lang="es-ES" dirty="0"/>
          </a:p>
        </p:txBody>
      </p:sp>
    </p:spTree>
    <p:extLst>
      <p:ext uri="{BB962C8B-B14F-4D97-AF65-F5344CB8AC3E}">
        <p14:creationId xmlns:p14="http://schemas.microsoft.com/office/powerpoint/2010/main" val="1334837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B740FF-768D-984E-A5D5-98DDBC4BA490}"/>
              </a:ext>
            </a:extLst>
          </p:cNvPr>
          <p:cNvSpPr>
            <a:spLocks noGrp="1"/>
          </p:cNvSpPr>
          <p:nvPr>
            <p:ph type="title"/>
          </p:nvPr>
        </p:nvSpPr>
        <p:spPr/>
        <p:txBody>
          <a:bodyPr/>
          <a:lstStyle/>
          <a:p>
            <a:r>
              <a:rPr lang="es-ES" dirty="0"/>
              <a:t>Haga clic para modificar el estilo de título del patrón</a:t>
            </a:r>
          </a:p>
        </p:txBody>
      </p:sp>
      <p:sp>
        <p:nvSpPr>
          <p:cNvPr id="3" name="Marcador de contenido 2">
            <a:extLst>
              <a:ext uri="{FF2B5EF4-FFF2-40B4-BE49-F238E27FC236}">
                <a16:creationId xmlns:a16="http://schemas.microsoft.com/office/drawing/2014/main" id="{CCEBD72F-C901-A14A-9976-65B5E52665BD}"/>
              </a:ext>
            </a:extLst>
          </p:cNvPr>
          <p:cNvSpPr>
            <a:spLocks noGrp="1"/>
          </p:cNvSpPr>
          <p:nvPr>
            <p:ph sz="half" idx="1"/>
          </p:nvPr>
        </p:nvSpPr>
        <p:spPr>
          <a:xfrm>
            <a:off x="770020" y="2685327"/>
            <a:ext cx="5249779" cy="3397421"/>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contenido 3">
            <a:extLst>
              <a:ext uri="{FF2B5EF4-FFF2-40B4-BE49-F238E27FC236}">
                <a16:creationId xmlns:a16="http://schemas.microsoft.com/office/drawing/2014/main" id="{2BA9CD86-F882-1A4D-B8DD-0844ABD0ED49}"/>
              </a:ext>
            </a:extLst>
          </p:cNvPr>
          <p:cNvSpPr>
            <a:spLocks noGrp="1"/>
          </p:cNvSpPr>
          <p:nvPr>
            <p:ph sz="half" idx="2"/>
          </p:nvPr>
        </p:nvSpPr>
        <p:spPr>
          <a:xfrm>
            <a:off x="6172200" y="2685327"/>
            <a:ext cx="5304184" cy="3397422"/>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7" name="Marcador de número de diapositiva 6">
            <a:extLst>
              <a:ext uri="{FF2B5EF4-FFF2-40B4-BE49-F238E27FC236}">
                <a16:creationId xmlns:a16="http://schemas.microsoft.com/office/drawing/2014/main" id="{2E91928A-0B92-C448-AFD4-C264B270F27D}"/>
              </a:ext>
            </a:extLst>
          </p:cNvPr>
          <p:cNvSpPr>
            <a:spLocks noGrp="1"/>
          </p:cNvSpPr>
          <p:nvPr>
            <p:ph type="sldNum" sz="quarter" idx="12"/>
          </p:nvPr>
        </p:nvSpPr>
        <p:spPr/>
        <p:txBody>
          <a:bodyPr/>
          <a:lstStyle/>
          <a:p>
            <a:fld id="{A85EF1E5-F080-0048-9372-CF230FDE727D}" type="slidenum">
              <a:rPr lang="es-ES" smtClean="0"/>
              <a:t>‹#›</a:t>
            </a:fld>
            <a:endParaRPr lang="es-ES"/>
          </a:p>
        </p:txBody>
      </p:sp>
      <p:sp>
        <p:nvSpPr>
          <p:cNvPr id="8" name="Marcador de pie de página 4">
            <a:extLst>
              <a:ext uri="{FF2B5EF4-FFF2-40B4-BE49-F238E27FC236}">
                <a16:creationId xmlns:a16="http://schemas.microsoft.com/office/drawing/2014/main" id="{87F0BD42-BA2E-714B-B522-8E9F0B875360}"/>
              </a:ext>
            </a:extLst>
          </p:cNvPr>
          <p:cNvSpPr>
            <a:spLocks noGrp="1"/>
          </p:cNvSpPr>
          <p:nvPr>
            <p:ph type="ftr" sz="quarter" idx="3"/>
          </p:nvPr>
        </p:nvSpPr>
        <p:spPr>
          <a:xfrm>
            <a:off x="3962400" y="6128963"/>
            <a:ext cx="4114800" cy="365125"/>
          </a:xfrm>
          <a:prstGeom prst="rect">
            <a:avLst/>
          </a:prstGeom>
        </p:spPr>
        <p:txBody>
          <a:bodyPr vert="horz" lIns="91440" tIns="45720" rIns="91440" bIns="45720" rtlCol="0" anchor="ctr" anchorCtr="0"/>
          <a:lstStyle>
            <a:lvl1pPr algn="ctr">
              <a:defRPr sz="1200">
                <a:solidFill>
                  <a:schemeClr val="tx2"/>
                </a:solidFill>
              </a:defRPr>
            </a:lvl1pPr>
          </a:lstStyle>
          <a:p>
            <a:endParaRPr lang="es-ES" dirty="0"/>
          </a:p>
        </p:txBody>
      </p:sp>
    </p:spTree>
    <p:extLst>
      <p:ext uri="{BB962C8B-B14F-4D97-AF65-F5344CB8AC3E}">
        <p14:creationId xmlns:p14="http://schemas.microsoft.com/office/powerpoint/2010/main" val="85951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D44C7F-EBDA-A24F-9D47-56A545BC0DA4}"/>
              </a:ext>
            </a:extLst>
          </p:cNvPr>
          <p:cNvSpPr>
            <a:spLocks noGrp="1"/>
          </p:cNvSpPr>
          <p:nvPr>
            <p:ph type="title"/>
          </p:nvPr>
        </p:nvSpPr>
        <p:spPr>
          <a:xfrm>
            <a:off x="745435" y="1076858"/>
            <a:ext cx="10714728" cy="1325563"/>
          </a:xfrm>
        </p:spPr>
        <p:txBody>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61434399-C56C-D944-99F0-CDFA8724C045}"/>
              </a:ext>
            </a:extLst>
          </p:cNvPr>
          <p:cNvSpPr>
            <a:spLocks noGrp="1"/>
          </p:cNvSpPr>
          <p:nvPr>
            <p:ph type="body" idx="1"/>
          </p:nvPr>
        </p:nvSpPr>
        <p:spPr>
          <a:xfrm>
            <a:off x="745434" y="2575901"/>
            <a:ext cx="52890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4" name="Marcador de contenido 3">
            <a:extLst>
              <a:ext uri="{FF2B5EF4-FFF2-40B4-BE49-F238E27FC236}">
                <a16:creationId xmlns:a16="http://schemas.microsoft.com/office/drawing/2014/main" id="{0FB094BD-D882-8B4A-B574-0E863B8CFF8E}"/>
              </a:ext>
            </a:extLst>
          </p:cNvPr>
          <p:cNvSpPr>
            <a:spLocks noGrp="1"/>
          </p:cNvSpPr>
          <p:nvPr>
            <p:ph sz="half" idx="2"/>
          </p:nvPr>
        </p:nvSpPr>
        <p:spPr>
          <a:xfrm>
            <a:off x="745435" y="3550445"/>
            <a:ext cx="5289002" cy="2495513"/>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5" name="Marcador de texto 4">
            <a:extLst>
              <a:ext uri="{FF2B5EF4-FFF2-40B4-BE49-F238E27FC236}">
                <a16:creationId xmlns:a16="http://schemas.microsoft.com/office/drawing/2014/main" id="{46343CEE-F82C-2847-B3BB-2F7BA34FB844}"/>
              </a:ext>
            </a:extLst>
          </p:cNvPr>
          <p:cNvSpPr>
            <a:spLocks noGrp="1"/>
          </p:cNvSpPr>
          <p:nvPr>
            <p:ph type="body" sz="quarter" idx="3"/>
          </p:nvPr>
        </p:nvSpPr>
        <p:spPr>
          <a:xfrm>
            <a:off x="6157561" y="2575901"/>
            <a:ext cx="53026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6" name="Marcador de contenido 5">
            <a:extLst>
              <a:ext uri="{FF2B5EF4-FFF2-40B4-BE49-F238E27FC236}">
                <a16:creationId xmlns:a16="http://schemas.microsoft.com/office/drawing/2014/main" id="{D9B9E527-557A-8844-884D-2B9E10013851}"/>
              </a:ext>
            </a:extLst>
          </p:cNvPr>
          <p:cNvSpPr>
            <a:spLocks noGrp="1"/>
          </p:cNvSpPr>
          <p:nvPr>
            <p:ph sz="quarter" idx="4"/>
          </p:nvPr>
        </p:nvSpPr>
        <p:spPr>
          <a:xfrm>
            <a:off x="6157562" y="3550445"/>
            <a:ext cx="5302602" cy="2495513"/>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9" name="Marcador de número de diapositiva 8">
            <a:extLst>
              <a:ext uri="{FF2B5EF4-FFF2-40B4-BE49-F238E27FC236}">
                <a16:creationId xmlns:a16="http://schemas.microsoft.com/office/drawing/2014/main" id="{7C915A4B-1670-7142-8981-F9E8B8C06B9E}"/>
              </a:ext>
            </a:extLst>
          </p:cNvPr>
          <p:cNvSpPr>
            <a:spLocks noGrp="1"/>
          </p:cNvSpPr>
          <p:nvPr>
            <p:ph type="sldNum" sz="quarter" idx="12"/>
          </p:nvPr>
        </p:nvSpPr>
        <p:spPr/>
        <p:txBody>
          <a:bodyPr/>
          <a:lstStyle/>
          <a:p>
            <a:fld id="{A85EF1E5-F080-0048-9372-CF230FDE727D}" type="slidenum">
              <a:rPr lang="es-ES" smtClean="0"/>
              <a:t>‹#›</a:t>
            </a:fld>
            <a:endParaRPr lang="es-ES"/>
          </a:p>
        </p:txBody>
      </p:sp>
      <p:sp>
        <p:nvSpPr>
          <p:cNvPr id="10" name="Marcador de pie de página 4">
            <a:extLst>
              <a:ext uri="{FF2B5EF4-FFF2-40B4-BE49-F238E27FC236}">
                <a16:creationId xmlns:a16="http://schemas.microsoft.com/office/drawing/2014/main" id="{E1824371-E7C3-EB40-81A2-200ECB384153}"/>
              </a:ext>
            </a:extLst>
          </p:cNvPr>
          <p:cNvSpPr>
            <a:spLocks noGrp="1"/>
          </p:cNvSpPr>
          <p:nvPr>
            <p:ph type="ftr" sz="quarter" idx="13"/>
          </p:nvPr>
        </p:nvSpPr>
        <p:spPr>
          <a:xfrm>
            <a:off x="3764366" y="6141665"/>
            <a:ext cx="4155744" cy="365125"/>
          </a:xfrm>
          <a:prstGeom prst="rect">
            <a:avLst/>
          </a:prstGeom>
        </p:spPr>
        <p:txBody>
          <a:bodyPr vert="horz" lIns="91440" tIns="45720" rIns="91440" bIns="45720" rtlCol="0" anchor="ctr" anchorCtr="0"/>
          <a:lstStyle>
            <a:lvl1pPr algn="ctr">
              <a:defRPr sz="1200">
                <a:solidFill>
                  <a:schemeClr val="tx2"/>
                </a:solidFill>
              </a:defRPr>
            </a:lvl1pPr>
          </a:lstStyle>
          <a:p>
            <a:endParaRPr lang="es-ES" dirty="0"/>
          </a:p>
        </p:txBody>
      </p:sp>
    </p:spTree>
    <p:extLst>
      <p:ext uri="{BB962C8B-B14F-4D97-AF65-F5344CB8AC3E}">
        <p14:creationId xmlns:p14="http://schemas.microsoft.com/office/powerpoint/2010/main" val="3497995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D4F637-1308-664C-83B4-FA3A5C5F9D52}"/>
              </a:ext>
            </a:extLst>
          </p:cNvPr>
          <p:cNvSpPr>
            <a:spLocks noGrp="1"/>
          </p:cNvSpPr>
          <p:nvPr>
            <p:ph type="title"/>
          </p:nvPr>
        </p:nvSpPr>
        <p:spPr/>
        <p:txBody>
          <a:bodyPr/>
          <a:lstStyle/>
          <a:p>
            <a:r>
              <a:rPr lang="es-ES"/>
              <a:t>Haga clic para modificar el estilo de título del patrón</a:t>
            </a:r>
          </a:p>
        </p:txBody>
      </p:sp>
      <p:sp>
        <p:nvSpPr>
          <p:cNvPr id="5" name="Marcador de número de diapositiva 4">
            <a:extLst>
              <a:ext uri="{FF2B5EF4-FFF2-40B4-BE49-F238E27FC236}">
                <a16:creationId xmlns:a16="http://schemas.microsoft.com/office/drawing/2014/main" id="{98E102C0-E24E-E349-A2A5-1AC8458C268D}"/>
              </a:ext>
            </a:extLst>
          </p:cNvPr>
          <p:cNvSpPr>
            <a:spLocks noGrp="1"/>
          </p:cNvSpPr>
          <p:nvPr>
            <p:ph type="sldNum" sz="quarter" idx="12"/>
          </p:nvPr>
        </p:nvSpPr>
        <p:spPr/>
        <p:txBody>
          <a:bodyPr/>
          <a:lstStyle/>
          <a:p>
            <a:fld id="{A85EF1E5-F080-0048-9372-CF230FDE727D}" type="slidenum">
              <a:rPr lang="es-ES" smtClean="0"/>
              <a:t>‹#›</a:t>
            </a:fld>
            <a:endParaRPr lang="es-ES"/>
          </a:p>
        </p:txBody>
      </p:sp>
      <p:sp>
        <p:nvSpPr>
          <p:cNvPr id="6" name="Marcador de pie de página 4">
            <a:extLst>
              <a:ext uri="{FF2B5EF4-FFF2-40B4-BE49-F238E27FC236}">
                <a16:creationId xmlns:a16="http://schemas.microsoft.com/office/drawing/2014/main" id="{EC2D1B76-8B8D-8D4A-8189-7108E90AB0F6}"/>
              </a:ext>
            </a:extLst>
          </p:cNvPr>
          <p:cNvSpPr>
            <a:spLocks noGrp="1"/>
          </p:cNvSpPr>
          <p:nvPr>
            <p:ph type="ftr" sz="quarter" idx="3"/>
          </p:nvPr>
        </p:nvSpPr>
        <p:spPr>
          <a:xfrm>
            <a:off x="3326408" y="6141665"/>
            <a:ext cx="4114800" cy="365125"/>
          </a:xfrm>
          <a:prstGeom prst="rect">
            <a:avLst/>
          </a:prstGeom>
        </p:spPr>
        <p:txBody>
          <a:bodyPr vert="horz" lIns="91440" tIns="45720" rIns="91440" bIns="45720" rtlCol="0" anchor="ctr" anchorCtr="0"/>
          <a:lstStyle>
            <a:lvl1pPr algn="ctr">
              <a:defRPr sz="1200">
                <a:solidFill>
                  <a:schemeClr val="tx2"/>
                </a:solidFill>
              </a:defRPr>
            </a:lvl1pPr>
          </a:lstStyle>
          <a:p>
            <a:endParaRPr lang="es-ES" dirty="0"/>
          </a:p>
        </p:txBody>
      </p:sp>
    </p:spTree>
    <p:extLst>
      <p:ext uri="{BB962C8B-B14F-4D97-AF65-F5344CB8AC3E}">
        <p14:creationId xmlns:p14="http://schemas.microsoft.com/office/powerpoint/2010/main" val="3960471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2338ACD2-C9D8-5442-BE0B-F65DAA9A89A0}"/>
              </a:ext>
            </a:extLst>
          </p:cNvPr>
          <p:cNvSpPr>
            <a:spLocks noGrp="1"/>
          </p:cNvSpPr>
          <p:nvPr>
            <p:ph type="sldNum" sz="quarter" idx="12"/>
          </p:nvPr>
        </p:nvSpPr>
        <p:spPr/>
        <p:txBody>
          <a:bodyPr/>
          <a:lstStyle/>
          <a:p>
            <a:fld id="{A85EF1E5-F080-0048-9372-CF230FDE727D}" type="slidenum">
              <a:rPr lang="es-ES" smtClean="0"/>
              <a:t>‹#›</a:t>
            </a:fld>
            <a:endParaRPr lang="es-ES"/>
          </a:p>
        </p:txBody>
      </p:sp>
      <p:sp>
        <p:nvSpPr>
          <p:cNvPr id="5" name="Marcador de pie de página 4">
            <a:extLst>
              <a:ext uri="{FF2B5EF4-FFF2-40B4-BE49-F238E27FC236}">
                <a16:creationId xmlns:a16="http://schemas.microsoft.com/office/drawing/2014/main" id="{87BC88E4-43E3-4848-BE02-F9F0F284F233}"/>
              </a:ext>
            </a:extLst>
          </p:cNvPr>
          <p:cNvSpPr>
            <a:spLocks noGrp="1"/>
          </p:cNvSpPr>
          <p:nvPr>
            <p:ph type="ftr" sz="quarter" idx="3"/>
          </p:nvPr>
        </p:nvSpPr>
        <p:spPr>
          <a:xfrm>
            <a:off x="4038600" y="6141665"/>
            <a:ext cx="4114800" cy="365125"/>
          </a:xfrm>
          <a:prstGeom prst="rect">
            <a:avLst/>
          </a:prstGeom>
        </p:spPr>
        <p:txBody>
          <a:bodyPr vert="horz" lIns="91440" tIns="45720" rIns="91440" bIns="45720" rtlCol="0" anchor="ctr" anchorCtr="0"/>
          <a:lstStyle>
            <a:lvl1pPr algn="ctr">
              <a:defRPr sz="1200">
                <a:solidFill>
                  <a:schemeClr val="tx2"/>
                </a:solidFill>
              </a:defRPr>
            </a:lvl1pPr>
          </a:lstStyle>
          <a:p>
            <a:endParaRPr lang="es-ES" dirty="0"/>
          </a:p>
        </p:txBody>
      </p:sp>
    </p:spTree>
    <p:extLst>
      <p:ext uri="{BB962C8B-B14F-4D97-AF65-F5344CB8AC3E}">
        <p14:creationId xmlns:p14="http://schemas.microsoft.com/office/powerpoint/2010/main" val="1137157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F7EF2B-C263-964F-9EEB-6EE87EEA6DE2}"/>
              </a:ext>
            </a:extLst>
          </p:cNvPr>
          <p:cNvSpPr>
            <a:spLocks noGrp="1"/>
          </p:cNvSpPr>
          <p:nvPr>
            <p:ph type="title"/>
          </p:nvPr>
        </p:nvSpPr>
        <p:spPr>
          <a:xfrm>
            <a:off x="493144" y="1180617"/>
            <a:ext cx="4278881" cy="1407007"/>
          </a:xfrm>
        </p:spPr>
        <p:txBody>
          <a:bodyPr anchor="t" anchorCtr="0"/>
          <a:lstStyle>
            <a:lvl1pPr>
              <a:defRPr sz="3200"/>
            </a:lvl1pPr>
          </a:lstStyle>
          <a:p>
            <a:r>
              <a:rPr lang="es-ES" dirty="0"/>
              <a:t>Haga clic para modificar el estilo de título del patrón</a:t>
            </a:r>
          </a:p>
        </p:txBody>
      </p:sp>
      <p:sp>
        <p:nvSpPr>
          <p:cNvPr id="3" name="Marcador de contenido 2">
            <a:extLst>
              <a:ext uri="{FF2B5EF4-FFF2-40B4-BE49-F238E27FC236}">
                <a16:creationId xmlns:a16="http://schemas.microsoft.com/office/drawing/2014/main" id="{AA4DC231-D60C-4B40-8F93-3EA127AAEA31}"/>
              </a:ext>
            </a:extLst>
          </p:cNvPr>
          <p:cNvSpPr>
            <a:spLocks noGrp="1"/>
          </p:cNvSpPr>
          <p:nvPr>
            <p:ph idx="1"/>
          </p:nvPr>
        </p:nvSpPr>
        <p:spPr>
          <a:xfrm>
            <a:off x="4891088" y="1177441"/>
            <a:ext cx="3421550" cy="46883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texto 3">
            <a:extLst>
              <a:ext uri="{FF2B5EF4-FFF2-40B4-BE49-F238E27FC236}">
                <a16:creationId xmlns:a16="http://schemas.microsoft.com/office/drawing/2014/main" id="{31FB91F3-F429-714F-93EA-25BF9C70814B}"/>
              </a:ext>
            </a:extLst>
          </p:cNvPr>
          <p:cNvSpPr>
            <a:spLocks noGrp="1"/>
          </p:cNvSpPr>
          <p:nvPr>
            <p:ph type="body" sz="half" idx="2"/>
          </p:nvPr>
        </p:nvSpPr>
        <p:spPr>
          <a:xfrm>
            <a:off x="493144" y="2754774"/>
            <a:ext cx="4278881" cy="311421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7" name="Marcador de número de diapositiva 6">
            <a:extLst>
              <a:ext uri="{FF2B5EF4-FFF2-40B4-BE49-F238E27FC236}">
                <a16:creationId xmlns:a16="http://schemas.microsoft.com/office/drawing/2014/main" id="{6F425F79-DD28-5D40-BD54-BD567D0C912E}"/>
              </a:ext>
            </a:extLst>
          </p:cNvPr>
          <p:cNvSpPr>
            <a:spLocks noGrp="1"/>
          </p:cNvSpPr>
          <p:nvPr>
            <p:ph type="sldNum" sz="quarter" idx="12"/>
          </p:nvPr>
        </p:nvSpPr>
        <p:spPr/>
        <p:txBody>
          <a:bodyPr/>
          <a:lstStyle/>
          <a:p>
            <a:fld id="{A85EF1E5-F080-0048-9372-CF230FDE727D}" type="slidenum">
              <a:rPr lang="es-ES" smtClean="0"/>
              <a:t>‹#›</a:t>
            </a:fld>
            <a:endParaRPr lang="es-ES"/>
          </a:p>
        </p:txBody>
      </p:sp>
      <p:sp>
        <p:nvSpPr>
          <p:cNvPr id="8" name="Marcador de pie de página 4">
            <a:extLst>
              <a:ext uri="{FF2B5EF4-FFF2-40B4-BE49-F238E27FC236}">
                <a16:creationId xmlns:a16="http://schemas.microsoft.com/office/drawing/2014/main" id="{F2869BA2-D0C4-E546-BFB4-992AFCA69443}"/>
              </a:ext>
            </a:extLst>
          </p:cNvPr>
          <p:cNvSpPr>
            <a:spLocks noGrp="1"/>
          </p:cNvSpPr>
          <p:nvPr>
            <p:ph type="ftr" sz="quarter" idx="3"/>
          </p:nvPr>
        </p:nvSpPr>
        <p:spPr>
          <a:xfrm>
            <a:off x="4038600" y="6141665"/>
            <a:ext cx="4114800" cy="365125"/>
          </a:xfrm>
          <a:prstGeom prst="rect">
            <a:avLst/>
          </a:prstGeom>
        </p:spPr>
        <p:txBody>
          <a:bodyPr vert="horz" lIns="91440" tIns="45720" rIns="91440" bIns="45720" rtlCol="0" anchor="ctr" anchorCtr="0"/>
          <a:lstStyle>
            <a:lvl1pPr algn="ctr">
              <a:defRPr sz="1200">
                <a:solidFill>
                  <a:schemeClr val="tx2"/>
                </a:solidFill>
              </a:defRPr>
            </a:lvl1pPr>
          </a:lstStyle>
          <a:p>
            <a:endParaRPr lang="es-ES" dirty="0"/>
          </a:p>
        </p:txBody>
      </p:sp>
      <p:sp>
        <p:nvSpPr>
          <p:cNvPr id="9" name="Marcador de contenido 2">
            <a:extLst>
              <a:ext uri="{FF2B5EF4-FFF2-40B4-BE49-F238E27FC236}">
                <a16:creationId xmlns:a16="http://schemas.microsoft.com/office/drawing/2014/main" id="{76939CAF-0F22-644B-A275-1944B7625412}"/>
              </a:ext>
            </a:extLst>
          </p:cNvPr>
          <p:cNvSpPr>
            <a:spLocks noGrp="1"/>
          </p:cNvSpPr>
          <p:nvPr>
            <p:ph idx="13"/>
          </p:nvPr>
        </p:nvSpPr>
        <p:spPr>
          <a:xfrm>
            <a:off x="8447059" y="1180617"/>
            <a:ext cx="3010468" cy="2248383"/>
          </a:xfrm>
        </p:spPr>
        <p:txBody>
          <a:bodyPr>
            <a:no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0" name="Marcador de contenido 2">
            <a:extLst>
              <a:ext uri="{FF2B5EF4-FFF2-40B4-BE49-F238E27FC236}">
                <a16:creationId xmlns:a16="http://schemas.microsoft.com/office/drawing/2014/main" id="{35388C7D-5BB4-704B-8D60-3D827BB08F63}"/>
              </a:ext>
            </a:extLst>
          </p:cNvPr>
          <p:cNvSpPr>
            <a:spLocks noGrp="1"/>
          </p:cNvSpPr>
          <p:nvPr>
            <p:ph idx="14"/>
          </p:nvPr>
        </p:nvSpPr>
        <p:spPr>
          <a:xfrm>
            <a:off x="8447058" y="3528646"/>
            <a:ext cx="3010468" cy="2340342"/>
          </a:xfrm>
        </p:spPr>
        <p:txBody>
          <a:bodyPr>
            <a:no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3104143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25980C-B0AE-584D-B812-F230492AC6C4}"/>
              </a:ext>
            </a:extLst>
          </p:cNvPr>
          <p:cNvSpPr>
            <a:spLocks noGrp="1"/>
          </p:cNvSpPr>
          <p:nvPr>
            <p:ph type="title"/>
          </p:nvPr>
        </p:nvSpPr>
        <p:spPr>
          <a:xfrm>
            <a:off x="760976" y="987425"/>
            <a:ext cx="4687323" cy="1408534"/>
          </a:xfrm>
        </p:spPr>
        <p:txBody>
          <a:bodyPr anchor="t" anchorCtr="0"/>
          <a:lstStyle>
            <a:lvl1pPr>
              <a:defRPr sz="3200"/>
            </a:lvl1pPr>
          </a:lstStyle>
          <a:p>
            <a:r>
              <a:rPr lang="es-ES" dirty="0"/>
              <a:t>Haga clic para modificar el estilo de título del patrón</a:t>
            </a:r>
          </a:p>
        </p:txBody>
      </p:sp>
      <p:sp>
        <p:nvSpPr>
          <p:cNvPr id="3" name="Marcador de posición de imagen 2">
            <a:extLst>
              <a:ext uri="{FF2B5EF4-FFF2-40B4-BE49-F238E27FC236}">
                <a16:creationId xmlns:a16="http://schemas.microsoft.com/office/drawing/2014/main" id="{C3617446-3B88-DD40-BC8F-9AC1CD4414C1}"/>
              </a:ext>
            </a:extLst>
          </p:cNvPr>
          <p:cNvSpPr>
            <a:spLocks noGrp="1"/>
          </p:cNvSpPr>
          <p:nvPr>
            <p:ph type="pic" idx="1"/>
          </p:nvPr>
        </p:nvSpPr>
        <p:spPr>
          <a:xfrm>
            <a:off x="5600699" y="987425"/>
            <a:ext cx="585946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7971A45F-B5D7-0D40-9164-03C3CF422464}"/>
              </a:ext>
            </a:extLst>
          </p:cNvPr>
          <p:cNvSpPr>
            <a:spLocks noGrp="1"/>
          </p:cNvSpPr>
          <p:nvPr>
            <p:ph type="body" sz="half" idx="2"/>
          </p:nvPr>
        </p:nvSpPr>
        <p:spPr>
          <a:xfrm>
            <a:off x="760976" y="2546430"/>
            <a:ext cx="4687323" cy="332255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7" name="Marcador de número de diapositiva 6">
            <a:extLst>
              <a:ext uri="{FF2B5EF4-FFF2-40B4-BE49-F238E27FC236}">
                <a16:creationId xmlns:a16="http://schemas.microsoft.com/office/drawing/2014/main" id="{1057988F-65C2-A242-8902-38001BE9428C}"/>
              </a:ext>
            </a:extLst>
          </p:cNvPr>
          <p:cNvSpPr>
            <a:spLocks noGrp="1"/>
          </p:cNvSpPr>
          <p:nvPr>
            <p:ph type="sldNum" sz="quarter" idx="12"/>
          </p:nvPr>
        </p:nvSpPr>
        <p:spPr/>
        <p:txBody>
          <a:bodyPr/>
          <a:lstStyle/>
          <a:p>
            <a:fld id="{A85EF1E5-F080-0048-9372-CF230FDE727D}" type="slidenum">
              <a:rPr lang="es-ES" smtClean="0"/>
              <a:t>‹#›</a:t>
            </a:fld>
            <a:endParaRPr lang="es-ES"/>
          </a:p>
        </p:txBody>
      </p:sp>
      <p:sp>
        <p:nvSpPr>
          <p:cNvPr id="8" name="Marcador de pie de página 4">
            <a:extLst>
              <a:ext uri="{FF2B5EF4-FFF2-40B4-BE49-F238E27FC236}">
                <a16:creationId xmlns:a16="http://schemas.microsoft.com/office/drawing/2014/main" id="{A1BD20AF-6FDF-694F-8BBB-BAF5BFBCA695}"/>
              </a:ext>
            </a:extLst>
          </p:cNvPr>
          <p:cNvSpPr>
            <a:spLocks noGrp="1"/>
          </p:cNvSpPr>
          <p:nvPr>
            <p:ph type="ftr" sz="quarter" idx="3"/>
          </p:nvPr>
        </p:nvSpPr>
        <p:spPr>
          <a:xfrm>
            <a:off x="4038600" y="6141665"/>
            <a:ext cx="4114800" cy="365125"/>
          </a:xfrm>
          <a:prstGeom prst="rect">
            <a:avLst/>
          </a:prstGeom>
        </p:spPr>
        <p:txBody>
          <a:bodyPr vert="horz" lIns="91440" tIns="45720" rIns="91440" bIns="45720" rtlCol="0" anchor="ctr" anchorCtr="0"/>
          <a:lstStyle>
            <a:lvl1pPr algn="ctr">
              <a:defRPr sz="1200">
                <a:solidFill>
                  <a:schemeClr val="tx2"/>
                </a:solidFill>
              </a:defRPr>
            </a:lvl1pPr>
          </a:lstStyle>
          <a:p>
            <a:endParaRPr lang="es-ES" dirty="0"/>
          </a:p>
        </p:txBody>
      </p:sp>
    </p:spTree>
    <p:extLst>
      <p:ext uri="{BB962C8B-B14F-4D97-AF65-F5344CB8AC3E}">
        <p14:creationId xmlns:p14="http://schemas.microsoft.com/office/powerpoint/2010/main" val="1876410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B6CA309-E17A-2B44-85BE-A3856B25C10C}"/>
              </a:ext>
            </a:extLst>
          </p:cNvPr>
          <p:cNvSpPr>
            <a:spLocks noGrp="1"/>
          </p:cNvSpPr>
          <p:nvPr>
            <p:ph type="title"/>
          </p:nvPr>
        </p:nvSpPr>
        <p:spPr>
          <a:xfrm>
            <a:off x="770021" y="1152758"/>
            <a:ext cx="10690142" cy="1325563"/>
          </a:xfrm>
          <a:prstGeom prst="rect">
            <a:avLst/>
          </a:prstGeom>
        </p:spPr>
        <p:txBody>
          <a:bodyPr vert="horz" lIns="91440" tIns="45720" rIns="91440" bIns="45720" rtlCol="0" anchor="t" anchorCtr="0">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A61D2B88-EA5F-F340-83EC-5CE5D16C8927}"/>
              </a:ext>
            </a:extLst>
          </p:cNvPr>
          <p:cNvSpPr>
            <a:spLocks noGrp="1"/>
          </p:cNvSpPr>
          <p:nvPr>
            <p:ph type="body" idx="1"/>
          </p:nvPr>
        </p:nvSpPr>
        <p:spPr>
          <a:xfrm>
            <a:off x="770021" y="2725947"/>
            <a:ext cx="10690142" cy="3194793"/>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6" name="Marcador de número de diapositiva 5">
            <a:extLst>
              <a:ext uri="{FF2B5EF4-FFF2-40B4-BE49-F238E27FC236}">
                <a16:creationId xmlns:a16="http://schemas.microsoft.com/office/drawing/2014/main" id="{0E41A8EE-456F-8E45-ACEA-FDC28B2238A4}"/>
              </a:ext>
            </a:extLst>
          </p:cNvPr>
          <p:cNvSpPr>
            <a:spLocks noGrp="1"/>
          </p:cNvSpPr>
          <p:nvPr>
            <p:ph type="sldNum" sz="quarter" idx="4"/>
          </p:nvPr>
        </p:nvSpPr>
        <p:spPr>
          <a:xfrm>
            <a:off x="11338867" y="6076347"/>
            <a:ext cx="450935" cy="365125"/>
          </a:xfrm>
          <a:prstGeom prst="rect">
            <a:avLst/>
          </a:prstGeom>
        </p:spPr>
        <p:txBody>
          <a:bodyPr vert="horz" lIns="91440" tIns="45720" rIns="91440" bIns="45720" rtlCol="0" anchor="b" anchorCtr="1"/>
          <a:lstStyle>
            <a:lvl1pPr algn="r">
              <a:defRPr sz="1200">
                <a:solidFill>
                  <a:schemeClr val="tx2"/>
                </a:solidFill>
              </a:defRPr>
            </a:lvl1pPr>
          </a:lstStyle>
          <a:p>
            <a:endParaRPr lang="es-ES" dirty="0"/>
          </a:p>
        </p:txBody>
      </p:sp>
      <p:sp>
        <p:nvSpPr>
          <p:cNvPr id="5" name="Marcador de pie de página 4">
            <a:extLst>
              <a:ext uri="{FF2B5EF4-FFF2-40B4-BE49-F238E27FC236}">
                <a16:creationId xmlns:a16="http://schemas.microsoft.com/office/drawing/2014/main" id="{4252F14F-3A0B-CE46-8BBB-70A85C2745A2}"/>
              </a:ext>
            </a:extLst>
          </p:cNvPr>
          <p:cNvSpPr>
            <a:spLocks noGrp="1"/>
          </p:cNvSpPr>
          <p:nvPr>
            <p:ph type="ftr" sz="quarter" idx="3"/>
          </p:nvPr>
        </p:nvSpPr>
        <p:spPr>
          <a:xfrm>
            <a:off x="4038600" y="6076348"/>
            <a:ext cx="4114800" cy="365125"/>
          </a:xfrm>
          <a:prstGeom prst="rect">
            <a:avLst/>
          </a:prstGeom>
        </p:spPr>
        <p:txBody>
          <a:bodyPr vert="horz" lIns="91440" tIns="45720" rIns="91440" bIns="45720" rtlCol="0" anchor="b" anchorCtr="1"/>
          <a:lstStyle>
            <a:lvl1pPr algn="ctr">
              <a:defRPr sz="1200">
                <a:solidFill>
                  <a:schemeClr val="tx2"/>
                </a:solidFill>
              </a:defRPr>
            </a:lvl1pPr>
          </a:lstStyle>
          <a:p>
            <a:endParaRPr lang="es-ES" dirty="0"/>
          </a:p>
        </p:txBody>
      </p:sp>
    </p:spTree>
    <p:extLst>
      <p:ext uri="{BB962C8B-B14F-4D97-AF65-F5344CB8AC3E}">
        <p14:creationId xmlns:p14="http://schemas.microsoft.com/office/powerpoint/2010/main" val="626762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58" r:id="rId11"/>
    <p:sldLayoutId id="2147483659" r:id="rId12"/>
    <p:sldLayoutId id="2147483661" r:id="rId13"/>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20" userDrawn="1">
          <p15:clr>
            <a:srgbClr val="F26B43"/>
          </p15:clr>
        </p15:guide>
        <p15:guide id="2" pos="735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promarket.org/2021/04/06/measure-test-tipping-point-digital-markets/"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t=8655&amp;v=wn9p-xavq94&amp;feature=youtu.be"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hyperlink" Target="https://papers.ssrn.com/sol3/papers.cfm?abstract_id=3229180" TargetMode="External"/><Relationship Id="rId4" Type="http://schemas.openxmlformats.org/officeDocument/2006/relationships/hyperlink" Target="https://scholar.harvard.edu/files/pakes/files/ar-helicopter-4-2-2021.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hyperlink" Target="https://podcasts.apple.com/us/podcast/world-war-tech/id903171979?i=1000511708102" TargetMode="External"/><Relationship Id="rId7" Type="http://schemas.openxmlformats.org/officeDocument/2006/relationships/hyperlink" Target="https://www.ft.com/content/2e33a29f-b619-4623-82af-2ad352bba898"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global.oup.com/academic/product/big-tech-and-the-digital-economy-9780198837701?cc=it&amp;lang=en&amp;" TargetMode="External"/><Relationship Id="rId5" Type="http://schemas.openxmlformats.org/officeDocument/2006/relationships/hyperlink" Target="https://papers.ssrn.com/sol3/papers.cfm?abstract_id=3229180" TargetMode="External"/><Relationship Id="rId4" Type="http://schemas.openxmlformats.org/officeDocument/2006/relationships/hyperlink" Target="https://promarket.org/2020/11/19/big-tech-platforms-indirect-entry-antitrus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BDC7B6-7274-5445-AB10-683A8E54A9A6}"/>
              </a:ext>
            </a:extLst>
          </p:cNvPr>
          <p:cNvSpPr>
            <a:spLocks noGrp="1"/>
          </p:cNvSpPr>
          <p:nvPr>
            <p:ph type="ctrTitle"/>
          </p:nvPr>
        </p:nvSpPr>
        <p:spPr/>
        <p:txBody>
          <a:bodyPr>
            <a:normAutofit/>
          </a:bodyPr>
          <a:lstStyle/>
          <a:p>
            <a:r>
              <a:rPr lang="en-GB" dirty="0" smtClean="0"/>
              <a:t>Innovating Big </a:t>
            </a:r>
            <a:r>
              <a:rPr lang="en-GB" dirty="0"/>
              <a:t>Tech </a:t>
            </a:r>
            <a:r>
              <a:rPr lang="en-GB" dirty="0" smtClean="0"/>
              <a:t>Firms and </a:t>
            </a:r>
            <a:r>
              <a:rPr lang="en-GB" dirty="0"/>
              <a:t>the Digital Economy</a:t>
            </a:r>
            <a:endParaRPr lang="es-ES" dirty="0"/>
          </a:p>
        </p:txBody>
      </p:sp>
      <p:sp>
        <p:nvSpPr>
          <p:cNvPr id="3" name="Subtítulo 2">
            <a:extLst>
              <a:ext uri="{FF2B5EF4-FFF2-40B4-BE49-F238E27FC236}">
                <a16:creationId xmlns:a16="http://schemas.microsoft.com/office/drawing/2014/main" id="{D017C71A-7909-7748-A386-373F11372B3F}"/>
              </a:ext>
            </a:extLst>
          </p:cNvPr>
          <p:cNvSpPr>
            <a:spLocks noGrp="1"/>
          </p:cNvSpPr>
          <p:nvPr>
            <p:ph type="subTitle" idx="1"/>
          </p:nvPr>
        </p:nvSpPr>
        <p:spPr/>
        <p:txBody>
          <a:bodyPr>
            <a:normAutofit fontScale="92500" lnSpcReduction="10000"/>
          </a:bodyPr>
          <a:lstStyle/>
          <a:p>
            <a:r>
              <a:rPr lang="es-ES" dirty="0" err="1"/>
              <a:t>Professor</a:t>
            </a:r>
            <a:r>
              <a:rPr lang="es-ES" dirty="0"/>
              <a:t> Nicolas Petit</a:t>
            </a:r>
          </a:p>
          <a:p>
            <a:endParaRPr lang="es-ES" dirty="0"/>
          </a:p>
          <a:p>
            <a:endParaRPr lang="es-ES" dirty="0"/>
          </a:p>
          <a:p>
            <a:r>
              <a:rPr lang="fr-FR" dirty="0" smtClean="0"/>
              <a:t>CCI, 10 Sept 2021</a:t>
            </a:r>
            <a:endParaRPr lang="es-ES" dirty="0"/>
          </a:p>
          <a:p>
            <a:endParaRPr lang="es-E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803" y="4395826"/>
            <a:ext cx="494228" cy="494228"/>
          </a:xfrm>
          <a:prstGeom prst="rect">
            <a:avLst/>
          </a:prstGeom>
        </p:spPr>
      </p:pic>
      <p:sp>
        <p:nvSpPr>
          <p:cNvPr id="5" name="TextBox 4"/>
          <p:cNvSpPr txBox="1"/>
          <p:nvPr/>
        </p:nvSpPr>
        <p:spPr>
          <a:xfrm>
            <a:off x="781879" y="4445022"/>
            <a:ext cx="2239617" cy="369332"/>
          </a:xfrm>
          <a:prstGeom prst="rect">
            <a:avLst/>
          </a:prstGeom>
          <a:noFill/>
        </p:spPr>
        <p:txBody>
          <a:bodyPr wrap="square" rtlCol="0">
            <a:spAutoFit/>
          </a:bodyPr>
          <a:lstStyle/>
          <a:p>
            <a:r>
              <a:rPr lang="en-US" dirty="0"/>
              <a:t>@</a:t>
            </a:r>
            <a:r>
              <a:rPr lang="en-US" dirty="0" err="1"/>
              <a:t>CompetitionProf</a:t>
            </a:r>
            <a:endParaRPr lang="en-US" dirty="0"/>
          </a:p>
        </p:txBody>
      </p:sp>
    </p:spTree>
    <p:extLst>
      <p:ext uri="{BB962C8B-B14F-4D97-AF65-F5344CB8AC3E}">
        <p14:creationId xmlns:p14="http://schemas.microsoft.com/office/powerpoint/2010/main" val="879709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9DA67AA2-2322-4A0D-8764-9C1E060557E7}" type="slidenum">
              <a:rPr lang="it-IT" smtClean="0"/>
              <a:pPr>
                <a:defRPr/>
              </a:pPr>
              <a:t>10</a:t>
            </a:fld>
            <a:endParaRPr lang="it-IT"/>
          </a:p>
        </p:txBody>
      </p:sp>
      <p:pic>
        <p:nvPicPr>
          <p:cNvPr id="6" name="Picture 5"/>
          <p:cNvPicPr>
            <a:picLocks noChangeAspect="1"/>
          </p:cNvPicPr>
          <p:nvPr/>
        </p:nvPicPr>
        <p:blipFill>
          <a:blip r:embed="rId3"/>
          <a:stretch>
            <a:fillRect/>
          </a:stretch>
        </p:blipFill>
        <p:spPr>
          <a:xfrm>
            <a:off x="2976283" y="1510553"/>
            <a:ext cx="6239435" cy="3836894"/>
          </a:xfrm>
          <a:prstGeom prst="rect">
            <a:avLst/>
          </a:prstGeom>
        </p:spPr>
      </p:pic>
    </p:spTree>
    <p:extLst>
      <p:ext uri="{BB962C8B-B14F-4D97-AF65-F5344CB8AC3E}">
        <p14:creationId xmlns:p14="http://schemas.microsoft.com/office/powerpoint/2010/main" val="1835432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9DA67AA2-2322-4A0D-8764-9C1E060557E7}" type="slidenum">
              <a:rPr lang="it-IT" smtClean="0"/>
              <a:pPr>
                <a:defRPr/>
              </a:pPr>
              <a:t>11</a:t>
            </a:fld>
            <a:endParaRPr lang="it-IT" dirty="0"/>
          </a:p>
        </p:txBody>
      </p:sp>
      <p:pic>
        <p:nvPicPr>
          <p:cNvPr id="8" name="Image 7"/>
          <p:cNvPicPr/>
          <p:nvPr/>
        </p:nvPicPr>
        <p:blipFill>
          <a:blip r:embed="rId3"/>
          <a:stretch>
            <a:fillRect/>
          </a:stretch>
        </p:blipFill>
        <p:spPr>
          <a:xfrm>
            <a:off x="2783632" y="1340769"/>
            <a:ext cx="6660770" cy="4502603"/>
          </a:xfrm>
          <a:prstGeom prst="rect">
            <a:avLst/>
          </a:prstGeom>
        </p:spPr>
      </p:pic>
    </p:spTree>
    <p:extLst>
      <p:ext uri="{BB962C8B-B14F-4D97-AF65-F5344CB8AC3E}">
        <p14:creationId xmlns:p14="http://schemas.microsoft.com/office/powerpoint/2010/main" val="3413358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dirty="0"/>
              <a:t>Regularities</a:t>
            </a:r>
          </a:p>
        </p:txBody>
      </p:sp>
      <p:sp>
        <p:nvSpPr>
          <p:cNvPr id="4" name="Espace réservé du contenu 3"/>
          <p:cNvSpPr>
            <a:spLocks noGrp="1"/>
          </p:cNvSpPr>
          <p:nvPr>
            <p:ph idx="1"/>
          </p:nvPr>
        </p:nvSpPr>
        <p:spPr/>
        <p:txBody>
          <a:bodyPr>
            <a:normAutofit/>
          </a:bodyPr>
          <a:lstStyle/>
          <a:p>
            <a:r>
              <a:rPr lang="en-US" sz="2600" dirty="0"/>
              <a:t>Diversification</a:t>
            </a:r>
            <a:endParaRPr lang="fr-BE" sz="2600" dirty="0"/>
          </a:p>
          <a:p>
            <a:r>
              <a:rPr lang="en-US" sz="2600" dirty="0"/>
              <a:t>Discontinuity</a:t>
            </a:r>
            <a:endParaRPr lang="fr-BE" sz="2600" dirty="0"/>
          </a:p>
          <a:p>
            <a:r>
              <a:rPr lang="en-US" sz="2600" dirty="0"/>
              <a:t>Long term</a:t>
            </a:r>
            <a:endParaRPr lang="fr-BE" sz="2600" dirty="0"/>
          </a:p>
          <a:p>
            <a:r>
              <a:rPr lang="en-US" sz="2600" dirty="0"/>
              <a:t>Growth </a:t>
            </a:r>
            <a:endParaRPr lang="fr-BE" sz="2600" dirty="0"/>
          </a:p>
          <a:p>
            <a:r>
              <a:rPr lang="en-US" sz="2600" dirty="0"/>
              <a:t>Exploration</a:t>
            </a:r>
            <a:endParaRPr lang="fr-BE" sz="2600" dirty="0"/>
          </a:p>
          <a:p>
            <a:r>
              <a:rPr lang="en-US" sz="2600" dirty="0"/>
              <a:t>Flexibility</a:t>
            </a:r>
            <a:endParaRPr lang="fr-BE" sz="2600" dirty="0"/>
          </a:p>
          <a:p>
            <a:endParaRPr lang="en-US" sz="2600" dirty="0"/>
          </a:p>
        </p:txBody>
      </p:sp>
      <p:sp>
        <p:nvSpPr>
          <p:cNvPr id="2" name="Espace réservé du numéro de diapositive 1"/>
          <p:cNvSpPr>
            <a:spLocks noGrp="1"/>
          </p:cNvSpPr>
          <p:nvPr>
            <p:ph type="sldNum" sz="quarter" idx="12"/>
          </p:nvPr>
        </p:nvSpPr>
        <p:spPr/>
        <p:txBody>
          <a:bodyPr/>
          <a:lstStyle/>
          <a:p>
            <a:fld id="{7EFD6E33-FBFD-4C59-9825-C3270BE70F6D}" type="slidenum">
              <a:rPr lang="it-IT" smtClean="0"/>
              <a:pPr/>
              <a:t>12</a:t>
            </a:fld>
            <a:endParaRPr lang="it-IT"/>
          </a:p>
        </p:txBody>
      </p:sp>
    </p:spTree>
    <p:extLst>
      <p:ext uri="{BB962C8B-B14F-4D97-AF65-F5344CB8AC3E}">
        <p14:creationId xmlns:p14="http://schemas.microsoft.com/office/powerpoint/2010/main" val="1208909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Theory</a:t>
            </a:r>
          </a:p>
        </p:txBody>
      </p:sp>
      <p:sp>
        <p:nvSpPr>
          <p:cNvPr id="3" name="Espace réservé du contenu 2"/>
          <p:cNvSpPr>
            <a:spLocks noGrp="1"/>
          </p:cNvSpPr>
          <p:nvPr>
            <p:ph idx="1"/>
          </p:nvPr>
        </p:nvSpPr>
        <p:spPr/>
        <p:txBody>
          <a:bodyPr>
            <a:normAutofit/>
          </a:bodyPr>
          <a:lstStyle/>
          <a:p>
            <a:r>
              <a:rPr lang="en-US" sz="2600" dirty="0"/>
              <a:t>Monopoly and oligopoly</a:t>
            </a:r>
          </a:p>
          <a:p>
            <a:r>
              <a:rPr lang="en-US" sz="2600" dirty="0"/>
              <a:t>Multidimensional competition</a:t>
            </a:r>
          </a:p>
          <a:p>
            <a:r>
              <a:rPr lang="en-US" sz="2600" dirty="0"/>
              <a:t>Dynamic</a:t>
            </a:r>
          </a:p>
          <a:p>
            <a:r>
              <a:rPr lang="en-US" sz="2600" dirty="0"/>
              <a:t>Reconfiguration of channels of competition</a:t>
            </a:r>
          </a:p>
          <a:p>
            <a:pPr marL="0" indent="0" algn="ctr">
              <a:buNone/>
            </a:pPr>
            <a:r>
              <a:rPr lang="en-US" sz="2600" b="1" dirty="0">
                <a:solidFill>
                  <a:srgbClr val="FF0000"/>
                </a:solidFill>
              </a:rPr>
              <a:t>Broad spectrum competition</a:t>
            </a:r>
          </a:p>
        </p:txBody>
      </p:sp>
    </p:spTree>
    <p:extLst>
      <p:ext uri="{BB962C8B-B14F-4D97-AF65-F5344CB8AC3E}">
        <p14:creationId xmlns:p14="http://schemas.microsoft.com/office/powerpoint/2010/main" val="746351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Follow</a:t>
            </a:r>
            <a:r>
              <a:rPr lang="fr-FR" dirty="0" smtClean="0"/>
              <a:t>-up </a:t>
            </a:r>
            <a:r>
              <a:rPr lang="fr-FR" dirty="0" err="1" smtClean="0"/>
              <a:t>work</a:t>
            </a:r>
            <a:r>
              <a:rPr lang="fr-FR" dirty="0" smtClean="0"/>
              <a:t> (Petit &amp; Teece, 2021)</a:t>
            </a:r>
            <a:endParaRPr lang="en-US" dirty="0"/>
          </a:p>
        </p:txBody>
      </p:sp>
      <p:sp>
        <p:nvSpPr>
          <p:cNvPr id="4" name="Slide Number Placeholder 3"/>
          <p:cNvSpPr>
            <a:spLocks noGrp="1"/>
          </p:cNvSpPr>
          <p:nvPr>
            <p:ph type="sldNum" sz="quarter" idx="12"/>
          </p:nvPr>
        </p:nvSpPr>
        <p:spPr/>
        <p:txBody>
          <a:bodyPr/>
          <a:lstStyle/>
          <a:p>
            <a:fld id="{A85EF1E5-F080-0048-9372-CF230FDE727D}" type="slidenum">
              <a:rPr lang="es-ES" smtClean="0"/>
              <a:t>14</a:t>
            </a:fld>
            <a:endParaRPr lang="es-ES" dirty="0"/>
          </a:p>
        </p:txBody>
      </p:sp>
      <p:pic>
        <p:nvPicPr>
          <p:cNvPr id="7" name="Content Placeholder 4"/>
          <p:cNvPicPr>
            <a:picLocks noChangeAspect="1"/>
          </p:cNvPicPr>
          <p:nvPr/>
        </p:nvPicPr>
        <p:blipFill rotWithShape="1">
          <a:blip r:embed="rId3"/>
          <a:srcRect l="-1984" t="9655" r="1984" b="4815"/>
          <a:stretch/>
        </p:blipFill>
        <p:spPr>
          <a:xfrm>
            <a:off x="1797589" y="2110736"/>
            <a:ext cx="8625962" cy="4149969"/>
          </a:xfrm>
          <a:prstGeom prst="rect">
            <a:avLst/>
          </a:prstGeom>
        </p:spPr>
      </p:pic>
    </p:spTree>
    <p:extLst>
      <p:ext uri="{BB962C8B-B14F-4D97-AF65-F5344CB8AC3E}">
        <p14:creationId xmlns:p14="http://schemas.microsoft.com/office/powerpoint/2010/main" val="1357533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Priorities</a:t>
            </a:r>
            <a:endParaRPr lang="en-US" dirty="0"/>
          </a:p>
        </p:txBody>
      </p:sp>
      <p:sp>
        <p:nvSpPr>
          <p:cNvPr id="3" name="Espace réservé du contenu 2"/>
          <p:cNvSpPr>
            <a:spLocks noGrp="1"/>
          </p:cNvSpPr>
          <p:nvPr>
            <p:ph idx="1"/>
          </p:nvPr>
        </p:nvSpPr>
        <p:spPr/>
        <p:txBody>
          <a:bodyPr>
            <a:normAutofit/>
          </a:bodyPr>
          <a:lstStyle/>
          <a:p>
            <a:r>
              <a:rPr lang="en-US" dirty="0"/>
              <a:t>Enforcement </a:t>
            </a:r>
            <a:r>
              <a:rPr lang="en-US" dirty="0" smtClean="0"/>
              <a:t>focused </a:t>
            </a:r>
            <a:r>
              <a:rPr lang="en-US" dirty="0"/>
              <a:t>on </a:t>
            </a:r>
            <a:r>
              <a:rPr lang="en-US" dirty="0">
                <a:solidFill>
                  <a:srgbClr val="FF0000"/>
                </a:solidFill>
              </a:rPr>
              <a:t>tipped markets</a:t>
            </a:r>
          </a:p>
          <a:p>
            <a:pPr lvl="1"/>
            <a:r>
              <a:rPr lang="en-US" dirty="0"/>
              <a:t>But, lost efficiency of single firm market share</a:t>
            </a:r>
          </a:p>
          <a:p>
            <a:pPr lvl="1"/>
            <a:r>
              <a:rPr lang="en-US" dirty="0"/>
              <a:t>And pressuring, not regulating monopoly </a:t>
            </a:r>
            <a:r>
              <a:rPr lang="en-US" i="1" dirty="0"/>
              <a:t>rents</a:t>
            </a:r>
          </a:p>
          <a:p>
            <a:r>
              <a:rPr lang="en-US" dirty="0"/>
              <a:t>Agnosticism toward </a:t>
            </a:r>
          </a:p>
          <a:p>
            <a:pPr lvl="1"/>
            <a:r>
              <a:rPr lang="en-US" dirty="0"/>
              <a:t>conduct or transaction by both incumbent and new firms in </a:t>
            </a:r>
            <a:r>
              <a:rPr lang="en-US" dirty="0">
                <a:solidFill>
                  <a:schemeClr val="accent6"/>
                </a:solidFill>
              </a:rPr>
              <a:t>untipped markets … </a:t>
            </a:r>
          </a:p>
          <a:p>
            <a:pPr lvl="1"/>
            <a:r>
              <a:rPr lang="en-US" dirty="0">
                <a:solidFill>
                  <a:schemeClr val="accent6"/>
                </a:solidFill>
              </a:rPr>
              <a:t>… </a:t>
            </a:r>
            <a:r>
              <a:rPr lang="en-US" dirty="0">
                <a:solidFill>
                  <a:srgbClr val="FF0000"/>
                </a:solidFill>
              </a:rPr>
              <a:t>w/ exception </a:t>
            </a:r>
            <a:r>
              <a:rPr lang="en-US" dirty="0"/>
              <a:t>of conduct or transaction that </a:t>
            </a:r>
            <a:r>
              <a:rPr lang="en-US" dirty="0">
                <a:solidFill>
                  <a:schemeClr val="accent6"/>
                </a:solidFill>
              </a:rPr>
              <a:t>maintains monopoly in tipped market </a:t>
            </a:r>
            <a:endParaRPr lang="en-US" dirty="0"/>
          </a:p>
          <a:p>
            <a:endParaRPr lang="en-US" dirty="0"/>
          </a:p>
        </p:txBody>
      </p:sp>
    </p:spTree>
    <p:extLst>
      <p:ext uri="{BB962C8B-B14F-4D97-AF65-F5344CB8AC3E}">
        <p14:creationId xmlns:p14="http://schemas.microsoft.com/office/powerpoint/2010/main" val="2465687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Substantive antitrust rules and tests</a:t>
            </a:r>
          </a:p>
        </p:txBody>
      </p:sp>
      <p:sp>
        <p:nvSpPr>
          <p:cNvPr id="3" name="Content Placeholder 2"/>
          <p:cNvSpPr>
            <a:spLocks noGrp="1"/>
          </p:cNvSpPr>
          <p:nvPr>
            <p:ph idx="1"/>
          </p:nvPr>
        </p:nvSpPr>
        <p:spPr/>
        <p:txBody>
          <a:bodyPr/>
          <a:lstStyle/>
          <a:p>
            <a:r>
              <a:rPr lang="en-US" dirty="0"/>
              <a:t>Indirect antitrust limitation of monopoly rents</a:t>
            </a:r>
          </a:p>
          <a:p>
            <a:pPr lvl="1"/>
            <a:r>
              <a:rPr lang="en-US" dirty="0"/>
              <a:t>Multisided market theory revisited</a:t>
            </a:r>
          </a:p>
          <a:p>
            <a:pPr lvl="1"/>
            <a:r>
              <a:rPr lang="en-US" i="1" dirty="0"/>
              <a:t>Broadcast Music, Inc v CBS, Inc </a:t>
            </a:r>
            <a:r>
              <a:rPr lang="en-US" dirty="0"/>
              <a:t>[1979] 441 US 1. </a:t>
            </a:r>
          </a:p>
          <a:p>
            <a:pPr lvl="1"/>
            <a:r>
              <a:rPr lang="fr-FR" i="1" dirty="0" smtClean="0"/>
              <a:t>EPIC, Spotify and </a:t>
            </a:r>
            <a:r>
              <a:rPr lang="fr-FR" i="1" dirty="0" err="1" smtClean="0"/>
              <a:t>others</a:t>
            </a:r>
            <a:r>
              <a:rPr lang="fr-FR" i="1" dirty="0" smtClean="0"/>
              <a:t> </a:t>
            </a:r>
            <a:r>
              <a:rPr lang="fr-FR" i="1" dirty="0"/>
              <a:t>v Apple</a:t>
            </a:r>
            <a:r>
              <a:rPr lang="fr-FR" dirty="0"/>
              <a:t>?</a:t>
            </a:r>
            <a:endParaRPr lang="en-US" dirty="0"/>
          </a:p>
          <a:p>
            <a:r>
              <a:rPr lang="en-US" dirty="0"/>
              <a:t>Presumption against horizontal mergers in tipped markets?</a:t>
            </a:r>
          </a:p>
          <a:p>
            <a:pPr lvl="1"/>
            <a:r>
              <a:rPr lang="en-US" i="1" dirty="0"/>
              <a:t>Google/Yahoo</a:t>
            </a:r>
            <a:r>
              <a:rPr lang="en-US" dirty="0"/>
              <a:t>, 2008</a:t>
            </a:r>
          </a:p>
          <a:p>
            <a:pPr lvl="1"/>
            <a:r>
              <a:rPr lang="en-US" i="1" dirty="0"/>
              <a:t>Microsoft/Intuit</a:t>
            </a:r>
            <a:r>
              <a:rPr lang="en-US" dirty="0"/>
              <a:t>, 1995</a:t>
            </a:r>
          </a:p>
          <a:p>
            <a:endParaRPr lang="en-US" dirty="0"/>
          </a:p>
        </p:txBody>
      </p:sp>
      <p:sp>
        <p:nvSpPr>
          <p:cNvPr id="4" name="Slide Number Placeholder 3"/>
          <p:cNvSpPr>
            <a:spLocks noGrp="1"/>
          </p:cNvSpPr>
          <p:nvPr>
            <p:ph type="sldNum" sz="quarter" idx="12"/>
          </p:nvPr>
        </p:nvSpPr>
        <p:spPr/>
        <p:txBody>
          <a:bodyPr/>
          <a:lstStyle/>
          <a:p>
            <a:fld id="{5F5D09CD-CFAA-4ADD-9CB5-74AD6F368C87}" type="slidenum">
              <a:rPr lang="en-US" smtClean="0"/>
              <a:t>16</a:t>
            </a:fld>
            <a:endParaRPr lang="en-US"/>
          </a:p>
        </p:txBody>
      </p:sp>
    </p:spTree>
    <p:extLst>
      <p:ext uri="{BB962C8B-B14F-4D97-AF65-F5344CB8AC3E}">
        <p14:creationId xmlns:p14="http://schemas.microsoft.com/office/powerpoint/2010/main" val="294295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Intervention threshold: tipped v untipped?</a:t>
            </a:r>
            <a:endParaRPr lang="en-US" dirty="0"/>
          </a:p>
        </p:txBody>
      </p:sp>
      <p:sp>
        <p:nvSpPr>
          <p:cNvPr id="3" name="Espace réservé du contenu 2"/>
          <p:cNvSpPr>
            <a:spLocks noGrp="1"/>
          </p:cNvSpPr>
          <p:nvPr>
            <p:ph sz="half" idx="1"/>
          </p:nvPr>
        </p:nvSpPr>
        <p:spPr>
          <a:xfrm>
            <a:off x="770020" y="2685327"/>
            <a:ext cx="10427863" cy="3397421"/>
          </a:xfrm>
        </p:spPr>
        <p:txBody>
          <a:bodyPr>
            <a:normAutofit/>
          </a:bodyPr>
          <a:lstStyle/>
          <a:p>
            <a:r>
              <a:rPr lang="en-US" dirty="0"/>
              <a:t>Definition</a:t>
            </a:r>
          </a:p>
          <a:p>
            <a:pPr lvl="1"/>
            <a:r>
              <a:rPr lang="en-US" dirty="0"/>
              <a:t>One firm has “emerged as winner” in a market where there is “strong positive feedback” (Varian &amp; Shapiro)</a:t>
            </a:r>
          </a:p>
          <a:p>
            <a:pPr lvl="1"/>
            <a:r>
              <a:rPr lang="en-US" dirty="0"/>
              <a:t>“inertia” (Bresnahan &amp; Yin)</a:t>
            </a:r>
          </a:p>
          <a:p>
            <a:pPr lvl="1"/>
            <a:r>
              <a:rPr lang="en-US" dirty="0"/>
              <a:t>“important feature of a tipped market is … very little incentives for both the dominant firm and the ousted firm to further invest in innovation” (</a:t>
            </a:r>
            <a:r>
              <a:rPr lang="en-US" dirty="0" err="1"/>
              <a:t>Prüfer</a:t>
            </a:r>
            <a:r>
              <a:rPr lang="en-US" dirty="0"/>
              <a:t> &amp; </a:t>
            </a:r>
            <a:r>
              <a:rPr lang="en-US" dirty="0" err="1"/>
              <a:t>Scotchmüller</a:t>
            </a:r>
            <a:r>
              <a:rPr lang="en-US" dirty="0"/>
              <a:t>, 2017) </a:t>
            </a:r>
          </a:p>
        </p:txBody>
      </p:sp>
    </p:spTree>
    <p:extLst>
      <p:ext uri="{BB962C8B-B14F-4D97-AF65-F5344CB8AC3E}">
        <p14:creationId xmlns:p14="http://schemas.microsoft.com/office/powerpoint/2010/main" val="1245281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A </a:t>
            </a:r>
            <a:r>
              <a:rPr lang="fr-FR" dirty="0" err="1" smtClean="0"/>
              <a:t>concrete</a:t>
            </a:r>
            <a:r>
              <a:rPr lang="fr-FR" dirty="0" smtClean="0"/>
              <a:t> </a:t>
            </a:r>
            <a:r>
              <a:rPr lang="fr-FR" dirty="0" err="1" smtClean="0"/>
              <a:t>tipping</a:t>
            </a:r>
            <a:r>
              <a:rPr lang="fr-FR" dirty="0" smtClean="0"/>
              <a:t> test</a:t>
            </a:r>
            <a:endParaRPr lang="en-US" dirty="0"/>
          </a:p>
        </p:txBody>
      </p:sp>
      <p:sp>
        <p:nvSpPr>
          <p:cNvPr id="6" name="Content Placeholder 5"/>
          <p:cNvSpPr>
            <a:spLocks noGrp="1"/>
          </p:cNvSpPr>
          <p:nvPr>
            <p:ph sz="half" idx="1"/>
          </p:nvPr>
        </p:nvSpPr>
        <p:spPr/>
        <p:txBody>
          <a:bodyPr>
            <a:normAutofit fontScale="92500"/>
          </a:bodyPr>
          <a:lstStyle/>
          <a:p>
            <a:r>
              <a:rPr lang="en-US" dirty="0" smtClean="0"/>
              <a:t>Intuition: </a:t>
            </a:r>
            <a:r>
              <a:rPr lang="en-US" dirty="0"/>
              <a:t>with “lucky demand conditions” (</a:t>
            </a:r>
            <a:r>
              <a:rPr lang="en-US" dirty="0" err="1"/>
              <a:t>Tirole</a:t>
            </a:r>
            <a:r>
              <a:rPr lang="en-US" dirty="0"/>
              <a:t>, 2015)</a:t>
            </a:r>
          </a:p>
          <a:p>
            <a:r>
              <a:rPr lang="fr-FR" dirty="0" smtClean="0"/>
              <a:t>Question: </a:t>
            </a:r>
            <a:r>
              <a:rPr lang="fr-FR" dirty="0" err="1" smtClean="0"/>
              <a:t>what</a:t>
            </a:r>
            <a:r>
              <a:rPr lang="fr-FR" dirty="0" smtClean="0"/>
              <a:t> </a:t>
            </a:r>
            <a:r>
              <a:rPr lang="fr-FR" dirty="0" err="1" smtClean="0"/>
              <a:t>is</a:t>
            </a:r>
            <a:r>
              <a:rPr lang="fr-FR" dirty="0" smtClean="0"/>
              <a:t> the </a:t>
            </a:r>
            <a:r>
              <a:rPr lang="fr-FR" dirty="0" err="1" smtClean="0"/>
              <a:t>firm</a:t>
            </a:r>
            <a:r>
              <a:rPr lang="fr-FR" dirty="0" smtClean="0"/>
              <a:t> </a:t>
            </a:r>
            <a:r>
              <a:rPr lang="fr-FR" dirty="0" err="1" smtClean="0"/>
              <a:t>doing</a:t>
            </a:r>
            <a:r>
              <a:rPr lang="fr-FR" dirty="0" smtClean="0"/>
              <a:t> to </a:t>
            </a:r>
            <a:r>
              <a:rPr lang="fr-FR" dirty="0" err="1" smtClean="0"/>
              <a:t>expand</a:t>
            </a:r>
            <a:r>
              <a:rPr lang="fr-FR" dirty="0" smtClean="0"/>
              <a:t> </a:t>
            </a:r>
            <a:r>
              <a:rPr lang="fr-FR" dirty="0" err="1" smtClean="0"/>
              <a:t>demand</a:t>
            </a:r>
            <a:r>
              <a:rPr lang="fr-FR" dirty="0" smtClean="0"/>
              <a:t>?</a:t>
            </a:r>
          </a:p>
          <a:p>
            <a:pPr lvl="1"/>
            <a:r>
              <a:rPr lang="fr-FR" dirty="0" smtClean="0"/>
              <a:t>« </a:t>
            </a:r>
            <a:r>
              <a:rPr lang="fr-FR" dirty="0" smtClean="0">
                <a:solidFill>
                  <a:srgbClr val="FF0000"/>
                </a:solidFill>
              </a:rPr>
              <a:t>Not </a:t>
            </a:r>
            <a:r>
              <a:rPr lang="fr-FR" dirty="0" err="1" smtClean="0">
                <a:solidFill>
                  <a:srgbClr val="FF0000"/>
                </a:solidFill>
              </a:rPr>
              <a:t>much</a:t>
            </a:r>
            <a:r>
              <a:rPr lang="fr-FR" dirty="0" smtClean="0">
                <a:solidFill>
                  <a:srgbClr val="FF0000"/>
                </a:solidFill>
              </a:rPr>
              <a:t> </a:t>
            </a:r>
            <a:r>
              <a:rPr lang="fr-FR" dirty="0" smtClean="0"/>
              <a:t>» </a:t>
            </a:r>
            <a:r>
              <a:rPr lang="fr-FR" dirty="0" err="1" smtClean="0"/>
              <a:t>allows</a:t>
            </a:r>
            <a:r>
              <a:rPr lang="fr-FR" dirty="0" smtClean="0"/>
              <a:t> an </a:t>
            </a:r>
            <a:r>
              <a:rPr lang="fr-FR" dirty="0" err="1" smtClean="0"/>
              <a:t>inference</a:t>
            </a:r>
            <a:r>
              <a:rPr lang="fr-FR" dirty="0" smtClean="0"/>
              <a:t> </a:t>
            </a:r>
            <a:r>
              <a:rPr lang="fr-FR" dirty="0" err="1" smtClean="0"/>
              <a:t>that</a:t>
            </a:r>
            <a:r>
              <a:rPr lang="fr-FR" dirty="0" smtClean="0"/>
              <a:t> </a:t>
            </a:r>
            <a:r>
              <a:rPr lang="fr-FR" dirty="0" err="1" smtClean="0"/>
              <a:t>tipping</a:t>
            </a:r>
            <a:r>
              <a:rPr lang="fr-FR" dirty="0" smtClean="0"/>
              <a:t> point </a:t>
            </a:r>
            <a:r>
              <a:rPr lang="fr-FR" dirty="0" err="1" smtClean="0"/>
              <a:t>crossed</a:t>
            </a:r>
            <a:endParaRPr lang="fr-FR" dirty="0" smtClean="0"/>
          </a:p>
          <a:p>
            <a:pPr lvl="1"/>
            <a:r>
              <a:rPr lang="fr-FR" dirty="0" smtClean="0"/>
              <a:t>« </a:t>
            </a:r>
            <a:r>
              <a:rPr lang="fr-FR" dirty="0" smtClean="0">
                <a:solidFill>
                  <a:srgbClr val="FF0000"/>
                </a:solidFill>
              </a:rPr>
              <a:t>A lot</a:t>
            </a:r>
            <a:r>
              <a:rPr lang="fr-FR" dirty="0" smtClean="0"/>
              <a:t> » </a:t>
            </a:r>
            <a:r>
              <a:rPr lang="fr-FR" dirty="0" err="1" smtClean="0"/>
              <a:t>allows</a:t>
            </a:r>
            <a:r>
              <a:rPr lang="fr-FR" dirty="0" smtClean="0"/>
              <a:t> an </a:t>
            </a:r>
            <a:r>
              <a:rPr lang="fr-FR" dirty="0" err="1" smtClean="0"/>
              <a:t>inference</a:t>
            </a:r>
            <a:r>
              <a:rPr lang="fr-FR" dirty="0" smtClean="0"/>
              <a:t> </a:t>
            </a:r>
            <a:r>
              <a:rPr lang="fr-FR" dirty="0" err="1" smtClean="0"/>
              <a:t>that</a:t>
            </a:r>
            <a:r>
              <a:rPr lang="fr-FR" dirty="0" smtClean="0"/>
              <a:t> </a:t>
            </a:r>
            <a:r>
              <a:rPr lang="fr-FR" dirty="0" err="1" smtClean="0"/>
              <a:t>tipping</a:t>
            </a:r>
            <a:r>
              <a:rPr lang="fr-FR" dirty="0" smtClean="0"/>
              <a:t> point not </a:t>
            </a:r>
            <a:r>
              <a:rPr lang="fr-FR" dirty="0" err="1" smtClean="0"/>
              <a:t>crossed</a:t>
            </a:r>
            <a:endParaRPr lang="en-US" dirty="0"/>
          </a:p>
        </p:txBody>
      </p:sp>
      <p:sp>
        <p:nvSpPr>
          <p:cNvPr id="7" name="Content Placeholder 6"/>
          <p:cNvSpPr>
            <a:spLocks noGrp="1"/>
          </p:cNvSpPr>
          <p:nvPr>
            <p:ph sz="half" idx="2"/>
          </p:nvPr>
        </p:nvSpPr>
        <p:spPr/>
        <p:txBody>
          <a:bodyPr>
            <a:normAutofit fontScale="92500"/>
          </a:bodyPr>
          <a:lstStyle/>
          <a:p>
            <a:r>
              <a:rPr lang="en-US" dirty="0" smtClean="0"/>
              <a:t>Degree </a:t>
            </a:r>
            <a:r>
              <a:rPr lang="en-US" dirty="0"/>
              <a:t>of effort </a:t>
            </a:r>
            <a:r>
              <a:rPr lang="en-US" dirty="0" smtClean="0"/>
              <a:t>on </a:t>
            </a:r>
            <a:r>
              <a:rPr lang="en-US" dirty="0"/>
              <a:t>the firm’s expenditure </a:t>
            </a:r>
            <a:r>
              <a:rPr lang="en-US" dirty="0" smtClean="0"/>
              <a:t>side</a:t>
            </a:r>
          </a:p>
          <a:p>
            <a:r>
              <a:rPr lang="en-US" dirty="0" smtClean="0"/>
              <a:t>Investments </a:t>
            </a:r>
            <a:r>
              <a:rPr lang="en-US" dirty="0"/>
              <a:t>in growth hacking, customer acquisition, or content </a:t>
            </a:r>
            <a:r>
              <a:rPr lang="en-US" dirty="0" smtClean="0"/>
              <a:t>creation</a:t>
            </a:r>
          </a:p>
          <a:p>
            <a:r>
              <a:rPr lang="fr-FR" dirty="0" smtClean="0"/>
              <a:t>App store: </a:t>
            </a:r>
            <a:r>
              <a:rPr lang="fr-FR" dirty="0" err="1" smtClean="0"/>
              <a:t>need</a:t>
            </a:r>
            <a:r>
              <a:rPr lang="fr-FR" dirty="0" smtClean="0"/>
              <a:t> </a:t>
            </a:r>
            <a:r>
              <a:rPr lang="fr-FR" dirty="0" err="1" smtClean="0"/>
              <a:t>disaggregated</a:t>
            </a:r>
            <a:r>
              <a:rPr lang="fr-FR" dirty="0" smtClean="0"/>
              <a:t> data</a:t>
            </a:r>
          </a:p>
          <a:p>
            <a:r>
              <a:rPr lang="fr-FR" dirty="0"/>
              <a:t>More at </a:t>
            </a:r>
            <a:r>
              <a:rPr lang="fr-FR" dirty="0">
                <a:hlinkClick r:id="rId3"/>
              </a:rPr>
              <a:t>https://promarket.org/2021/04/06/measure-test-tipping-point-digital-markets</a:t>
            </a:r>
            <a:r>
              <a:rPr lang="fr-FR" dirty="0" smtClean="0">
                <a:hlinkClick r:id="rId3"/>
              </a:rPr>
              <a:t>/</a:t>
            </a:r>
            <a:r>
              <a:rPr lang="fr-FR" dirty="0" smtClean="0"/>
              <a:t> </a:t>
            </a:r>
            <a:endParaRPr lang="en-US" dirty="0"/>
          </a:p>
        </p:txBody>
      </p:sp>
      <p:sp>
        <p:nvSpPr>
          <p:cNvPr id="5" name="Slide Number Placeholder 4"/>
          <p:cNvSpPr>
            <a:spLocks noGrp="1"/>
          </p:cNvSpPr>
          <p:nvPr>
            <p:ph type="sldNum" sz="quarter" idx="12"/>
          </p:nvPr>
        </p:nvSpPr>
        <p:spPr/>
        <p:txBody>
          <a:bodyPr/>
          <a:lstStyle/>
          <a:p>
            <a:fld id="{A85EF1E5-F080-0048-9372-CF230FDE727D}" type="slidenum">
              <a:rPr lang="es-ES" smtClean="0"/>
              <a:t>18</a:t>
            </a:fld>
            <a:endParaRPr lang="es-ES"/>
          </a:p>
        </p:txBody>
      </p:sp>
    </p:spTree>
    <p:extLst>
      <p:ext uri="{BB962C8B-B14F-4D97-AF65-F5344CB8AC3E}">
        <p14:creationId xmlns:p14="http://schemas.microsoft.com/office/powerpoint/2010/main" val="2773926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dirty="0" smtClean="0"/>
              <a:t>Antitrust analytics</a:t>
            </a:r>
            <a:endParaRPr lang="en-US" dirty="0"/>
          </a:p>
        </p:txBody>
      </p:sp>
      <p:sp>
        <p:nvSpPr>
          <p:cNvPr id="4" name="Espace réservé du contenu 3"/>
          <p:cNvSpPr>
            <a:spLocks noGrp="1"/>
          </p:cNvSpPr>
          <p:nvPr>
            <p:ph idx="1"/>
          </p:nvPr>
        </p:nvSpPr>
        <p:spPr>
          <a:xfrm>
            <a:off x="760977" y="2035277"/>
            <a:ext cx="10699186" cy="3885463"/>
          </a:xfrm>
        </p:spPr>
        <p:txBody>
          <a:bodyPr>
            <a:noAutofit/>
          </a:bodyPr>
          <a:lstStyle/>
          <a:p>
            <a:r>
              <a:rPr lang="fr-BE" sz="2600" dirty="0" err="1" smtClean="0"/>
              <a:t>Other</a:t>
            </a:r>
            <a:r>
              <a:rPr lang="fr-BE" sz="2600" dirty="0" smtClean="0"/>
              <a:t> </a:t>
            </a:r>
            <a:r>
              <a:rPr lang="fr-BE" sz="2600" dirty="0" err="1" smtClean="0"/>
              <a:t>units</a:t>
            </a:r>
            <a:r>
              <a:rPr lang="fr-BE" sz="2600" dirty="0" smtClean="0"/>
              <a:t> of </a:t>
            </a:r>
            <a:r>
              <a:rPr lang="fr-BE" sz="2600" dirty="0" err="1" smtClean="0"/>
              <a:t>analysis</a:t>
            </a:r>
            <a:endParaRPr lang="fr-BE" sz="2600" dirty="0"/>
          </a:p>
          <a:p>
            <a:pPr lvl="1"/>
            <a:r>
              <a:rPr lang="fr-BE" sz="2400" dirty="0" err="1" smtClean="0"/>
              <a:t>Rivalry</a:t>
            </a:r>
            <a:r>
              <a:rPr lang="fr-BE" sz="2400" dirty="0" smtClean="0"/>
              <a:t>, </a:t>
            </a:r>
            <a:r>
              <a:rPr lang="fr-BE" sz="2400" dirty="0" err="1" smtClean="0"/>
              <a:t>technology</a:t>
            </a:r>
            <a:r>
              <a:rPr lang="fr-BE" sz="2400" dirty="0" smtClean="0"/>
              <a:t>, and </a:t>
            </a:r>
            <a:r>
              <a:rPr lang="fr-BE" sz="2400" dirty="0" smtClean="0"/>
              <a:t>managers</a:t>
            </a:r>
            <a:endParaRPr lang="fr-BE" sz="2400" dirty="0"/>
          </a:p>
          <a:p>
            <a:r>
              <a:rPr lang="fr-BE" sz="2600" dirty="0" err="1" smtClean="0"/>
              <a:t>Rent</a:t>
            </a:r>
            <a:r>
              <a:rPr lang="fr-BE" sz="2600" dirty="0" smtClean="0"/>
              <a:t> type</a:t>
            </a:r>
            <a:endParaRPr lang="fr-BE" sz="2600" dirty="0"/>
          </a:p>
          <a:p>
            <a:pPr lvl="1"/>
            <a:r>
              <a:rPr lang="fr-BE" sz="2400" dirty="0" err="1" smtClean="0"/>
              <a:t>Schumpeterian</a:t>
            </a:r>
            <a:r>
              <a:rPr lang="fr-BE" sz="2400" dirty="0"/>
              <a:t> </a:t>
            </a:r>
            <a:r>
              <a:rPr lang="fr-BE" sz="2400" dirty="0" smtClean="0"/>
              <a:t>v </a:t>
            </a:r>
            <a:r>
              <a:rPr lang="fr-BE" sz="2400" dirty="0" err="1" smtClean="0"/>
              <a:t>Ricardian</a:t>
            </a:r>
            <a:r>
              <a:rPr lang="fr-BE" sz="2400" dirty="0" smtClean="0"/>
              <a:t> v </a:t>
            </a:r>
            <a:r>
              <a:rPr lang="fr-BE" sz="2400" dirty="0" err="1" smtClean="0"/>
              <a:t>Nake</a:t>
            </a:r>
            <a:r>
              <a:rPr lang="fr-BE" sz="2400" dirty="0" err="1" smtClean="0"/>
              <a:t>d</a:t>
            </a:r>
            <a:r>
              <a:rPr lang="fr-BE" sz="2400" dirty="0" smtClean="0"/>
              <a:t> Monopoly</a:t>
            </a:r>
            <a:endParaRPr lang="fr-BE" sz="2400" dirty="0"/>
          </a:p>
          <a:p>
            <a:r>
              <a:rPr lang="fr-BE" sz="2600" dirty="0" err="1" smtClean="0"/>
              <a:t>Capabilities</a:t>
            </a:r>
            <a:endParaRPr lang="fr-BE" sz="2600" dirty="0"/>
          </a:p>
          <a:p>
            <a:pPr lvl="1"/>
            <a:r>
              <a:rPr lang="fr-BE" sz="2400" dirty="0" err="1"/>
              <a:t>S</a:t>
            </a:r>
            <a:r>
              <a:rPr lang="fr-BE" sz="2400" dirty="0" err="1" smtClean="0"/>
              <a:t>ensing</a:t>
            </a:r>
            <a:r>
              <a:rPr lang="fr-BE" sz="2400" dirty="0"/>
              <a:t>, </a:t>
            </a:r>
            <a:r>
              <a:rPr lang="fr-BE" sz="2400" dirty="0" err="1"/>
              <a:t>seizing</a:t>
            </a:r>
            <a:r>
              <a:rPr lang="fr-BE" sz="2400" dirty="0"/>
              <a:t>, and </a:t>
            </a:r>
            <a:r>
              <a:rPr lang="fr-BE" sz="2400" dirty="0" err="1"/>
              <a:t>reconfiguring</a:t>
            </a:r>
            <a:endParaRPr lang="fr-BE" sz="2400" dirty="0"/>
          </a:p>
          <a:p>
            <a:r>
              <a:rPr lang="fr-BE" sz="2600" dirty="0" err="1" smtClean="0"/>
              <a:t>Ecosystems</a:t>
            </a:r>
            <a:endParaRPr lang="fr-BE" sz="2600" dirty="0" smtClean="0"/>
          </a:p>
          <a:p>
            <a:pPr lvl="1"/>
            <a:r>
              <a:rPr lang="fr-BE" sz="2200" dirty="0" smtClean="0"/>
              <a:t>Long </a:t>
            </a:r>
            <a:r>
              <a:rPr lang="fr-BE" sz="2200" dirty="0" err="1" smtClean="0"/>
              <a:t>term</a:t>
            </a:r>
            <a:r>
              <a:rPr lang="fr-BE" sz="2200" dirty="0" smtClean="0"/>
              <a:t> </a:t>
            </a:r>
            <a:r>
              <a:rPr lang="fr-BE" sz="2200" dirty="0" err="1" smtClean="0"/>
              <a:t>welfare</a:t>
            </a:r>
            <a:endParaRPr lang="fr-BE" sz="2200" dirty="0" smtClean="0"/>
          </a:p>
          <a:p>
            <a:pPr lvl="1"/>
            <a:r>
              <a:rPr lang="fr-BE" sz="2200" dirty="0" err="1" smtClean="0"/>
              <a:t>Recontracting</a:t>
            </a:r>
            <a:r>
              <a:rPr lang="fr-BE" sz="2200" dirty="0" smtClean="0"/>
              <a:t> </a:t>
            </a:r>
            <a:r>
              <a:rPr lang="fr-BE" sz="2200" dirty="0" err="1" smtClean="0"/>
              <a:t>behavior</a:t>
            </a:r>
            <a:endParaRPr lang="fr-BE" sz="2200" dirty="0" smtClean="0"/>
          </a:p>
          <a:p>
            <a:r>
              <a:rPr lang="fr-BE" sz="2600" dirty="0" err="1" smtClean="0"/>
              <a:t>Sector</a:t>
            </a:r>
            <a:r>
              <a:rPr lang="fr-BE" sz="2600" dirty="0" smtClean="0"/>
              <a:t> </a:t>
            </a:r>
            <a:r>
              <a:rPr lang="fr-BE" sz="2600" dirty="0" err="1" smtClean="0"/>
              <a:t>specificity</a:t>
            </a:r>
            <a:endParaRPr lang="fr-BE" sz="2600" dirty="0"/>
          </a:p>
          <a:p>
            <a:pPr lvl="1"/>
            <a:r>
              <a:rPr lang="fr-BE" sz="2400" dirty="0"/>
              <a:t>Not all industries </a:t>
            </a:r>
            <a:r>
              <a:rPr lang="fr-BE" sz="2400" dirty="0" err="1"/>
              <a:t>work</a:t>
            </a:r>
            <a:r>
              <a:rPr lang="fr-BE" sz="2400" dirty="0"/>
              <a:t> on </a:t>
            </a:r>
            <a:r>
              <a:rPr lang="fr-BE" sz="2400" dirty="0" err="1"/>
              <a:t>same</a:t>
            </a:r>
            <a:r>
              <a:rPr lang="fr-BE" sz="2400" dirty="0"/>
              <a:t> </a:t>
            </a:r>
            <a:r>
              <a:rPr lang="fr-BE" sz="2400" dirty="0" err="1"/>
              <a:t>clock</a:t>
            </a:r>
            <a:r>
              <a:rPr lang="fr-BE" sz="2400" dirty="0"/>
              <a:t> or are at </a:t>
            </a:r>
            <a:r>
              <a:rPr lang="fr-BE" sz="2400" dirty="0" err="1"/>
              <a:t>same</a:t>
            </a:r>
            <a:r>
              <a:rPr lang="fr-BE" sz="2400" dirty="0"/>
              <a:t> </a:t>
            </a:r>
            <a:r>
              <a:rPr lang="fr-BE" sz="2400" dirty="0" err="1"/>
              <a:t>developmental</a:t>
            </a:r>
            <a:r>
              <a:rPr lang="fr-BE" sz="2400" dirty="0"/>
              <a:t> stage</a:t>
            </a:r>
          </a:p>
          <a:p>
            <a:pPr lvl="2"/>
            <a:endParaRPr lang="fr-BE" sz="2600" dirty="0"/>
          </a:p>
        </p:txBody>
      </p:sp>
      <p:sp>
        <p:nvSpPr>
          <p:cNvPr id="2" name="Espace réservé du numéro de diapositive 1"/>
          <p:cNvSpPr>
            <a:spLocks noGrp="1"/>
          </p:cNvSpPr>
          <p:nvPr>
            <p:ph type="sldNum" sz="quarter" idx="12"/>
          </p:nvPr>
        </p:nvSpPr>
        <p:spPr/>
        <p:txBody>
          <a:bodyPr/>
          <a:lstStyle/>
          <a:p>
            <a:pPr>
              <a:defRPr/>
            </a:pPr>
            <a:fld id="{7EFD6E33-FBFD-4C59-9825-C3270BE70F6D}" type="slidenum">
              <a:rPr lang="it-IT" smtClean="0"/>
              <a:pPr>
                <a:defRPr/>
              </a:pPr>
              <a:t>19</a:t>
            </a:fld>
            <a:endParaRPr lang="it-IT" dirty="0"/>
          </a:p>
        </p:txBody>
      </p:sp>
    </p:spTree>
    <p:extLst>
      <p:ext uri="{BB962C8B-B14F-4D97-AF65-F5344CB8AC3E}">
        <p14:creationId xmlns:p14="http://schemas.microsoft.com/office/powerpoint/2010/main" val="3668688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Outline</a:t>
            </a:r>
            <a:endParaRPr lang="en-US" dirty="0"/>
          </a:p>
        </p:txBody>
      </p:sp>
      <p:sp>
        <p:nvSpPr>
          <p:cNvPr id="3" name="Content Placeholder 2"/>
          <p:cNvSpPr>
            <a:spLocks noGrp="1"/>
          </p:cNvSpPr>
          <p:nvPr>
            <p:ph idx="1"/>
          </p:nvPr>
        </p:nvSpPr>
        <p:spPr/>
        <p:txBody>
          <a:bodyPr/>
          <a:lstStyle/>
          <a:p>
            <a:r>
              <a:rPr lang="fr-FR" dirty="0" err="1" smtClean="0"/>
              <a:t>Scene</a:t>
            </a:r>
            <a:r>
              <a:rPr lang="fr-FR" dirty="0" smtClean="0"/>
              <a:t> setting</a:t>
            </a:r>
          </a:p>
          <a:p>
            <a:r>
              <a:rPr lang="fr-FR" dirty="0" smtClean="0"/>
              <a:t>Insights </a:t>
            </a:r>
            <a:r>
              <a:rPr lang="fr-FR" dirty="0" err="1" smtClean="0"/>
              <a:t>from</a:t>
            </a:r>
            <a:r>
              <a:rPr lang="fr-FR" dirty="0" smtClean="0"/>
              <a:t> </a:t>
            </a:r>
            <a:r>
              <a:rPr lang="fr-FR" dirty="0" err="1" smtClean="0"/>
              <a:t>past</a:t>
            </a:r>
            <a:r>
              <a:rPr lang="fr-FR" dirty="0" smtClean="0"/>
              <a:t> </a:t>
            </a:r>
            <a:r>
              <a:rPr lang="fr-FR" dirty="0" err="1" smtClean="0"/>
              <a:t>research</a:t>
            </a:r>
            <a:endParaRPr lang="fr-FR" dirty="0" smtClean="0"/>
          </a:p>
          <a:p>
            <a:r>
              <a:rPr lang="fr-FR" dirty="0" smtClean="0"/>
              <a:t>Policy implications</a:t>
            </a:r>
          </a:p>
          <a:p>
            <a:r>
              <a:rPr lang="fr-FR" dirty="0" err="1" smtClean="0"/>
              <a:t>Recent</a:t>
            </a:r>
            <a:r>
              <a:rPr lang="fr-FR" dirty="0" smtClean="0"/>
              <a:t> </a:t>
            </a:r>
            <a:r>
              <a:rPr lang="fr-FR" dirty="0" err="1" smtClean="0"/>
              <a:t>developments</a:t>
            </a:r>
            <a:endParaRPr lang="en-US" dirty="0"/>
          </a:p>
        </p:txBody>
      </p:sp>
      <p:sp>
        <p:nvSpPr>
          <p:cNvPr id="4" name="Slide Number Placeholder 3"/>
          <p:cNvSpPr>
            <a:spLocks noGrp="1"/>
          </p:cNvSpPr>
          <p:nvPr>
            <p:ph type="sldNum" sz="quarter" idx="12"/>
          </p:nvPr>
        </p:nvSpPr>
        <p:spPr/>
        <p:txBody>
          <a:bodyPr/>
          <a:lstStyle/>
          <a:p>
            <a:fld id="{A85EF1E5-F080-0048-9372-CF230FDE727D}" type="slidenum">
              <a:rPr lang="es-ES" smtClean="0"/>
              <a:t>2</a:t>
            </a:fld>
            <a:endParaRPr lang="es-ES" dirty="0"/>
          </a:p>
        </p:txBody>
      </p:sp>
    </p:spTree>
    <p:extLst>
      <p:ext uri="{BB962C8B-B14F-4D97-AF65-F5344CB8AC3E}">
        <p14:creationId xmlns:p14="http://schemas.microsoft.com/office/powerpoint/2010/main" val="2033336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en-US" dirty="0" smtClean="0"/>
              <a:t>Recent developments and core </a:t>
            </a:r>
            <a:r>
              <a:rPr lang="en-US" dirty="0" err="1" smtClean="0"/>
              <a:t>ossues</a:t>
            </a:r>
            <a:endParaRPr lang="en-US" dirty="0"/>
          </a:p>
        </p:txBody>
      </p:sp>
      <p:sp>
        <p:nvSpPr>
          <p:cNvPr id="7" name="Espace réservé du contenu 6"/>
          <p:cNvSpPr>
            <a:spLocks noGrp="1"/>
          </p:cNvSpPr>
          <p:nvPr>
            <p:ph idx="1"/>
          </p:nvPr>
        </p:nvSpPr>
        <p:spPr/>
        <p:txBody>
          <a:bodyPr>
            <a:normAutofit fontScale="92500" lnSpcReduction="10000"/>
          </a:bodyPr>
          <a:lstStyle/>
          <a:p>
            <a:r>
              <a:rPr lang="en-US" dirty="0"/>
              <a:t>Burden of proof </a:t>
            </a:r>
            <a:endParaRPr lang="en-US" dirty="0" smtClean="0"/>
          </a:p>
          <a:p>
            <a:r>
              <a:rPr lang="en-US" dirty="0" smtClean="0"/>
              <a:t>“</a:t>
            </a:r>
            <a:r>
              <a:rPr lang="en-US" dirty="0"/>
              <a:t>Killer acquisitions” </a:t>
            </a:r>
            <a:endParaRPr lang="en-US" dirty="0" smtClean="0"/>
          </a:p>
          <a:p>
            <a:r>
              <a:rPr lang="en-US" dirty="0" smtClean="0"/>
              <a:t>Gatekeeping definition</a:t>
            </a:r>
            <a:endParaRPr lang="en-US" dirty="0"/>
          </a:p>
          <a:p>
            <a:r>
              <a:rPr lang="en-US" dirty="0"/>
              <a:t>Essential facility </a:t>
            </a:r>
            <a:endParaRPr lang="en-US" dirty="0" smtClean="0"/>
          </a:p>
          <a:p>
            <a:r>
              <a:rPr lang="en-US" dirty="0" smtClean="0"/>
              <a:t>Entitlements </a:t>
            </a:r>
            <a:r>
              <a:rPr lang="en-US" dirty="0"/>
              <a:t>for content </a:t>
            </a:r>
            <a:r>
              <a:rPr lang="en-US" dirty="0" smtClean="0"/>
              <a:t>providers</a:t>
            </a:r>
            <a:endParaRPr lang="en-US" dirty="0"/>
          </a:p>
          <a:p>
            <a:r>
              <a:rPr lang="en-US" dirty="0"/>
              <a:t>Probabilistic </a:t>
            </a:r>
            <a:r>
              <a:rPr lang="en-US" dirty="0" smtClean="0"/>
              <a:t>antitrust</a:t>
            </a:r>
            <a:endParaRPr lang="en-US" dirty="0"/>
          </a:p>
          <a:p>
            <a:r>
              <a:rPr lang="en-US" dirty="0"/>
              <a:t>Breakups (US)</a:t>
            </a:r>
          </a:p>
          <a:p>
            <a:r>
              <a:rPr lang="fr-FR" dirty="0" smtClean="0"/>
              <a:t>In </a:t>
            </a:r>
            <a:r>
              <a:rPr lang="fr-FR" dirty="0" err="1" smtClean="0"/>
              <a:t>app</a:t>
            </a:r>
            <a:r>
              <a:rPr lang="fr-FR" dirty="0" smtClean="0"/>
              <a:t> </a:t>
            </a:r>
            <a:r>
              <a:rPr lang="fr-FR" dirty="0" err="1" smtClean="0"/>
              <a:t>payments</a:t>
            </a:r>
            <a:r>
              <a:rPr lang="fr-FR" dirty="0" smtClean="0"/>
              <a:t>, and bypass</a:t>
            </a:r>
            <a:endParaRPr lang="en-US" dirty="0"/>
          </a:p>
          <a:p>
            <a:endParaRPr lang="en-US" dirty="0"/>
          </a:p>
        </p:txBody>
      </p:sp>
      <p:sp>
        <p:nvSpPr>
          <p:cNvPr id="5" name="Espace réservé du numéro de diapositive 4"/>
          <p:cNvSpPr>
            <a:spLocks noGrp="1"/>
          </p:cNvSpPr>
          <p:nvPr>
            <p:ph type="sldNum" sz="quarter" idx="12"/>
          </p:nvPr>
        </p:nvSpPr>
        <p:spPr/>
        <p:txBody>
          <a:bodyPr/>
          <a:lstStyle/>
          <a:p>
            <a:fld id="{A85EF1E5-F080-0048-9372-CF230FDE727D}" type="slidenum">
              <a:rPr lang="es-ES" smtClean="0"/>
              <a:t>20</a:t>
            </a:fld>
            <a:endParaRPr lang="es-ES"/>
          </a:p>
        </p:txBody>
      </p:sp>
    </p:spTree>
    <p:extLst>
      <p:ext uri="{BB962C8B-B14F-4D97-AF65-F5344CB8AC3E}">
        <p14:creationId xmlns:p14="http://schemas.microsoft.com/office/powerpoint/2010/main" val="384520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Hard Policy </a:t>
            </a:r>
            <a:r>
              <a:rPr lang="fr-FR" dirty="0" err="1"/>
              <a:t>Qs</a:t>
            </a:r>
            <a:endParaRPr lang="en-US" dirty="0"/>
          </a:p>
        </p:txBody>
      </p:sp>
      <p:sp>
        <p:nvSpPr>
          <p:cNvPr id="3" name="Content Placeholder 2"/>
          <p:cNvSpPr>
            <a:spLocks noGrp="1"/>
          </p:cNvSpPr>
          <p:nvPr>
            <p:ph idx="1"/>
          </p:nvPr>
        </p:nvSpPr>
        <p:spPr/>
        <p:txBody>
          <a:bodyPr>
            <a:normAutofit fontScale="77500" lnSpcReduction="20000"/>
          </a:bodyPr>
          <a:lstStyle/>
          <a:p>
            <a:r>
              <a:rPr lang="fr-FR" dirty="0"/>
              <a:t>If a </a:t>
            </a:r>
            <a:r>
              <a:rPr lang="fr-FR" dirty="0" err="1">
                <a:solidFill>
                  <a:srgbClr val="FF0000"/>
                </a:solidFill>
              </a:rPr>
              <a:t>breakup</a:t>
            </a:r>
            <a:r>
              <a:rPr lang="fr-FR" dirty="0">
                <a:solidFill>
                  <a:srgbClr val="FF0000"/>
                </a:solidFill>
              </a:rPr>
              <a:t> </a:t>
            </a:r>
            <a:r>
              <a:rPr lang="fr-FR" dirty="0"/>
              <a:t>of </a:t>
            </a:r>
            <a:r>
              <a:rPr lang="fr-FR" dirty="0" err="1"/>
              <a:t>big</a:t>
            </a:r>
            <a:r>
              <a:rPr lang="fr-FR" dirty="0"/>
              <a:t> </a:t>
            </a:r>
            <a:r>
              <a:rPr lang="fr-FR" dirty="0" err="1"/>
              <a:t>tech</a:t>
            </a:r>
            <a:r>
              <a:rPr lang="fr-FR" dirty="0"/>
              <a:t> </a:t>
            </a:r>
            <a:r>
              <a:rPr lang="fr-FR" dirty="0" err="1"/>
              <a:t>is</a:t>
            </a:r>
            <a:r>
              <a:rPr lang="fr-FR" dirty="0"/>
              <a:t> </a:t>
            </a:r>
            <a:r>
              <a:rPr lang="fr-FR" dirty="0" err="1"/>
              <a:t>doable</a:t>
            </a:r>
            <a:r>
              <a:rPr lang="fr-FR" dirty="0"/>
              <a:t>, </a:t>
            </a:r>
            <a:r>
              <a:rPr lang="fr-FR" dirty="0" err="1"/>
              <a:t>is</a:t>
            </a:r>
            <a:r>
              <a:rPr lang="fr-FR" dirty="0"/>
              <a:t> </a:t>
            </a:r>
            <a:r>
              <a:rPr lang="fr-FR" dirty="0" err="1"/>
              <a:t>it</a:t>
            </a:r>
            <a:r>
              <a:rPr lang="fr-FR" dirty="0"/>
              <a:t> </a:t>
            </a:r>
            <a:r>
              <a:rPr lang="fr-FR" b="1" i="1" u="sng" dirty="0" err="1"/>
              <a:t>socially</a:t>
            </a:r>
            <a:r>
              <a:rPr lang="fr-FR" b="1" i="1" u="sng" dirty="0"/>
              <a:t> </a:t>
            </a:r>
            <a:r>
              <a:rPr lang="fr-FR" b="1" i="1" u="sng" dirty="0" err="1"/>
              <a:t>beneficial</a:t>
            </a:r>
            <a:r>
              <a:rPr lang="fr-FR" dirty="0"/>
              <a:t>?</a:t>
            </a:r>
          </a:p>
          <a:p>
            <a:r>
              <a:rPr lang="fr-FR" b="1" i="1" u="sng" dirty="0" err="1"/>
              <a:t>When</a:t>
            </a:r>
            <a:r>
              <a:rPr lang="fr-FR" b="1" i="1" u="sng" dirty="0"/>
              <a:t> </a:t>
            </a:r>
            <a:r>
              <a:rPr lang="fr-FR" dirty="0"/>
              <a:t>do </a:t>
            </a:r>
            <a:r>
              <a:rPr lang="fr-FR" dirty="0" err="1"/>
              <a:t>platform</a:t>
            </a:r>
            <a:r>
              <a:rPr lang="fr-FR" dirty="0"/>
              <a:t> </a:t>
            </a:r>
            <a:r>
              <a:rPr lang="fr-FR" dirty="0" err="1">
                <a:solidFill>
                  <a:srgbClr val="FF0000"/>
                </a:solidFill>
              </a:rPr>
              <a:t>rents</a:t>
            </a:r>
            <a:r>
              <a:rPr lang="fr-FR" dirty="0">
                <a:solidFill>
                  <a:srgbClr val="FF0000"/>
                </a:solidFill>
              </a:rPr>
              <a:t> </a:t>
            </a:r>
            <a:r>
              <a:rPr lang="fr-FR" dirty="0" err="1"/>
              <a:t>become</a:t>
            </a:r>
            <a:r>
              <a:rPr lang="fr-FR" dirty="0"/>
              <a:t> </a:t>
            </a:r>
            <a:r>
              <a:rPr lang="fr-FR" dirty="0" err="1"/>
              <a:t>unjustified</a:t>
            </a:r>
            <a:r>
              <a:rPr lang="fr-FR" dirty="0"/>
              <a:t>, and </a:t>
            </a:r>
            <a:r>
              <a:rPr lang="fr-FR" dirty="0" err="1"/>
              <a:t>require</a:t>
            </a:r>
            <a:r>
              <a:rPr lang="fr-FR" dirty="0"/>
              <a:t> </a:t>
            </a:r>
            <a:r>
              <a:rPr lang="fr-FR" dirty="0" err="1"/>
              <a:t>Gov</a:t>
            </a:r>
            <a:r>
              <a:rPr lang="fr-FR" dirty="0"/>
              <a:t> intervention?</a:t>
            </a:r>
          </a:p>
          <a:p>
            <a:r>
              <a:rPr lang="fr-FR" dirty="0"/>
              <a:t>Is a </a:t>
            </a:r>
            <a:r>
              <a:rPr lang="fr-FR" dirty="0" err="1"/>
              <a:t>competitive</a:t>
            </a:r>
            <a:r>
              <a:rPr lang="fr-FR" dirty="0"/>
              <a:t> </a:t>
            </a:r>
            <a:r>
              <a:rPr lang="fr-FR" dirty="0" err="1"/>
              <a:t>oligopoly</a:t>
            </a:r>
            <a:r>
              <a:rPr lang="fr-FR" dirty="0"/>
              <a:t> of large and </a:t>
            </a:r>
            <a:r>
              <a:rPr lang="fr-FR" dirty="0" err="1"/>
              <a:t>growing</a:t>
            </a:r>
            <a:r>
              <a:rPr lang="fr-FR" dirty="0"/>
              <a:t> </a:t>
            </a:r>
            <a:r>
              <a:rPr lang="fr-FR" dirty="0" err="1">
                <a:solidFill>
                  <a:srgbClr val="FF0000"/>
                </a:solidFill>
              </a:rPr>
              <a:t>mega</a:t>
            </a:r>
            <a:r>
              <a:rPr lang="fr-FR" dirty="0">
                <a:solidFill>
                  <a:srgbClr val="FF0000"/>
                </a:solidFill>
              </a:rPr>
              <a:t> </a:t>
            </a:r>
            <a:r>
              <a:rPr lang="fr-FR" dirty="0" err="1">
                <a:solidFill>
                  <a:srgbClr val="FF0000"/>
                </a:solidFill>
              </a:rPr>
              <a:t>firms</a:t>
            </a:r>
            <a:r>
              <a:rPr lang="fr-FR" dirty="0">
                <a:solidFill>
                  <a:srgbClr val="FF0000"/>
                </a:solidFill>
              </a:rPr>
              <a:t> </a:t>
            </a:r>
            <a:r>
              <a:rPr lang="fr-FR" sz="2500" dirty="0"/>
              <a:t>optimal?</a:t>
            </a:r>
          </a:p>
          <a:p>
            <a:r>
              <a:rPr lang="fr-FR" dirty="0"/>
              <a:t>Is a business model </a:t>
            </a:r>
            <a:r>
              <a:rPr lang="fr-FR" dirty="0" err="1"/>
              <a:t>based</a:t>
            </a:r>
            <a:r>
              <a:rPr lang="fr-FR" dirty="0"/>
              <a:t> on </a:t>
            </a:r>
            <a:r>
              <a:rPr lang="fr-FR" dirty="0" err="1">
                <a:solidFill>
                  <a:srgbClr val="FF0000"/>
                </a:solidFill>
              </a:rPr>
              <a:t>targeted</a:t>
            </a:r>
            <a:r>
              <a:rPr lang="fr-FR" dirty="0">
                <a:solidFill>
                  <a:srgbClr val="FF0000"/>
                </a:solidFill>
              </a:rPr>
              <a:t> </a:t>
            </a:r>
            <a:r>
              <a:rPr lang="fr-FR" dirty="0" err="1">
                <a:solidFill>
                  <a:srgbClr val="FF0000"/>
                </a:solidFill>
              </a:rPr>
              <a:t>ads</a:t>
            </a:r>
            <a:r>
              <a:rPr lang="fr-FR" dirty="0">
                <a:solidFill>
                  <a:srgbClr val="FF0000"/>
                </a:solidFill>
              </a:rPr>
              <a:t> </a:t>
            </a:r>
            <a:r>
              <a:rPr lang="fr-FR" b="1" i="1" u="sng" dirty="0" err="1"/>
              <a:t>socially</a:t>
            </a:r>
            <a:r>
              <a:rPr lang="fr-FR" b="1" i="1" u="sng" dirty="0"/>
              <a:t> </a:t>
            </a:r>
            <a:r>
              <a:rPr lang="fr-FR" b="1" i="1" u="sng" dirty="0" err="1"/>
              <a:t>bad</a:t>
            </a:r>
            <a:r>
              <a:rPr lang="fr-FR" dirty="0"/>
              <a:t>, and </a:t>
            </a:r>
            <a:r>
              <a:rPr lang="fr-FR" dirty="0" err="1"/>
              <a:t>should</a:t>
            </a:r>
            <a:r>
              <a:rPr lang="fr-FR" dirty="0"/>
              <a:t> </a:t>
            </a:r>
            <a:r>
              <a:rPr lang="fr-FR" dirty="0" err="1"/>
              <a:t>there</a:t>
            </a:r>
            <a:r>
              <a:rPr lang="fr-FR" dirty="0"/>
              <a:t> </a:t>
            </a:r>
            <a:r>
              <a:rPr lang="fr-FR" dirty="0" err="1"/>
              <a:t>be</a:t>
            </a:r>
            <a:r>
              <a:rPr lang="fr-FR" dirty="0"/>
              <a:t> conditions on </a:t>
            </a:r>
            <a:r>
              <a:rPr lang="fr-FR" dirty="0" err="1"/>
              <a:t>its</a:t>
            </a:r>
            <a:r>
              <a:rPr lang="fr-FR" dirty="0"/>
              <a:t> </a:t>
            </a:r>
            <a:r>
              <a:rPr lang="fr-FR" dirty="0" err="1"/>
              <a:t>operation</a:t>
            </a:r>
            <a:r>
              <a:rPr lang="fr-FR" dirty="0"/>
              <a:t>?</a:t>
            </a:r>
          </a:p>
          <a:p>
            <a:r>
              <a:rPr lang="fr-FR" b="1" i="1" u="sng" dirty="0"/>
              <a:t>How</a:t>
            </a:r>
            <a:r>
              <a:rPr lang="fr-FR" b="1" i="1" dirty="0"/>
              <a:t> </a:t>
            </a:r>
            <a:r>
              <a:rPr lang="fr-FR" dirty="0"/>
              <a:t>to </a:t>
            </a:r>
            <a:r>
              <a:rPr lang="fr-FR" dirty="0" err="1"/>
              <a:t>promote</a:t>
            </a:r>
            <a:r>
              <a:rPr lang="fr-FR" dirty="0"/>
              <a:t> </a:t>
            </a:r>
            <a:r>
              <a:rPr lang="fr-FR" dirty="0" err="1"/>
              <a:t>product</a:t>
            </a:r>
            <a:r>
              <a:rPr lang="fr-FR" dirty="0"/>
              <a:t> </a:t>
            </a:r>
            <a:r>
              <a:rPr lang="fr-FR" dirty="0" err="1"/>
              <a:t>quality</a:t>
            </a:r>
            <a:r>
              <a:rPr lang="fr-FR" dirty="0"/>
              <a:t> </a:t>
            </a:r>
            <a:r>
              <a:rPr lang="fr-FR" dirty="0" err="1"/>
              <a:t>improvement</a:t>
            </a:r>
            <a:r>
              <a:rPr lang="fr-FR" dirty="0"/>
              <a:t> and horizontal </a:t>
            </a:r>
            <a:r>
              <a:rPr lang="fr-FR" dirty="0" err="1"/>
              <a:t>diff</a:t>
            </a:r>
            <a:r>
              <a:rPr lang="fr-FR" dirty="0"/>
              <a:t> </a:t>
            </a:r>
            <a:r>
              <a:rPr lang="fr-FR" dirty="0" err="1"/>
              <a:t>toward</a:t>
            </a:r>
            <a:r>
              <a:rPr lang="fr-FR" dirty="0"/>
              <a:t> more</a:t>
            </a:r>
            <a:r>
              <a:rPr lang="fr-FR" i="1" dirty="0"/>
              <a:t> </a:t>
            </a:r>
            <a:r>
              <a:rPr lang="fr-FR" dirty="0" err="1">
                <a:solidFill>
                  <a:srgbClr val="FF0000"/>
                </a:solidFill>
              </a:rPr>
              <a:t>privacy</a:t>
            </a:r>
            <a:r>
              <a:rPr lang="fr-FR" dirty="0">
                <a:solidFill>
                  <a:srgbClr val="FF0000"/>
                </a:solidFill>
              </a:rPr>
              <a:t> </a:t>
            </a:r>
            <a:r>
              <a:rPr lang="fr-FR" dirty="0" err="1">
                <a:solidFill>
                  <a:srgbClr val="FF0000"/>
                </a:solidFill>
              </a:rPr>
              <a:t>friendly</a:t>
            </a:r>
            <a:r>
              <a:rPr lang="fr-FR" dirty="0">
                <a:solidFill>
                  <a:srgbClr val="FF0000"/>
                </a:solidFill>
              </a:rPr>
              <a:t> </a:t>
            </a:r>
            <a:r>
              <a:rPr lang="fr-FR" dirty="0" err="1"/>
              <a:t>offerings</a:t>
            </a:r>
            <a:r>
              <a:rPr lang="fr-FR" dirty="0"/>
              <a:t> in digital services?</a:t>
            </a:r>
          </a:p>
          <a:p>
            <a:r>
              <a:rPr lang="fr-FR" dirty="0"/>
              <a:t>Is </a:t>
            </a:r>
            <a:r>
              <a:rPr lang="fr-FR" dirty="0" err="1">
                <a:solidFill>
                  <a:srgbClr val="FF0000"/>
                </a:solidFill>
              </a:rPr>
              <a:t>algorithmic</a:t>
            </a:r>
            <a:r>
              <a:rPr lang="fr-FR" dirty="0">
                <a:solidFill>
                  <a:srgbClr val="FF0000"/>
                </a:solidFill>
              </a:rPr>
              <a:t> </a:t>
            </a:r>
            <a:r>
              <a:rPr lang="fr-FR" dirty="0" err="1">
                <a:solidFill>
                  <a:srgbClr val="FF0000"/>
                </a:solidFill>
              </a:rPr>
              <a:t>technology</a:t>
            </a:r>
            <a:r>
              <a:rPr lang="fr-FR" dirty="0"/>
              <a:t> </a:t>
            </a:r>
            <a:r>
              <a:rPr lang="fr-FR" b="1" i="1" u="sng" dirty="0"/>
              <a:t>value</a:t>
            </a:r>
            <a:r>
              <a:rPr lang="en-US" b="1" i="1" u="sng" dirty="0"/>
              <a:t>-</a:t>
            </a:r>
            <a:r>
              <a:rPr lang="fr-FR" b="1" i="1" u="sng" dirty="0"/>
              <a:t>free</a:t>
            </a:r>
            <a:r>
              <a:rPr lang="fr-FR" dirty="0"/>
              <a:t>?</a:t>
            </a:r>
          </a:p>
          <a:p>
            <a:r>
              <a:rPr lang="fr-FR" b="1" i="1" u="sng" dirty="0" err="1"/>
              <a:t>Should</a:t>
            </a:r>
            <a:r>
              <a:rPr lang="fr-FR" b="1" i="1" u="sng" dirty="0"/>
              <a:t> </a:t>
            </a:r>
            <a:r>
              <a:rPr lang="fr-FR" dirty="0"/>
              <a:t>States </a:t>
            </a:r>
            <a:r>
              <a:rPr lang="fr-FR" dirty="0" err="1"/>
              <a:t>build</a:t>
            </a:r>
            <a:r>
              <a:rPr lang="fr-FR" dirty="0"/>
              <a:t> </a:t>
            </a:r>
            <a:r>
              <a:rPr lang="fr-FR" dirty="0" err="1"/>
              <a:t>domestic</a:t>
            </a:r>
            <a:r>
              <a:rPr lang="fr-FR" dirty="0"/>
              <a:t> </a:t>
            </a:r>
            <a:r>
              <a:rPr lang="fr-FR" dirty="0" err="1"/>
              <a:t>big</a:t>
            </a:r>
            <a:r>
              <a:rPr lang="fr-FR" dirty="0"/>
              <a:t> </a:t>
            </a:r>
            <a:r>
              <a:rPr lang="fr-FR" dirty="0" err="1"/>
              <a:t>tech</a:t>
            </a:r>
            <a:r>
              <a:rPr lang="fr-FR" dirty="0"/>
              <a:t> </a:t>
            </a:r>
            <a:r>
              <a:rPr lang="fr-FR" dirty="0" err="1"/>
              <a:t>capabilities</a:t>
            </a:r>
            <a:r>
              <a:rPr lang="fr-FR" dirty="0"/>
              <a:t>, and how to </a:t>
            </a:r>
            <a:r>
              <a:rPr lang="fr-FR" dirty="0" err="1"/>
              <a:t>avoid</a:t>
            </a:r>
            <a:r>
              <a:rPr lang="fr-FR" dirty="0"/>
              <a:t> </a:t>
            </a:r>
            <a:r>
              <a:rPr lang="fr-FR" dirty="0" err="1">
                <a:solidFill>
                  <a:srgbClr val="FF0000"/>
                </a:solidFill>
              </a:rPr>
              <a:t>industrial</a:t>
            </a:r>
            <a:r>
              <a:rPr lang="fr-FR" dirty="0">
                <a:solidFill>
                  <a:srgbClr val="FF0000"/>
                </a:solidFill>
              </a:rPr>
              <a:t> </a:t>
            </a:r>
            <a:r>
              <a:rPr lang="fr-FR" dirty="0" err="1">
                <a:solidFill>
                  <a:srgbClr val="FF0000"/>
                </a:solidFill>
              </a:rPr>
              <a:t>policy</a:t>
            </a:r>
            <a:r>
              <a:rPr lang="fr-FR" dirty="0">
                <a:solidFill>
                  <a:srgbClr val="FF0000"/>
                </a:solidFill>
              </a:rPr>
              <a:t> </a:t>
            </a:r>
            <a:r>
              <a:rPr lang="fr-FR" dirty="0" err="1"/>
              <a:t>problems</a:t>
            </a:r>
            <a:r>
              <a:rPr lang="fr-FR" dirty="0"/>
              <a:t>?</a:t>
            </a:r>
          </a:p>
          <a:p>
            <a:r>
              <a:rPr lang="fr-FR" dirty="0"/>
              <a:t>How to </a:t>
            </a:r>
            <a:r>
              <a:rPr lang="fr-FR" dirty="0" err="1"/>
              <a:t>create</a:t>
            </a:r>
            <a:r>
              <a:rPr lang="fr-FR" dirty="0"/>
              <a:t> </a:t>
            </a:r>
            <a:r>
              <a:rPr lang="fr-FR" b="1" i="1" u="sng" dirty="0"/>
              <a:t>clusters</a:t>
            </a:r>
            <a:r>
              <a:rPr lang="fr-FR" dirty="0"/>
              <a:t> </a:t>
            </a:r>
            <a:r>
              <a:rPr lang="fr-FR" dirty="0" err="1"/>
              <a:t>like</a:t>
            </a:r>
            <a:r>
              <a:rPr lang="fr-FR" dirty="0"/>
              <a:t> the </a:t>
            </a:r>
            <a:r>
              <a:rPr lang="fr-FR" dirty="0" err="1">
                <a:solidFill>
                  <a:srgbClr val="FF0000"/>
                </a:solidFill>
              </a:rPr>
              <a:t>Silicon</a:t>
            </a:r>
            <a:r>
              <a:rPr lang="fr-FR" dirty="0">
                <a:solidFill>
                  <a:srgbClr val="FF0000"/>
                </a:solidFill>
              </a:rPr>
              <a:t> </a:t>
            </a:r>
            <a:r>
              <a:rPr lang="fr-FR" dirty="0" err="1">
                <a:solidFill>
                  <a:srgbClr val="FF0000"/>
                </a:solidFill>
              </a:rPr>
              <a:t>Valley</a:t>
            </a:r>
            <a:r>
              <a:rPr lang="fr-FR" dirty="0"/>
              <a:t>?</a:t>
            </a:r>
          </a:p>
          <a:p>
            <a:endParaRPr lang="fr-FR" dirty="0"/>
          </a:p>
          <a:p>
            <a:endParaRPr lang="en-US" dirty="0"/>
          </a:p>
        </p:txBody>
      </p:sp>
      <p:sp>
        <p:nvSpPr>
          <p:cNvPr id="4" name="Slide Number Placeholder 3"/>
          <p:cNvSpPr>
            <a:spLocks noGrp="1"/>
          </p:cNvSpPr>
          <p:nvPr>
            <p:ph type="sldNum" sz="quarter" idx="12"/>
          </p:nvPr>
        </p:nvSpPr>
        <p:spPr/>
        <p:txBody>
          <a:bodyPr/>
          <a:lstStyle/>
          <a:p>
            <a:fld id="{A85EF1E5-F080-0048-9372-CF230FDE727D}" type="slidenum">
              <a:rPr lang="es-ES" smtClean="0"/>
              <a:t>21</a:t>
            </a:fld>
            <a:endParaRPr lang="es-ES" dirty="0"/>
          </a:p>
        </p:txBody>
      </p:sp>
    </p:spTree>
    <p:extLst>
      <p:ext uri="{BB962C8B-B14F-4D97-AF65-F5344CB8AC3E}">
        <p14:creationId xmlns:p14="http://schemas.microsoft.com/office/powerpoint/2010/main" val="2461272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en-US" dirty="0"/>
              <a:t>Beyond </a:t>
            </a:r>
            <a:r>
              <a:rPr lang="en-US" dirty="0" smtClean="0"/>
              <a:t>activism and </a:t>
            </a:r>
            <a:r>
              <a:rPr lang="en-US" dirty="0" err="1" smtClean="0"/>
              <a:t>demonisation</a:t>
            </a:r>
            <a:endParaRPr lang="en-US" dirty="0"/>
          </a:p>
        </p:txBody>
      </p:sp>
      <p:sp>
        <p:nvSpPr>
          <p:cNvPr id="11" name="Espace réservé du texte 10"/>
          <p:cNvSpPr>
            <a:spLocks noGrp="1"/>
          </p:cNvSpPr>
          <p:nvPr>
            <p:ph type="body" idx="1"/>
          </p:nvPr>
        </p:nvSpPr>
        <p:spPr/>
        <p:txBody>
          <a:bodyPr/>
          <a:lstStyle/>
          <a:p>
            <a:r>
              <a:rPr lang="en-US" dirty="0"/>
              <a:t>Late Ken Arrow, ICC, 1996</a:t>
            </a:r>
          </a:p>
        </p:txBody>
      </p:sp>
      <p:sp>
        <p:nvSpPr>
          <p:cNvPr id="9" name="Espace réservé du contenu 8"/>
          <p:cNvSpPr>
            <a:spLocks noGrp="1"/>
          </p:cNvSpPr>
          <p:nvPr>
            <p:ph sz="half" idx="2"/>
          </p:nvPr>
        </p:nvSpPr>
        <p:spPr/>
        <p:txBody>
          <a:bodyPr>
            <a:normAutofit/>
          </a:bodyPr>
          <a:lstStyle/>
          <a:p>
            <a:r>
              <a:rPr lang="en-US" dirty="0"/>
              <a:t>Disequilibrium, and competition as diffusion of innovation</a:t>
            </a:r>
          </a:p>
          <a:p>
            <a:r>
              <a:rPr lang="en-US" dirty="0"/>
              <a:t>Large and diversified firms needed for invention</a:t>
            </a:r>
          </a:p>
          <a:p>
            <a:r>
              <a:rPr lang="en-US" dirty="0"/>
              <a:t>Firm as an “information base”, and valuable asset</a:t>
            </a:r>
          </a:p>
        </p:txBody>
      </p:sp>
      <p:sp>
        <p:nvSpPr>
          <p:cNvPr id="12" name="Espace réservé du texte 11"/>
          <p:cNvSpPr>
            <a:spLocks noGrp="1"/>
          </p:cNvSpPr>
          <p:nvPr>
            <p:ph type="body" sz="quarter" idx="3"/>
          </p:nvPr>
        </p:nvSpPr>
        <p:spPr/>
        <p:txBody>
          <a:bodyPr/>
          <a:lstStyle/>
          <a:p>
            <a:r>
              <a:rPr lang="en-US" dirty="0"/>
              <a:t>Interesting voices in economics profession</a:t>
            </a:r>
          </a:p>
        </p:txBody>
      </p:sp>
      <p:sp>
        <p:nvSpPr>
          <p:cNvPr id="10" name="Espace réservé du contenu 9"/>
          <p:cNvSpPr>
            <a:spLocks noGrp="1"/>
          </p:cNvSpPr>
          <p:nvPr>
            <p:ph sz="quarter" idx="4"/>
          </p:nvPr>
        </p:nvSpPr>
        <p:spPr/>
        <p:txBody>
          <a:bodyPr>
            <a:normAutofit fontScale="85000" lnSpcReduction="20000"/>
          </a:bodyPr>
          <a:lstStyle/>
          <a:p>
            <a:r>
              <a:rPr lang="en-US" dirty="0" err="1"/>
              <a:t>Holmstrom</a:t>
            </a:r>
            <a:r>
              <a:rPr lang="en-US" dirty="0"/>
              <a:t> </a:t>
            </a:r>
            <a:r>
              <a:rPr lang="en-US" dirty="0">
                <a:hlinkClick r:id="rId3"/>
              </a:rPr>
              <a:t>https://www.youtube.com/watch?t=8655&amp;v=wn9p-xavq94&amp;feature=youtu.be</a:t>
            </a:r>
            <a:r>
              <a:rPr lang="en-US" dirty="0"/>
              <a:t> </a:t>
            </a:r>
          </a:p>
          <a:p>
            <a:r>
              <a:rPr lang="en-US" dirty="0" err="1"/>
              <a:t>Pakes</a:t>
            </a:r>
            <a:r>
              <a:rPr lang="en-US" dirty="0"/>
              <a:t> </a:t>
            </a:r>
            <a:r>
              <a:rPr lang="en-US" dirty="0">
                <a:hlinkClick r:id="rId4"/>
              </a:rPr>
              <a:t>https://scholar.harvard.edu/files/pakes/files/ar-helicopter-4-2-2021.pdf</a:t>
            </a:r>
            <a:r>
              <a:rPr lang="en-US" dirty="0"/>
              <a:t> </a:t>
            </a:r>
          </a:p>
          <a:p>
            <a:r>
              <a:rPr lang="en-US" dirty="0" err="1"/>
              <a:t>Teece</a:t>
            </a:r>
            <a:r>
              <a:rPr lang="en-US" dirty="0"/>
              <a:t> and others </a:t>
            </a:r>
            <a:r>
              <a:rPr lang="en-US" dirty="0">
                <a:hlinkClick r:id="rId5"/>
              </a:rPr>
              <a:t>https://papers.ssrn.com/sol3/papers.cfm?abstract_id=3229180</a:t>
            </a:r>
            <a:r>
              <a:rPr lang="en-US" dirty="0"/>
              <a:t> </a:t>
            </a:r>
          </a:p>
          <a:p>
            <a:endParaRPr lang="en-US" dirty="0"/>
          </a:p>
        </p:txBody>
      </p:sp>
      <p:sp>
        <p:nvSpPr>
          <p:cNvPr id="7" name="Espace réservé du numéro de diapositive 6"/>
          <p:cNvSpPr>
            <a:spLocks noGrp="1"/>
          </p:cNvSpPr>
          <p:nvPr>
            <p:ph type="sldNum" sz="quarter" idx="12"/>
          </p:nvPr>
        </p:nvSpPr>
        <p:spPr/>
        <p:txBody>
          <a:bodyPr/>
          <a:lstStyle/>
          <a:p>
            <a:fld id="{A85EF1E5-F080-0048-9372-CF230FDE727D}" type="slidenum">
              <a:rPr lang="es-ES" smtClean="0"/>
              <a:t>22</a:t>
            </a:fld>
            <a:endParaRPr lang="es-ES"/>
          </a:p>
        </p:txBody>
      </p:sp>
    </p:spTree>
    <p:extLst>
      <p:ext uri="{BB962C8B-B14F-4D97-AF65-F5344CB8AC3E}">
        <p14:creationId xmlns:p14="http://schemas.microsoft.com/office/powerpoint/2010/main" val="1994220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en-US" dirty="0"/>
              <a:t>Movements in the </a:t>
            </a:r>
            <a:r>
              <a:rPr lang="en-US" dirty="0" smtClean="0"/>
              <a:t>press (Feb, 2021)</a:t>
            </a:r>
            <a:endParaRPr lang="en-US" dirty="0"/>
          </a:p>
        </p:txBody>
      </p:sp>
      <p:pic>
        <p:nvPicPr>
          <p:cNvPr id="18" name="Espace réservé du contenu 1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744241" y="1848330"/>
            <a:ext cx="3294553" cy="4336708"/>
          </a:xfrm>
        </p:spPr>
      </p:pic>
      <p:sp>
        <p:nvSpPr>
          <p:cNvPr id="7" name="Espace réservé du numéro de diapositive 6"/>
          <p:cNvSpPr>
            <a:spLocks noGrp="1"/>
          </p:cNvSpPr>
          <p:nvPr>
            <p:ph type="sldNum" sz="quarter" idx="12"/>
          </p:nvPr>
        </p:nvSpPr>
        <p:spPr/>
        <p:txBody>
          <a:bodyPr/>
          <a:lstStyle/>
          <a:p>
            <a:fld id="{A85EF1E5-F080-0048-9372-CF230FDE727D}" type="slidenum">
              <a:rPr lang="es-ES" smtClean="0"/>
              <a:t>23</a:t>
            </a:fld>
            <a:endParaRPr lang="es-ES"/>
          </a:p>
        </p:txBody>
      </p:sp>
      <p:pic>
        <p:nvPicPr>
          <p:cNvPr id="12" name="Picture 11"/>
          <p:cNvPicPr>
            <a:picLocks noChangeAspect="1"/>
          </p:cNvPicPr>
          <p:nvPr/>
        </p:nvPicPr>
        <p:blipFill rotWithShape="1">
          <a:blip r:embed="rId4"/>
          <a:srcRect l="20975" t="20769" r="36102" b="16461"/>
          <a:stretch/>
        </p:blipFill>
        <p:spPr>
          <a:xfrm>
            <a:off x="5741746" y="1953871"/>
            <a:ext cx="5015465" cy="4125625"/>
          </a:xfrm>
          <a:prstGeom prst="rect">
            <a:avLst/>
          </a:prstGeom>
        </p:spPr>
      </p:pic>
    </p:spTree>
    <p:extLst>
      <p:ext uri="{BB962C8B-B14F-4D97-AF65-F5344CB8AC3E}">
        <p14:creationId xmlns:p14="http://schemas.microsoft.com/office/powerpoint/2010/main" val="11740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normAutofit lnSpcReduction="10000"/>
          </a:bodyPr>
          <a:lstStyle/>
          <a:p>
            <a:r>
              <a:rPr lang="en-US" dirty="0">
                <a:hlinkClick r:id="rId3"/>
              </a:rPr>
              <a:t>https://truthonthemarket.com/2021/07/15/antitrust-statutorification/</a:t>
            </a:r>
            <a:endParaRPr lang="en-US" dirty="0" smtClean="0">
              <a:hlinkClick r:id="rId3"/>
            </a:endParaRPr>
          </a:p>
          <a:p>
            <a:r>
              <a:rPr lang="en-US" dirty="0" smtClean="0">
                <a:hlinkClick r:id="rId3"/>
              </a:rPr>
              <a:t>https</a:t>
            </a:r>
            <a:r>
              <a:rPr lang="en-US" dirty="0">
                <a:hlinkClick r:id="rId3"/>
              </a:rPr>
              <a:t>://podcasts.apple.com/us/podcast/world-war-tech/id903171979?i=1000511708102</a:t>
            </a:r>
            <a:r>
              <a:rPr lang="en-US" dirty="0"/>
              <a:t> </a:t>
            </a:r>
          </a:p>
          <a:p>
            <a:r>
              <a:rPr lang="en-US" dirty="0">
                <a:hlinkClick r:id="rId4"/>
              </a:rPr>
              <a:t>https://promarket.org/2020/11/19/big-tech-platforms-indirect-entry-antitrust/</a:t>
            </a:r>
            <a:endParaRPr lang="en-US" dirty="0"/>
          </a:p>
          <a:p>
            <a:r>
              <a:rPr lang="en-US" dirty="0">
                <a:hlinkClick r:id="rId5"/>
              </a:rPr>
              <a:t>https://papers.ssrn.com/sol3/papers.cfm?abstract_id=3229180</a:t>
            </a:r>
            <a:endParaRPr lang="en-US" dirty="0"/>
          </a:p>
          <a:p>
            <a:r>
              <a:rPr lang="en-US" dirty="0">
                <a:hlinkClick r:id="rId6"/>
              </a:rPr>
              <a:t>https://global.oup.com/academic/product/big-tech-and-the-digital-economy-9780198837701?cc=it&amp;lang=en&amp;</a:t>
            </a:r>
            <a:r>
              <a:rPr lang="en-US" dirty="0"/>
              <a:t> </a:t>
            </a:r>
          </a:p>
          <a:p>
            <a:r>
              <a:rPr lang="en-US" dirty="0">
                <a:hlinkClick r:id="rId7"/>
              </a:rPr>
              <a:t>https://www.ft.com/content/2e33a29f-b619-4623-82af-2ad352bba898</a:t>
            </a:r>
            <a:r>
              <a:rPr lang="en-US" dirty="0"/>
              <a:t> </a:t>
            </a:r>
          </a:p>
        </p:txBody>
      </p:sp>
      <p:sp>
        <p:nvSpPr>
          <p:cNvPr id="4" name="Slide Number Placeholder 3"/>
          <p:cNvSpPr>
            <a:spLocks noGrp="1"/>
          </p:cNvSpPr>
          <p:nvPr>
            <p:ph type="sldNum" sz="quarter" idx="12"/>
          </p:nvPr>
        </p:nvSpPr>
        <p:spPr/>
        <p:txBody>
          <a:bodyPr/>
          <a:lstStyle/>
          <a:p>
            <a:fld id="{A85EF1E5-F080-0048-9372-CF230FDE727D}" type="slidenum">
              <a:rPr lang="es-ES" smtClean="0"/>
              <a:t>24</a:t>
            </a:fld>
            <a:endParaRPr lang="es-ES" dirty="0"/>
          </a:p>
        </p:txBody>
      </p:sp>
    </p:spTree>
    <p:extLst>
      <p:ext uri="{BB962C8B-B14F-4D97-AF65-F5344CB8AC3E}">
        <p14:creationId xmlns:p14="http://schemas.microsoft.com/office/powerpoint/2010/main" val="265260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7EFD6E33-FBFD-4C59-9825-C3270BE70F6D}" type="slidenum">
              <a:rPr lang="it-IT" smtClean="0"/>
              <a:pPr>
                <a:defRPr/>
              </a:pPr>
              <a:t>3</a:t>
            </a:fld>
            <a:endParaRPr lang="it-IT" dirty="0"/>
          </a:p>
        </p:txBody>
      </p:sp>
      <p:sp>
        <p:nvSpPr>
          <p:cNvPr id="3" name="Titre 2"/>
          <p:cNvSpPr>
            <a:spLocks noGrp="1"/>
          </p:cNvSpPr>
          <p:nvPr>
            <p:ph type="title"/>
          </p:nvPr>
        </p:nvSpPr>
        <p:spPr/>
        <p:txBody>
          <a:bodyPr/>
          <a:lstStyle/>
          <a:p>
            <a:r>
              <a:rPr lang="en-US" dirty="0"/>
              <a:t>Big Tech &amp; the Digital Economy</a:t>
            </a:r>
          </a:p>
        </p:txBody>
      </p:sp>
      <p:pic>
        <p:nvPicPr>
          <p:cNvPr id="5" name="Picture 5"/>
          <p:cNvPicPr>
            <a:picLocks noGrp="1" noChangeAspect="1"/>
          </p:cNvPicPr>
          <p:nvPr>
            <p:ph idx="1"/>
          </p:nvPr>
        </p:nvPicPr>
        <p:blipFill>
          <a:blip r:embed="rId3"/>
          <a:stretch>
            <a:fillRect/>
          </a:stretch>
        </p:blipFill>
        <p:spPr>
          <a:xfrm>
            <a:off x="4600893" y="1600201"/>
            <a:ext cx="2990215" cy="4525963"/>
          </a:xfrm>
          <a:prstGeom prst="rect">
            <a:avLst/>
          </a:prstGeom>
        </p:spPr>
      </p:pic>
    </p:spTree>
    <p:extLst>
      <p:ext uri="{BB962C8B-B14F-4D97-AF65-F5344CB8AC3E}">
        <p14:creationId xmlns:p14="http://schemas.microsoft.com/office/powerpoint/2010/main" val="967063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9DA67AA2-2322-4A0D-8764-9C1E060557E7}" type="slidenum">
              <a:rPr lang="it-IT" smtClean="0"/>
              <a:pPr>
                <a:defRPr/>
              </a:pPr>
              <a:t>4</a:t>
            </a:fld>
            <a:endParaRPr lang="it-IT"/>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0383" y="202456"/>
            <a:ext cx="5542256" cy="5676943"/>
          </a:xfrm>
          <a:prstGeom prst="rect">
            <a:avLst/>
          </a:prstGeom>
        </p:spPr>
      </p:pic>
      <p:sp>
        <p:nvSpPr>
          <p:cNvPr id="8" name="TextBox 7"/>
          <p:cNvSpPr txBox="1"/>
          <p:nvPr/>
        </p:nvSpPr>
        <p:spPr>
          <a:xfrm>
            <a:off x="1991544" y="1916832"/>
            <a:ext cx="2304256" cy="369332"/>
          </a:xfrm>
          <a:prstGeom prst="rect">
            <a:avLst/>
          </a:prstGeom>
          <a:noFill/>
        </p:spPr>
        <p:txBody>
          <a:bodyPr wrap="square" rtlCol="0">
            <a:spAutoFit/>
          </a:bodyPr>
          <a:lstStyle/>
          <a:p>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6961" y="1896959"/>
            <a:ext cx="1875217" cy="2886203"/>
          </a:xfrm>
          <a:prstGeom prst="rect">
            <a:avLst/>
          </a:prstGeom>
        </p:spPr>
      </p:pic>
    </p:spTree>
    <p:extLst>
      <p:ext uri="{BB962C8B-B14F-4D97-AF65-F5344CB8AC3E}">
        <p14:creationId xmlns:p14="http://schemas.microsoft.com/office/powerpoint/2010/main" val="3697480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Variations around the same (SCP) theme</a:t>
            </a:r>
          </a:p>
        </p:txBody>
      </p:sp>
      <p:sp>
        <p:nvSpPr>
          <p:cNvPr id="8" name="Text Placeholder 7"/>
          <p:cNvSpPr>
            <a:spLocks noGrp="1"/>
          </p:cNvSpPr>
          <p:nvPr>
            <p:ph type="body" idx="1"/>
          </p:nvPr>
        </p:nvSpPr>
        <p:spPr/>
        <p:txBody>
          <a:bodyPr/>
          <a:lstStyle/>
          <a:p>
            <a:r>
              <a:rPr lang="en-US" dirty="0"/>
              <a:t>Neo Brandeis</a:t>
            </a:r>
          </a:p>
        </p:txBody>
      </p:sp>
      <p:sp>
        <p:nvSpPr>
          <p:cNvPr id="9" name="Content Placeholder 8"/>
          <p:cNvSpPr>
            <a:spLocks noGrp="1"/>
          </p:cNvSpPr>
          <p:nvPr>
            <p:ph sz="half" idx="2"/>
          </p:nvPr>
        </p:nvSpPr>
        <p:spPr/>
        <p:txBody>
          <a:bodyPr/>
          <a:lstStyle/>
          <a:p>
            <a:endParaRPr lang="en-US"/>
          </a:p>
        </p:txBody>
      </p:sp>
      <p:sp>
        <p:nvSpPr>
          <p:cNvPr id="10" name="Text Placeholder 9"/>
          <p:cNvSpPr>
            <a:spLocks noGrp="1"/>
          </p:cNvSpPr>
          <p:nvPr>
            <p:ph type="body" sz="quarter" idx="3"/>
          </p:nvPr>
        </p:nvSpPr>
        <p:spPr/>
        <p:txBody>
          <a:bodyPr/>
          <a:lstStyle/>
          <a:p>
            <a:r>
              <a:rPr lang="en-US" dirty="0"/>
              <a:t>Chicago (and post)</a:t>
            </a:r>
          </a:p>
        </p:txBody>
      </p:sp>
      <p:pic>
        <p:nvPicPr>
          <p:cNvPr id="12" name="Content Placeholder 11"/>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57561" y="3542963"/>
            <a:ext cx="4041775" cy="2273498"/>
          </a:xfrm>
        </p:spPr>
      </p:pic>
      <p:sp>
        <p:nvSpPr>
          <p:cNvPr id="2" name="Slide Number Placeholder 1"/>
          <p:cNvSpPr>
            <a:spLocks noGrp="1"/>
          </p:cNvSpPr>
          <p:nvPr>
            <p:ph type="sldNum" sz="quarter" idx="12"/>
          </p:nvPr>
        </p:nvSpPr>
        <p:spPr/>
        <p:txBody>
          <a:bodyPr/>
          <a:lstStyle/>
          <a:p>
            <a:pPr>
              <a:defRPr/>
            </a:pPr>
            <a:fld id="{7EFD6E33-FBFD-4C59-9825-C3270BE70F6D}" type="slidenum">
              <a:rPr lang="it-IT" smtClean="0"/>
              <a:pPr>
                <a:defRPr/>
              </a:pPr>
              <a:t>5</a:t>
            </a:fld>
            <a:endParaRPr lang="it-IT"/>
          </a:p>
        </p:txBody>
      </p:sp>
      <p:pic>
        <p:nvPicPr>
          <p:cNvPr id="6" name="Content Placeholder 5"/>
          <p:cNvPicPr>
            <a:picLocks noGrp="1" noChangeAspect="1"/>
          </p:cNvPicPr>
          <p:nvPr>
            <p:ph sz="half" idx="4294967295"/>
          </p:nvPr>
        </p:nvPicPr>
        <p:blipFill>
          <a:blip r:embed="rId4">
            <a:extLst>
              <a:ext uri="{28A0092B-C50C-407E-A947-70E740481C1C}">
                <a14:useLocalDpi xmlns:a14="http://schemas.microsoft.com/office/drawing/2010/main" val="0"/>
              </a:ext>
            </a:extLst>
          </a:blip>
          <a:stretch>
            <a:fillRect/>
          </a:stretch>
        </p:blipFill>
        <p:spPr>
          <a:xfrm>
            <a:off x="745435" y="3550445"/>
            <a:ext cx="4038600" cy="3028950"/>
          </a:xfrm>
        </p:spPr>
      </p:pic>
    </p:spTree>
    <p:extLst>
      <p:ext uri="{BB962C8B-B14F-4D97-AF65-F5344CB8AC3E}">
        <p14:creationId xmlns:p14="http://schemas.microsoft.com/office/powerpoint/2010/main" val="3697297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Institutional evidence</a:t>
            </a:r>
          </a:p>
        </p:txBody>
      </p:sp>
      <p:sp>
        <p:nvSpPr>
          <p:cNvPr id="8" name="Content Placeholder 7"/>
          <p:cNvSpPr>
            <a:spLocks noGrp="1"/>
          </p:cNvSpPr>
          <p:nvPr>
            <p:ph idx="1"/>
          </p:nvPr>
        </p:nvSpPr>
        <p:spPr/>
        <p:txBody>
          <a:bodyPr/>
          <a:lstStyle/>
          <a:p>
            <a:r>
              <a:rPr lang="en-US" dirty="0"/>
              <a:t>Cremer et al</a:t>
            </a:r>
          </a:p>
          <a:p>
            <a:r>
              <a:rPr lang="en-US" dirty="0"/>
              <a:t>Furman et al</a:t>
            </a:r>
          </a:p>
          <a:p>
            <a:r>
              <a:rPr lang="en-US" dirty="0"/>
              <a:t>ACCC </a:t>
            </a:r>
          </a:p>
          <a:p>
            <a:r>
              <a:rPr lang="en-US" dirty="0"/>
              <a:t>Stigler Center</a:t>
            </a:r>
          </a:p>
          <a:p>
            <a:r>
              <a:rPr lang="en-US" dirty="0"/>
              <a:t>US Antitrust Subcommittee House Report</a:t>
            </a:r>
          </a:p>
        </p:txBody>
      </p:sp>
      <p:sp>
        <p:nvSpPr>
          <p:cNvPr id="7" name="Slide Number Placeholder 6"/>
          <p:cNvSpPr>
            <a:spLocks noGrp="1"/>
          </p:cNvSpPr>
          <p:nvPr>
            <p:ph type="sldNum" sz="quarter" idx="12"/>
          </p:nvPr>
        </p:nvSpPr>
        <p:spPr/>
        <p:txBody>
          <a:bodyPr/>
          <a:lstStyle/>
          <a:p>
            <a:pPr>
              <a:defRPr/>
            </a:pPr>
            <a:fld id="{337D6481-3E94-4D5C-AFE8-1EFBE10D5009}" type="slidenum">
              <a:rPr lang="it-IT" smtClean="0"/>
              <a:pPr>
                <a:defRPr/>
              </a:pPr>
              <a:t>6</a:t>
            </a:fld>
            <a:endParaRPr lang="it-IT"/>
          </a:p>
        </p:txBody>
      </p:sp>
      <p:sp>
        <p:nvSpPr>
          <p:cNvPr id="3" name="Striped Right Arrow 2"/>
          <p:cNvSpPr/>
          <p:nvPr/>
        </p:nvSpPr>
        <p:spPr>
          <a:xfrm>
            <a:off x="2576156" y="4948811"/>
            <a:ext cx="3384376" cy="100811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Research based policy?</a:t>
            </a:r>
          </a:p>
        </p:txBody>
      </p:sp>
      <p:sp>
        <p:nvSpPr>
          <p:cNvPr id="9" name="Striped Right Arrow 8"/>
          <p:cNvSpPr/>
          <p:nvPr/>
        </p:nvSpPr>
        <p:spPr>
          <a:xfrm flipH="1">
            <a:off x="6107290" y="4948811"/>
            <a:ext cx="3345199" cy="100811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Policy based research?</a:t>
            </a:r>
          </a:p>
        </p:txBody>
      </p:sp>
    </p:spTree>
    <p:extLst>
      <p:ext uri="{BB962C8B-B14F-4D97-AF65-F5344CB8AC3E}">
        <p14:creationId xmlns:p14="http://schemas.microsoft.com/office/powerpoint/2010/main" val="375300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Narratives, analogies, and metaphors</a:t>
            </a:r>
            <a:endParaRPr lang="en-US" dirty="0"/>
          </a:p>
        </p:txBody>
      </p:sp>
      <p:sp>
        <p:nvSpPr>
          <p:cNvPr id="17" name="Content Placeholder 16"/>
          <p:cNvSpPr>
            <a:spLocks noGrp="1"/>
          </p:cNvSpPr>
          <p:nvPr>
            <p:ph idx="1"/>
          </p:nvPr>
        </p:nvSpPr>
        <p:spPr/>
        <p:txBody>
          <a:bodyPr/>
          <a:lstStyle/>
          <a:p>
            <a:r>
              <a:rPr lang="en-US" dirty="0"/>
              <a:t>Big is bad</a:t>
            </a:r>
          </a:p>
          <a:p>
            <a:r>
              <a:rPr lang="en-US" dirty="0"/>
              <a:t>Data is the new oil</a:t>
            </a:r>
          </a:p>
          <a:p>
            <a:r>
              <a:rPr lang="en-US" dirty="0"/>
              <a:t>Platforms as new railroads</a:t>
            </a:r>
          </a:p>
          <a:p>
            <a:r>
              <a:rPr lang="en-US" dirty="0"/>
              <a:t>Data portability = number portability</a:t>
            </a:r>
          </a:p>
          <a:p>
            <a:endParaRPr lang="en-US" dirty="0"/>
          </a:p>
        </p:txBody>
      </p:sp>
      <p:sp>
        <p:nvSpPr>
          <p:cNvPr id="5" name="Espace réservé du numéro de diapositive 4"/>
          <p:cNvSpPr>
            <a:spLocks noGrp="1"/>
          </p:cNvSpPr>
          <p:nvPr>
            <p:ph type="sldNum" sz="quarter" idx="12"/>
          </p:nvPr>
        </p:nvSpPr>
        <p:spPr/>
        <p:txBody>
          <a:bodyPr/>
          <a:lstStyle/>
          <a:p>
            <a:pPr>
              <a:defRPr/>
            </a:pPr>
            <a:fld id="{9DA67AA2-2322-4A0D-8764-9C1E060557E7}" type="slidenum">
              <a:rPr lang="it-IT" smtClean="0"/>
              <a:pPr>
                <a:defRPr/>
              </a:pPr>
              <a:t>7</a:t>
            </a:fld>
            <a:endParaRPr lang="it-IT" dirty="0"/>
          </a:p>
        </p:txBody>
      </p:sp>
    </p:spTree>
    <p:extLst>
      <p:ext uri="{BB962C8B-B14F-4D97-AF65-F5344CB8AC3E}">
        <p14:creationId xmlns:p14="http://schemas.microsoft.com/office/powerpoint/2010/main" val="2546290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Moligopoly?</a:t>
            </a:r>
            <a:endParaRPr lang="en-US" dirty="0"/>
          </a:p>
        </p:txBody>
      </p:sp>
      <p:sp>
        <p:nvSpPr>
          <p:cNvPr id="5" name="Espace réservé du contenu 4"/>
          <p:cNvSpPr>
            <a:spLocks noGrp="1"/>
          </p:cNvSpPr>
          <p:nvPr>
            <p:ph idx="1"/>
          </p:nvPr>
        </p:nvSpPr>
        <p:spPr/>
        <p:txBody>
          <a:bodyPr>
            <a:normAutofit/>
          </a:bodyPr>
          <a:lstStyle/>
          <a:p>
            <a:r>
              <a:rPr lang="en-US" sz="2600" dirty="0"/>
              <a:t>Hypothesis</a:t>
            </a:r>
          </a:p>
          <a:p>
            <a:r>
              <a:rPr lang="en-US" sz="2600" dirty="0"/>
              <a:t>Test</a:t>
            </a:r>
          </a:p>
          <a:p>
            <a:r>
              <a:rPr lang="en-US" sz="2600" dirty="0"/>
              <a:t>Data &amp; indicators</a:t>
            </a:r>
          </a:p>
          <a:p>
            <a:r>
              <a:rPr lang="en-US" sz="2600" dirty="0"/>
              <a:t>Proof</a:t>
            </a:r>
          </a:p>
          <a:p>
            <a:r>
              <a:rPr lang="en-US" sz="2600" dirty="0"/>
              <a:t>Model building</a:t>
            </a:r>
          </a:p>
          <a:p>
            <a:pPr lvl="1"/>
            <a:endParaRPr lang="en-US" sz="2600" dirty="0"/>
          </a:p>
        </p:txBody>
      </p:sp>
    </p:spTree>
    <p:extLst>
      <p:ext uri="{BB962C8B-B14F-4D97-AF65-F5344CB8AC3E}">
        <p14:creationId xmlns:p14="http://schemas.microsoft.com/office/powerpoint/2010/main" val="287455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buNone/>
            </a:pPr>
            <a:endParaRPr lang="en-US" dirty="0"/>
          </a:p>
        </p:txBody>
      </p:sp>
      <p:sp>
        <p:nvSpPr>
          <p:cNvPr id="5" name="Slide Number Placeholder 4"/>
          <p:cNvSpPr>
            <a:spLocks noGrp="1"/>
          </p:cNvSpPr>
          <p:nvPr>
            <p:ph type="sldNum" sz="quarter" idx="12"/>
          </p:nvPr>
        </p:nvSpPr>
        <p:spPr/>
        <p:txBody>
          <a:bodyPr/>
          <a:lstStyle/>
          <a:p>
            <a:pPr>
              <a:defRPr/>
            </a:pPr>
            <a:fld id="{9DA67AA2-2322-4A0D-8764-9C1E060557E7}" type="slidenum">
              <a:rPr lang="it-IT" smtClean="0"/>
              <a:pPr>
                <a:defRPr/>
              </a:pPr>
              <a:t>9</a:t>
            </a:fld>
            <a:endParaRPr lang="it-IT"/>
          </a:p>
        </p:txBody>
      </p:sp>
      <p:sp>
        <p:nvSpPr>
          <p:cNvPr id="6" name="Title 5"/>
          <p:cNvSpPr>
            <a:spLocks noGrp="1"/>
          </p:cNvSpPr>
          <p:nvPr>
            <p:ph type="title"/>
          </p:nvPr>
        </p:nvSpPr>
        <p:spPr/>
        <p:txBody>
          <a:bodyPr/>
          <a:lstStyle/>
          <a:p>
            <a:endParaRPr lang="en-US"/>
          </a:p>
        </p:txBody>
      </p:sp>
      <p:pic>
        <p:nvPicPr>
          <p:cNvPr id="8" name="Picture 7"/>
          <p:cNvPicPr>
            <a:picLocks noChangeAspect="1"/>
          </p:cNvPicPr>
          <p:nvPr/>
        </p:nvPicPr>
        <p:blipFill>
          <a:blip r:embed="rId3"/>
          <a:stretch>
            <a:fillRect/>
          </a:stretch>
        </p:blipFill>
        <p:spPr>
          <a:xfrm>
            <a:off x="2976283" y="2254624"/>
            <a:ext cx="6239435" cy="2348753"/>
          </a:xfrm>
          <a:prstGeom prst="rect">
            <a:avLst/>
          </a:prstGeom>
        </p:spPr>
      </p:pic>
    </p:spTree>
    <p:extLst>
      <p:ext uri="{BB962C8B-B14F-4D97-AF65-F5344CB8AC3E}">
        <p14:creationId xmlns:p14="http://schemas.microsoft.com/office/powerpoint/2010/main" val="4061347821"/>
      </p:ext>
    </p:extLst>
  </p:cSld>
  <p:clrMapOvr>
    <a:masterClrMapping/>
  </p:clrMapOvr>
</p:sld>
</file>

<file path=ppt/theme/theme1.xml><?xml version="1.0" encoding="utf-8"?>
<a:theme xmlns:a="http://schemas.openxmlformats.org/drawingml/2006/main" name="Tema de Office">
  <a:themeElements>
    <a:clrScheme name="EUI colour palette">
      <a:dk1>
        <a:srgbClr val="004575"/>
      </a:dk1>
      <a:lt1>
        <a:srgbClr val="FFFFFF"/>
      </a:lt1>
      <a:dk2>
        <a:srgbClr val="004575"/>
      </a:dk2>
      <a:lt2>
        <a:srgbClr val="FFFFFF"/>
      </a:lt2>
      <a:accent1>
        <a:srgbClr val="8F932F"/>
      </a:accent1>
      <a:accent2>
        <a:srgbClr val="C85826"/>
      </a:accent2>
      <a:accent3>
        <a:srgbClr val="C3AEA1"/>
      </a:accent3>
      <a:accent4>
        <a:srgbClr val="F1C36F"/>
      </a:accent4>
      <a:accent5>
        <a:srgbClr val="2480C4"/>
      </a:accent5>
      <a:accent6>
        <a:srgbClr val="004575"/>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718</TotalTime>
  <Words>4498</Words>
  <Application>Microsoft Office PowerPoint</Application>
  <PresentationFormat>Widescreen</PresentationFormat>
  <Paragraphs>287</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Times New Roman</vt:lpstr>
      <vt:lpstr>Tema de Office</vt:lpstr>
      <vt:lpstr>Innovating Big Tech Firms and the Digital Economy</vt:lpstr>
      <vt:lpstr>Outline</vt:lpstr>
      <vt:lpstr>Big Tech &amp; the Digital Economy</vt:lpstr>
      <vt:lpstr>PowerPoint Presentation</vt:lpstr>
      <vt:lpstr>Variations around the same (SCP) theme</vt:lpstr>
      <vt:lpstr>Institutional evidence</vt:lpstr>
      <vt:lpstr>Narratives, analogies, and metaphors</vt:lpstr>
      <vt:lpstr>Moligopoly?</vt:lpstr>
      <vt:lpstr>PowerPoint Presentation</vt:lpstr>
      <vt:lpstr>PowerPoint Presentation</vt:lpstr>
      <vt:lpstr>PowerPoint Presentation</vt:lpstr>
      <vt:lpstr>Regularities</vt:lpstr>
      <vt:lpstr>Theory</vt:lpstr>
      <vt:lpstr>Follow-up work (Petit &amp; Teece, 2021)</vt:lpstr>
      <vt:lpstr>Priorities</vt:lpstr>
      <vt:lpstr>Substantive antitrust rules and tests</vt:lpstr>
      <vt:lpstr>Intervention threshold: tipped v untipped?</vt:lpstr>
      <vt:lpstr>A concrete tipping test</vt:lpstr>
      <vt:lpstr>Antitrust analytics</vt:lpstr>
      <vt:lpstr>Recent developments and core ossues</vt:lpstr>
      <vt:lpstr>Hard Policy Qs</vt:lpstr>
      <vt:lpstr>Beyond activism and demonisation</vt:lpstr>
      <vt:lpstr>Movements in the press (Feb, 2021)</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Medina Medina, Eva</dc:creator>
  <cp:lastModifiedBy>Petit, Nicolas</cp:lastModifiedBy>
  <cp:revision>55</cp:revision>
  <cp:lastPrinted>2021-09-10T09:19:01Z</cp:lastPrinted>
  <dcterms:created xsi:type="dcterms:W3CDTF">2021-04-07T09:33:36Z</dcterms:created>
  <dcterms:modified xsi:type="dcterms:W3CDTF">2021-09-10T09:30:23Z</dcterms:modified>
</cp:coreProperties>
</file>