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400" r:id="rId3"/>
    <p:sldId id="401" r:id="rId4"/>
    <p:sldId id="309" r:id="rId5"/>
    <p:sldId id="391" r:id="rId6"/>
    <p:sldId id="394" r:id="rId7"/>
    <p:sldId id="396" r:id="rId8"/>
    <p:sldId id="398" r:id="rId9"/>
    <p:sldId id="402" r:id="rId10"/>
    <p:sldId id="399" r:id="rId11"/>
  </p:sldIdLst>
  <p:sldSz cx="12192000" cy="6858000"/>
  <p:notesSz cx="7315200" cy="9601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7448D-F7ED-4B40-BE8B-93308823733E}" v="36" dt="2022-11-27T21:22:54.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6"/>
    <p:restoredTop sz="68961" autoAdjust="0"/>
  </p:normalViewPr>
  <p:slideViewPr>
    <p:cSldViewPr snapToGrid="0" snapToObjects="1">
      <p:cViewPr varScale="1">
        <p:scale>
          <a:sx n="46" d="100"/>
          <a:sy n="46" d="100"/>
        </p:scale>
        <p:origin x="142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3169920" cy="481728"/>
          </a:xfrm>
          <a:prstGeom prst="rect">
            <a:avLst/>
          </a:prstGeom>
        </p:spPr>
        <p:txBody>
          <a:bodyPr vert="horz" lIns="91431" tIns="45715" rIns="91431" bIns="45715" rtlCol="0"/>
          <a:lstStyle>
            <a:lvl1pPr algn="l">
              <a:defRPr sz="1200"/>
            </a:lvl1pPr>
          </a:lstStyle>
          <a:p>
            <a:endParaRPr lang="es-ES"/>
          </a:p>
        </p:txBody>
      </p:sp>
      <p:sp>
        <p:nvSpPr>
          <p:cNvPr id="3" name="Marcador de fecha 2"/>
          <p:cNvSpPr>
            <a:spLocks noGrp="1"/>
          </p:cNvSpPr>
          <p:nvPr>
            <p:ph type="dt" idx="1"/>
          </p:nvPr>
        </p:nvSpPr>
        <p:spPr>
          <a:xfrm>
            <a:off x="4143589" y="0"/>
            <a:ext cx="3169920" cy="481728"/>
          </a:xfrm>
          <a:prstGeom prst="rect">
            <a:avLst/>
          </a:prstGeom>
        </p:spPr>
        <p:txBody>
          <a:bodyPr vert="horz" lIns="91431" tIns="45715" rIns="91431" bIns="45715" rtlCol="0"/>
          <a:lstStyle>
            <a:lvl1pPr algn="r">
              <a:defRPr sz="1200"/>
            </a:lvl1pPr>
          </a:lstStyle>
          <a:p>
            <a:fld id="{BCAC74D7-B747-A544-8AF3-0B2CD48366B7}" type="datetimeFigureOut">
              <a:rPr lang="es-ES" smtClean="0"/>
              <a:t>28/11/2022</a:t>
            </a:fld>
            <a:endParaRPr lang="es-ES"/>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31" tIns="45715" rIns="91431" bIns="45715" rtlCol="0" anchor="ctr"/>
          <a:lstStyle/>
          <a:p>
            <a:endParaRPr lang="es-ES"/>
          </a:p>
        </p:txBody>
      </p:sp>
      <p:sp>
        <p:nvSpPr>
          <p:cNvPr id="5" name="Marcador de notas 4"/>
          <p:cNvSpPr>
            <a:spLocks noGrp="1"/>
          </p:cNvSpPr>
          <p:nvPr>
            <p:ph type="body" sz="quarter" idx="3"/>
          </p:nvPr>
        </p:nvSpPr>
        <p:spPr>
          <a:xfrm>
            <a:off x="731521" y="4620577"/>
            <a:ext cx="5852160" cy="3780473"/>
          </a:xfrm>
          <a:prstGeom prst="rect">
            <a:avLst/>
          </a:prstGeom>
        </p:spPr>
        <p:txBody>
          <a:bodyPr vert="horz" lIns="91431" tIns="45715" rIns="91431" bIns="45715"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2" y="9119476"/>
            <a:ext cx="3169920" cy="481727"/>
          </a:xfrm>
          <a:prstGeom prst="rect">
            <a:avLst/>
          </a:prstGeom>
        </p:spPr>
        <p:txBody>
          <a:bodyPr vert="horz" lIns="91431" tIns="45715" rIns="91431" bIns="45715"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143589" y="9119476"/>
            <a:ext cx="3169920" cy="481727"/>
          </a:xfrm>
          <a:prstGeom prst="rect">
            <a:avLst/>
          </a:prstGeom>
        </p:spPr>
        <p:txBody>
          <a:bodyPr vert="horz" lIns="91431" tIns="45715" rIns="91431" bIns="45715" rtlCol="0" anchor="b"/>
          <a:lstStyle>
            <a:lvl1pPr algn="r">
              <a:defRPr sz="1200"/>
            </a:lvl1pPr>
          </a:lstStyle>
          <a:p>
            <a:fld id="{B262E7F3-2854-5B40-84BD-7C1D6E3868AD}" type="slidenum">
              <a:rPr lang="es-ES" smtClean="0"/>
              <a:t>‹#›</a:t>
            </a:fld>
            <a:endParaRPr lang="es-ES"/>
          </a:p>
        </p:txBody>
      </p:sp>
    </p:spTree>
    <p:extLst>
      <p:ext uri="{BB962C8B-B14F-4D97-AF65-F5344CB8AC3E}">
        <p14:creationId xmlns:p14="http://schemas.microsoft.com/office/powerpoint/2010/main" val="23045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2E7F3-2854-5B40-84BD-7C1D6E3868AD}" type="slidenum">
              <a:rPr lang="es-ES" smtClean="0"/>
              <a:t>1</a:t>
            </a:fld>
            <a:endParaRPr lang="es-ES"/>
          </a:p>
        </p:txBody>
      </p:sp>
    </p:spTree>
    <p:extLst>
      <p:ext uri="{BB962C8B-B14F-4D97-AF65-F5344CB8AC3E}">
        <p14:creationId xmlns:p14="http://schemas.microsoft.com/office/powerpoint/2010/main" val="12182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Cremer Report 2019</a:t>
            </a:r>
          </a:p>
          <a:p>
            <a:r>
              <a:rPr lang="en-US" dirty="0"/>
              <a:t>Impact Assessment, June 2020 =&gt; ex ante regulation + NCT</a:t>
            </a:r>
          </a:p>
          <a:p>
            <a:r>
              <a:rPr lang="en-US" dirty="0"/>
              <a:t>EC proposal, Dec 2020</a:t>
            </a:r>
          </a:p>
          <a:p>
            <a:r>
              <a:rPr lang="en-US" dirty="0"/>
              <a:t>EP and Council adoption, July 2022</a:t>
            </a:r>
          </a:p>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4</a:t>
            </a:fld>
            <a:endParaRPr lang="es-ES"/>
          </a:p>
        </p:txBody>
      </p:sp>
    </p:spTree>
    <p:extLst>
      <p:ext uri="{BB962C8B-B14F-4D97-AF65-F5344CB8AC3E}">
        <p14:creationId xmlns:p14="http://schemas.microsoft.com/office/powerpoint/2010/main" val="199768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nominally a regulation</a:t>
            </a:r>
          </a:p>
          <a:p>
            <a:r>
              <a:rPr lang="en-US" dirty="0" smtClean="0"/>
              <a:t>Substance</a:t>
            </a:r>
            <a:r>
              <a:rPr lang="en-US" dirty="0"/>
              <a:t>: no pricing regulation, line of business restrictions, or access regime like regulation. But more than business conduct, or exclusionary conduct. </a:t>
            </a:r>
            <a:r>
              <a:rPr lang="en-US" dirty="0" smtClean="0"/>
              <a:t>Ha</a:t>
            </a:r>
            <a:r>
              <a:rPr lang="en-US" baseline="0" dirty="0" smtClean="0"/>
              <a:t>s nothing to do with regulation of network industries w/ natural monopolies</a:t>
            </a:r>
            <a:endParaRPr lang="en-US" dirty="0"/>
          </a:p>
          <a:p>
            <a:r>
              <a:rPr lang="en-US" dirty="0"/>
              <a:t>Spirit: </a:t>
            </a:r>
            <a:r>
              <a:rPr lang="en-US" dirty="0" smtClean="0"/>
              <a:t>hybrid goals of contestability</a:t>
            </a:r>
            <a:r>
              <a:rPr lang="en-US" baseline="0" dirty="0" smtClean="0"/>
              <a:t> </a:t>
            </a:r>
            <a:r>
              <a:rPr lang="en-US" dirty="0" smtClean="0"/>
              <a:t>and fairness.</a:t>
            </a:r>
            <a:r>
              <a:rPr lang="en-US" baseline="0" dirty="0" smtClean="0"/>
              <a:t> No fault approach. Called ex ante in Europe. </a:t>
            </a:r>
            <a:r>
              <a:rPr lang="en-US" dirty="0" smtClean="0"/>
              <a:t>Punitive </a:t>
            </a:r>
            <a:r>
              <a:rPr lang="en-US" dirty="0"/>
              <a:t>like competition law, but some remedies are </a:t>
            </a:r>
            <a:r>
              <a:rPr lang="en-US" dirty="0" smtClean="0"/>
              <a:t>disclosure, </a:t>
            </a:r>
            <a:r>
              <a:rPr lang="en-US" dirty="0"/>
              <a:t>like </a:t>
            </a:r>
            <a:r>
              <a:rPr lang="en-US" dirty="0" smtClean="0"/>
              <a:t>designation or auditing of algorithms. </a:t>
            </a:r>
            <a:r>
              <a:rPr lang="en-US" dirty="0"/>
              <a:t>Adversarial like competition law. NCT discarded</a:t>
            </a:r>
          </a:p>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5</a:t>
            </a:fld>
            <a:endParaRPr lang="es-ES"/>
          </a:p>
        </p:txBody>
      </p:sp>
    </p:spTree>
    <p:extLst>
      <p:ext uri="{BB962C8B-B14F-4D97-AF65-F5344CB8AC3E}">
        <p14:creationId xmlns:p14="http://schemas.microsoft.com/office/powerpoint/2010/main" val="127570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filters.</a:t>
            </a:r>
          </a:p>
          <a:p>
            <a:endParaRPr lang="en-US" dirty="0" smtClean="0"/>
          </a:p>
          <a:p>
            <a:r>
              <a:rPr lang="en-US" b="1" dirty="0" smtClean="0"/>
              <a:t>1. One, there must be a CPS.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CPS are services that constitute important</a:t>
            </a:r>
            <a:r>
              <a:rPr lang="en-US" baseline="0" dirty="0" smtClean="0"/>
              <a:t> gateways</a:t>
            </a:r>
            <a:endParaRPr lang="en-US" dirty="0" smtClean="0"/>
          </a:p>
          <a:p>
            <a:r>
              <a:rPr lang="en-US" dirty="0" smtClean="0"/>
              <a:t>10 are listed</a:t>
            </a:r>
          </a:p>
          <a:p>
            <a:r>
              <a:rPr lang="en-US" dirty="0" smtClean="0"/>
              <a:t>CPS </a:t>
            </a:r>
            <a:r>
              <a:rPr lang="en-US" dirty="0"/>
              <a:t>defines the ambit, that is where the boundaries should be drawn in terms of product and services </a:t>
            </a:r>
            <a:r>
              <a:rPr lang="en-US" dirty="0" smtClean="0"/>
              <a:t>areas</a:t>
            </a:r>
          </a:p>
          <a:p>
            <a:endParaRPr lang="en-US" dirty="0" smtClean="0"/>
          </a:p>
          <a:p>
            <a:r>
              <a:rPr lang="en-US" b="1" dirty="0" smtClean="0"/>
              <a:t>2. The </a:t>
            </a:r>
            <a:r>
              <a:rPr lang="en-US" b="1" dirty="0"/>
              <a:t>gatekeeper focuses applications of the law on a subset of very problematic situations from a fairness and contestability standpoint</a:t>
            </a:r>
          </a:p>
          <a:p>
            <a:r>
              <a:rPr lang="en-US" dirty="0"/>
              <a:t>The dual filter reveals an ambivalent problem</a:t>
            </a:r>
          </a:p>
          <a:p>
            <a:r>
              <a:rPr lang="en-US" dirty="0"/>
              <a:t>Is the DMA against exogenous properties inherent in some services of the digital economy? Or is the DMA more concerned with some firms endogenous characteristics?</a:t>
            </a:r>
          </a:p>
          <a:p>
            <a:r>
              <a:rPr lang="en-US" dirty="0"/>
              <a:t>Concretely, the answer 2 to this question gives more leeway to the Commission to recast designation vis some firms or some CPS? Answer 1 gives less leeway to the Commission to selectively apply the law.</a:t>
            </a:r>
          </a:p>
          <a:p>
            <a:r>
              <a:rPr lang="en-US" dirty="0"/>
              <a:t>A focus on services also allows to see whether monopoly in one and competition in the other, beyond the gatekeeping</a:t>
            </a:r>
          </a:p>
        </p:txBody>
      </p:sp>
      <p:sp>
        <p:nvSpPr>
          <p:cNvPr id="4" name="Slide Number Placeholder 3"/>
          <p:cNvSpPr>
            <a:spLocks noGrp="1"/>
          </p:cNvSpPr>
          <p:nvPr>
            <p:ph type="sldNum" sz="quarter" idx="5"/>
          </p:nvPr>
        </p:nvSpPr>
        <p:spPr/>
        <p:txBody>
          <a:bodyPr/>
          <a:lstStyle/>
          <a:p>
            <a:fld id="{B262E7F3-2854-5B40-84BD-7C1D6E3868AD}" type="slidenum">
              <a:rPr lang="es-ES" smtClean="0"/>
              <a:t>6</a:t>
            </a:fld>
            <a:endParaRPr lang="es-ES"/>
          </a:p>
        </p:txBody>
      </p:sp>
    </p:spTree>
    <p:extLst>
      <p:ext uri="{BB962C8B-B14F-4D97-AF65-F5344CB8AC3E}">
        <p14:creationId xmlns:p14="http://schemas.microsoft.com/office/powerpoint/2010/main" val="154001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 platform competition (1)</a:t>
            </a:r>
          </a:p>
          <a:p>
            <a:r>
              <a:rPr lang="en-US" dirty="0"/>
              <a:t>Intra platform competition (between business user) (2)</a:t>
            </a:r>
          </a:p>
          <a:p>
            <a:r>
              <a:rPr lang="en-US" dirty="0"/>
              <a:t>Extra platform competition (3</a:t>
            </a:r>
            <a:r>
              <a:rPr lang="en-US" dirty="0" smtClean="0"/>
              <a:t>): banks, logistics companies, or creators</a:t>
            </a:r>
            <a:endParaRPr lang="en-US" dirty="0"/>
          </a:p>
          <a:p>
            <a:endParaRPr lang="en-US" dirty="0"/>
          </a:p>
        </p:txBody>
      </p:sp>
      <p:sp>
        <p:nvSpPr>
          <p:cNvPr id="4" name="Slide Number Placeholder 3"/>
          <p:cNvSpPr>
            <a:spLocks noGrp="1"/>
          </p:cNvSpPr>
          <p:nvPr>
            <p:ph type="sldNum" sz="quarter" idx="5"/>
          </p:nvPr>
        </p:nvSpPr>
        <p:spPr/>
        <p:txBody>
          <a:bodyPr/>
          <a:lstStyle/>
          <a:p>
            <a:fld id="{B262E7F3-2854-5B40-84BD-7C1D6E3868AD}" type="slidenum">
              <a:rPr lang="es-ES" smtClean="0"/>
              <a:t>7</a:t>
            </a:fld>
            <a:endParaRPr lang="es-ES"/>
          </a:p>
        </p:txBody>
      </p:sp>
    </p:spTree>
    <p:extLst>
      <p:ext uri="{BB962C8B-B14F-4D97-AF65-F5344CB8AC3E}">
        <p14:creationId xmlns:p14="http://schemas.microsoft.com/office/powerpoint/2010/main" val="261542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Speed</a:t>
            </a:r>
          </a:p>
          <a:p>
            <a:r>
              <a:rPr lang="en-US" dirty="0"/>
              <a:t>Amount of litigation</a:t>
            </a:r>
          </a:p>
        </p:txBody>
      </p:sp>
      <p:sp>
        <p:nvSpPr>
          <p:cNvPr id="4" name="Slide Number Placeholder 3"/>
          <p:cNvSpPr>
            <a:spLocks noGrp="1"/>
          </p:cNvSpPr>
          <p:nvPr>
            <p:ph type="sldNum" sz="quarter" idx="5"/>
          </p:nvPr>
        </p:nvSpPr>
        <p:spPr/>
        <p:txBody>
          <a:bodyPr/>
          <a:lstStyle/>
          <a:p>
            <a:fld id="{B262E7F3-2854-5B40-84BD-7C1D6E3868AD}" type="slidenum">
              <a:rPr lang="es-ES" smtClean="0"/>
              <a:t>10</a:t>
            </a:fld>
            <a:endParaRPr lang="es-ES"/>
          </a:p>
        </p:txBody>
      </p:sp>
    </p:spTree>
    <p:extLst>
      <p:ext uri="{BB962C8B-B14F-4D97-AF65-F5344CB8AC3E}">
        <p14:creationId xmlns:p14="http://schemas.microsoft.com/office/powerpoint/2010/main" val="178607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5D07F-D9E6-E845-ABAE-C496A55B9EFE}"/>
              </a:ext>
            </a:extLst>
          </p:cNvPr>
          <p:cNvSpPr>
            <a:spLocks noGrp="1"/>
          </p:cNvSpPr>
          <p:nvPr>
            <p:ph type="ctrTitle"/>
          </p:nvPr>
        </p:nvSpPr>
        <p:spPr>
          <a:xfrm>
            <a:off x="469557" y="1412102"/>
            <a:ext cx="6940267" cy="2387600"/>
          </a:xfrm>
          <a:noFill/>
        </p:spPr>
        <p:txBody>
          <a:bodyPr wrap="square" lIns="0" anchor="t" anchorCtr="0">
            <a:normAutofit/>
          </a:bodyPr>
          <a:lstStyle>
            <a:lvl1pPr algn="l">
              <a:defRPr sz="5400" b="1">
                <a:solidFill>
                  <a:schemeClr val="tx1"/>
                </a:solidFill>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35838330-9B46-2B4A-88CB-BBA6492EC271}"/>
              </a:ext>
            </a:extLst>
          </p:cNvPr>
          <p:cNvSpPr>
            <a:spLocks noGrp="1"/>
          </p:cNvSpPr>
          <p:nvPr>
            <p:ph type="subTitle" idx="1"/>
          </p:nvPr>
        </p:nvSpPr>
        <p:spPr>
          <a:xfrm>
            <a:off x="469557" y="4030371"/>
            <a:ext cx="5150536" cy="1567240"/>
          </a:xfrm>
        </p:spPr>
        <p:txBody>
          <a:bodyPr lIns="0"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1728371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6"/>
            <a:ext cx="5859463" cy="2156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posición de imagen 2">
            <a:extLst>
              <a:ext uri="{FF2B5EF4-FFF2-40B4-BE49-F238E27FC236}">
                <a16:creationId xmlns:a16="http://schemas.microsoft.com/office/drawing/2014/main" id="{F27B96D6-59E0-D14C-82BF-94DBA4C75E6C}"/>
              </a:ext>
            </a:extLst>
          </p:cNvPr>
          <p:cNvSpPr>
            <a:spLocks noGrp="1"/>
          </p:cNvSpPr>
          <p:nvPr>
            <p:ph type="pic" idx="13"/>
          </p:nvPr>
        </p:nvSpPr>
        <p:spPr>
          <a:xfrm>
            <a:off x="874712" y="987425"/>
            <a:ext cx="45497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10" name="Marcador de posición de imagen 2">
            <a:extLst>
              <a:ext uri="{FF2B5EF4-FFF2-40B4-BE49-F238E27FC236}">
                <a16:creationId xmlns:a16="http://schemas.microsoft.com/office/drawing/2014/main" id="{6D5BA7C9-59E2-5942-B6A2-525CBCA90630}"/>
              </a:ext>
            </a:extLst>
          </p:cNvPr>
          <p:cNvSpPr>
            <a:spLocks noGrp="1"/>
          </p:cNvSpPr>
          <p:nvPr>
            <p:ph type="pic" idx="14"/>
          </p:nvPr>
        </p:nvSpPr>
        <p:spPr>
          <a:xfrm>
            <a:off x="5600699" y="3303816"/>
            <a:ext cx="5859463" cy="25572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Tree>
    <p:extLst>
      <p:ext uri="{BB962C8B-B14F-4D97-AF65-F5344CB8AC3E}">
        <p14:creationId xmlns:p14="http://schemas.microsoft.com/office/powerpoint/2010/main" val="215333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56A72-C98F-E741-AC4E-26A159CDE4FC}"/>
              </a:ext>
            </a:extLst>
          </p:cNvPr>
          <p:cNvSpPr>
            <a:spLocks noGrp="1"/>
          </p:cNvSpPr>
          <p:nvPr>
            <p:ph type="title"/>
          </p:nvPr>
        </p:nvSpPr>
        <p:spPr/>
        <p:txBody>
          <a:bodyPr/>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FDDFAC3D-E137-3444-AC1A-D6879E2B0CA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62EE16B5-B918-5E43-91B5-2204959A3352}"/>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8988F3EA-C852-F14C-ABB6-86035C9CA05C}"/>
              </a:ext>
            </a:extLst>
          </p:cNvPr>
          <p:cNvSpPr>
            <a:spLocks noGrp="1"/>
          </p:cNvSpPr>
          <p:nvPr>
            <p:ph type="ftr" sz="quarter" idx="3"/>
          </p:nvPr>
        </p:nvSpPr>
        <p:spPr>
          <a:xfrm>
            <a:off x="4038600" y="613783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257196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64D801-4D0C-F647-AD55-976FC10FA885}"/>
              </a:ext>
            </a:extLst>
          </p:cNvPr>
          <p:cNvSpPr>
            <a:spLocks noGrp="1"/>
          </p:cNvSpPr>
          <p:nvPr>
            <p:ph type="title" orient="vert"/>
          </p:nvPr>
        </p:nvSpPr>
        <p:spPr>
          <a:xfrm>
            <a:off x="8724899" y="1146411"/>
            <a:ext cx="2735263" cy="4763070"/>
          </a:xfrm>
        </p:spPr>
        <p:txBody>
          <a:bodyPr vert="eaVert"/>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38447500-C1C1-0C48-8E36-0A8847A5DD7F}"/>
              </a:ext>
            </a:extLst>
          </p:cNvPr>
          <p:cNvSpPr>
            <a:spLocks noGrp="1"/>
          </p:cNvSpPr>
          <p:nvPr>
            <p:ph type="body" orient="vert" idx="1"/>
          </p:nvPr>
        </p:nvSpPr>
        <p:spPr>
          <a:xfrm>
            <a:off x="874713" y="1146411"/>
            <a:ext cx="7697787" cy="476306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ACDF95EA-C615-C54E-903A-00253A22FF24}"/>
              </a:ext>
            </a:extLst>
          </p:cNvPr>
          <p:cNvSpPr>
            <a:spLocks noGrp="1"/>
          </p:cNvSpPr>
          <p:nvPr>
            <p:ph type="ftr" sz="quarter" idx="11"/>
          </p:nvPr>
        </p:nvSpPr>
        <p:spPr>
          <a:xfrm>
            <a:off x="4038600" y="6091997"/>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A224883-BAD4-ED4E-A8D0-FF3E0A4D8CA8}"/>
              </a:ext>
            </a:extLst>
          </p:cNvPr>
          <p:cNvSpPr>
            <a:spLocks noGrp="1"/>
          </p:cNvSpPr>
          <p:nvPr>
            <p:ph type="sldNum" sz="quarter" idx="12"/>
          </p:nvPr>
        </p:nvSpPr>
        <p:spPr/>
        <p:txBody>
          <a:bodyPr/>
          <a:lstStyle/>
          <a:p>
            <a:fld id="{A85EF1E5-F080-0048-9372-CF230FDE727D}" type="slidenum">
              <a:rPr lang="es-ES" smtClean="0"/>
              <a:t>‹#›</a:t>
            </a:fld>
            <a:endParaRPr lang="es-ES"/>
          </a:p>
        </p:txBody>
      </p:sp>
    </p:spTree>
    <p:extLst>
      <p:ext uri="{BB962C8B-B14F-4D97-AF65-F5344CB8AC3E}">
        <p14:creationId xmlns:p14="http://schemas.microsoft.com/office/powerpoint/2010/main" val="297257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8EB0-7FFF-D243-87E2-2C4100C0E1E6}"/>
              </a:ext>
            </a:extLst>
          </p:cNvPr>
          <p:cNvSpPr>
            <a:spLocks noGrp="1"/>
          </p:cNvSpPr>
          <p:nvPr>
            <p:ph type="title"/>
          </p:nvPr>
        </p:nvSpPr>
        <p:spPr>
          <a:xfrm>
            <a:off x="760977" y="1152758"/>
            <a:ext cx="10699186" cy="1325563"/>
          </a:xfrm>
        </p:spPr>
        <p:txBody>
          <a:bodyPr anchor="t" anchorCtr="0"/>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82133987-260A-A94D-B9A9-1EA7E495E5BC}"/>
              </a:ext>
            </a:extLst>
          </p:cNvPr>
          <p:cNvSpPr>
            <a:spLocks noGrp="1"/>
          </p:cNvSpPr>
          <p:nvPr>
            <p:ph idx="1"/>
          </p:nvPr>
        </p:nvSpPr>
        <p:spPr>
          <a:xfrm>
            <a:off x="760977" y="2730926"/>
            <a:ext cx="10699186" cy="318981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B3C0C721-1EDF-CD47-929B-E9BD70E1372D}"/>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a:t>
            </a:fld>
            <a:endParaRPr lang="es-ES" dirty="0"/>
          </a:p>
        </p:txBody>
      </p:sp>
      <p:sp>
        <p:nvSpPr>
          <p:cNvPr id="8" name="Marcador de pie de página 4">
            <a:extLst>
              <a:ext uri="{FF2B5EF4-FFF2-40B4-BE49-F238E27FC236}">
                <a16:creationId xmlns:a16="http://schemas.microsoft.com/office/drawing/2014/main" id="{1085A88C-3371-1346-B902-FE0F5CCDDF04}"/>
              </a:ext>
            </a:extLst>
          </p:cNvPr>
          <p:cNvSpPr>
            <a:spLocks noGrp="1"/>
          </p:cNvSpPr>
          <p:nvPr>
            <p:ph type="ftr" sz="quarter" idx="3"/>
          </p:nvPr>
        </p:nvSpPr>
        <p:spPr>
          <a:xfrm>
            <a:off x="4046508" y="6130779"/>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78322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1E003-4354-BE4E-BAD0-09E4E55EF75A}"/>
              </a:ext>
            </a:extLst>
          </p:cNvPr>
          <p:cNvSpPr>
            <a:spLocks noGrp="1"/>
          </p:cNvSpPr>
          <p:nvPr>
            <p:ph type="title"/>
          </p:nvPr>
        </p:nvSpPr>
        <p:spPr>
          <a:xfrm>
            <a:off x="730293" y="1332548"/>
            <a:ext cx="10729870" cy="2852737"/>
          </a:xfrm>
        </p:spPr>
        <p:txBody>
          <a:bodyPr anchor="t" anchorCtr="0"/>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D944C37-D002-7249-9671-D115B41904F4}"/>
              </a:ext>
            </a:extLst>
          </p:cNvPr>
          <p:cNvSpPr>
            <a:spLocks noGrp="1"/>
          </p:cNvSpPr>
          <p:nvPr>
            <p:ph type="body" idx="1"/>
          </p:nvPr>
        </p:nvSpPr>
        <p:spPr>
          <a:xfrm>
            <a:off x="730293" y="4425633"/>
            <a:ext cx="107298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6" name="Marcador de número de diapositiva 5">
            <a:extLst>
              <a:ext uri="{FF2B5EF4-FFF2-40B4-BE49-F238E27FC236}">
                <a16:creationId xmlns:a16="http://schemas.microsoft.com/office/drawing/2014/main" id="{87CA001B-E590-9546-A1BC-8E7E3A7EFC36}"/>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93CD924F-B0BA-D34B-8679-987480628B3E}"/>
              </a:ext>
            </a:extLst>
          </p:cNvPr>
          <p:cNvSpPr>
            <a:spLocks noGrp="1"/>
          </p:cNvSpPr>
          <p:nvPr>
            <p:ph type="ftr" sz="quarter" idx="3"/>
          </p:nvPr>
        </p:nvSpPr>
        <p:spPr>
          <a:xfrm>
            <a:off x="3562916" y="613351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33483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40FF-768D-984E-A5D5-98DDBC4BA490}"/>
              </a:ext>
            </a:extLst>
          </p:cNvPr>
          <p:cNvSpPr>
            <a:spLocks noGrp="1"/>
          </p:cNvSpPr>
          <p:nvPr>
            <p:ph type="title"/>
          </p:nvPr>
        </p:nvSpPr>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CCEBD72F-C901-A14A-9976-65B5E52665BD}"/>
              </a:ext>
            </a:extLst>
          </p:cNvPr>
          <p:cNvSpPr>
            <a:spLocks noGrp="1"/>
          </p:cNvSpPr>
          <p:nvPr>
            <p:ph sz="half" idx="1"/>
          </p:nvPr>
        </p:nvSpPr>
        <p:spPr>
          <a:xfrm>
            <a:off x="770020" y="2685327"/>
            <a:ext cx="5249779" cy="3397421"/>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2BA9CD86-F882-1A4D-B8DD-0844ABD0ED49}"/>
              </a:ext>
            </a:extLst>
          </p:cNvPr>
          <p:cNvSpPr>
            <a:spLocks noGrp="1"/>
          </p:cNvSpPr>
          <p:nvPr>
            <p:ph sz="half" idx="2"/>
          </p:nvPr>
        </p:nvSpPr>
        <p:spPr>
          <a:xfrm>
            <a:off x="6172200" y="2685327"/>
            <a:ext cx="5304184" cy="3397422"/>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número de diapositiva 6">
            <a:extLst>
              <a:ext uri="{FF2B5EF4-FFF2-40B4-BE49-F238E27FC236}">
                <a16:creationId xmlns:a16="http://schemas.microsoft.com/office/drawing/2014/main" id="{2E91928A-0B92-C448-AFD4-C264B270F27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87F0BD42-BA2E-714B-B522-8E9F0B875360}"/>
              </a:ext>
            </a:extLst>
          </p:cNvPr>
          <p:cNvSpPr>
            <a:spLocks noGrp="1"/>
          </p:cNvSpPr>
          <p:nvPr>
            <p:ph type="ftr" sz="quarter" idx="3"/>
          </p:nvPr>
        </p:nvSpPr>
        <p:spPr>
          <a:xfrm>
            <a:off x="3962400" y="6128963"/>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859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44C7F-EBDA-A24F-9D47-56A545BC0DA4}"/>
              </a:ext>
            </a:extLst>
          </p:cNvPr>
          <p:cNvSpPr>
            <a:spLocks noGrp="1"/>
          </p:cNvSpPr>
          <p:nvPr>
            <p:ph type="title"/>
          </p:nvPr>
        </p:nvSpPr>
        <p:spPr>
          <a:xfrm>
            <a:off x="745435" y="1076858"/>
            <a:ext cx="10714728" cy="1325563"/>
          </a:xfrm>
        </p:spPr>
        <p:txBody>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1434399-C56C-D944-99F0-CDFA8724C045}"/>
              </a:ext>
            </a:extLst>
          </p:cNvPr>
          <p:cNvSpPr>
            <a:spLocks noGrp="1"/>
          </p:cNvSpPr>
          <p:nvPr>
            <p:ph type="body" idx="1"/>
          </p:nvPr>
        </p:nvSpPr>
        <p:spPr>
          <a:xfrm>
            <a:off x="745434" y="2575901"/>
            <a:ext cx="528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0FB094BD-D882-8B4A-B574-0E863B8CFF8E}"/>
              </a:ext>
            </a:extLst>
          </p:cNvPr>
          <p:cNvSpPr>
            <a:spLocks noGrp="1"/>
          </p:cNvSpPr>
          <p:nvPr>
            <p:ph sz="half" idx="2"/>
          </p:nvPr>
        </p:nvSpPr>
        <p:spPr>
          <a:xfrm>
            <a:off x="745435" y="3550445"/>
            <a:ext cx="52890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a:extLst>
              <a:ext uri="{FF2B5EF4-FFF2-40B4-BE49-F238E27FC236}">
                <a16:creationId xmlns:a16="http://schemas.microsoft.com/office/drawing/2014/main" id="{46343CEE-F82C-2847-B3BB-2F7BA34FB844}"/>
              </a:ext>
            </a:extLst>
          </p:cNvPr>
          <p:cNvSpPr>
            <a:spLocks noGrp="1"/>
          </p:cNvSpPr>
          <p:nvPr>
            <p:ph type="body" sz="quarter" idx="3"/>
          </p:nvPr>
        </p:nvSpPr>
        <p:spPr>
          <a:xfrm>
            <a:off x="6157561" y="2575901"/>
            <a:ext cx="53026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D9B9E527-557A-8844-884D-2B9E10013851}"/>
              </a:ext>
            </a:extLst>
          </p:cNvPr>
          <p:cNvSpPr>
            <a:spLocks noGrp="1"/>
          </p:cNvSpPr>
          <p:nvPr>
            <p:ph sz="quarter" idx="4"/>
          </p:nvPr>
        </p:nvSpPr>
        <p:spPr>
          <a:xfrm>
            <a:off x="6157562" y="3550445"/>
            <a:ext cx="53026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8">
            <a:extLst>
              <a:ext uri="{FF2B5EF4-FFF2-40B4-BE49-F238E27FC236}">
                <a16:creationId xmlns:a16="http://schemas.microsoft.com/office/drawing/2014/main" id="{7C915A4B-1670-7142-8981-F9E8B8C06B9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10" name="Marcador de pie de página 4">
            <a:extLst>
              <a:ext uri="{FF2B5EF4-FFF2-40B4-BE49-F238E27FC236}">
                <a16:creationId xmlns:a16="http://schemas.microsoft.com/office/drawing/2014/main" id="{E1824371-E7C3-EB40-81A2-200ECB384153}"/>
              </a:ext>
            </a:extLst>
          </p:cNvPr>
          <p:cNvSpPr>
            <a:spLocks noGrp="1"/>
          </p:cNvSpPr>
          <p:nvPr>
            <p:ph type="ftr" sz="quarter" idx="13"/>
          </p:nvPr>
        </p:nvSpPr>
        <p:spPr>
          <a:xfrm>
            <a:off x="3764366" y="6141665"/>
            <a:ext cx="4155744"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49799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4F637-1308-664C-83B4-FA3A5C5F9D52}"/>
              </a:ext>
            </a:extLst>
          </p:cNvPr>
          <p:cNvSpPr>
            <a:spLocks noGrp="1"/>
          </p:cNvSpPr>
          <p:nvPr>
            <p:ph type="title"/>
          </p:nvPr>
        </p:nvSpPr>
        <p:spPr/>
        <p:txBody>
          <a:bodyPr/>
          <a:lstStyle/>
          <a:p>
            <a:r>
              <a:rPr lang="es-ES"/>
              <a:t>Haga clic para modificar el estilo de título del patrón</a:t>
            </a:r>
          </a:p>
        </p:txBody>
      </p:sp>
      <p:sp>
        <p:nvSpPr>
          <p:cNvPr id="5" name="Marcador de número de diapositiva 4">
            <a:extLst>
              <a:ext uri="{FF2B5EF4-FFF2-40B4-BE49-F238E27FC236}">
                <a16:creationId xmlns:a16="http://schemas.microsoft.com/office/drawing/2014/main" id="{98E102C0-E24E-E349-A2A5-1AC8458C268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6" name="Marcador de pie de página 4">
            <a:extLst>
              <a:ext uri="{FF2B5EF4-FFF2-40B4-BE49-F238E27FC236}">
                <a16:creationId xmlns:a16="http://schemas.microsoft.com/office/drawing/2014/main" id="{EC2D1B76-8B8D-8D4A-8189-7108E90AB0F6}"/>
              </a:ext>
            </a:extLst>
          </p:cNvPr>
          <p:cNvSpPr>
            <a:spLocks noGrp="1"/>
          </p:cNvSpPr>
          <p:nvPr>
            <p:ph type="ftr" sz="quarter" idx="3"/>
          </p:nvPr>
        </p:nvSpPr>
        <p:spPr>
          <a:xfrm>
            <a:off x="3326408"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96047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38ACD2-C9D8-5442-BE0B-F65DAA9A89A0}"/>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5" name="Marcador de pie de página 4">
            <a:extLst>
              <a:ext uri="{FF2B5EF4-FFF2-40B4-BE49-F238E27FC236}">
                <a16:creationId xmlns:a16="http://schemas.microsoft.com/office/drawing/2014/main" id="{87BC88E4-43E3-4848-BE02-F9F0F284F23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1371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7EF2B-C263-964F-9EEB-6EE87EEA6DE2}"/>
              </a:ext>
            </a:extLst>
          </p:cNvPr>
          <p:cNvSpPr>
            <a:spLocks noGrp="1"/>
          </p:cNvSpPr>
          <p:nvPr>
            <p:ph type="title"/>
          </p:nvPr>
        </p:nvSpPr>
        <p:spPr>
          <a:xfrm>
            <a:off x="493144" y="1180617"/>
            <a:ext cx="4278881" cy="1407007"/>
          </a:xfrm>
        </p:spPr>
        <p:txBody>
          <a:bodyPr anchor="t" anchorCtr="0"/>
          <a:lstStyle>
            <a:lvl1pPr>
              <a:defRPr sz="32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AA4DC231-D60C-4B40-8F93-3EA127AAEA31}"/>
              </a:ext>
            </a:extLst>
          </p:cNvPr>
          <p:cNvSpPr>
            <a:spLocks noGrp="1"/>
          </p:cNvSpPr>
          <p:nvPr>
            <p:ph idx="1"/>
          </p:nvPr>
        </p:nvSpPr>
        <p:spPr>
          <a:xfrm>
            <a:off x="4891088" y="1177441"/>
            <a:ext cx="3421550" cy="4688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a:extLst>
              <a:ext uri="{FF2B5EF4-FFF2-40B4-BE49-F238E27FC236}">
                <a16:creationId xmlns:a16="http://schemas.microsoft.com/office/drawing/2014/main" id="{31FB91F3-F429-714F-93EA-25BF9C70814B}"/>
              </a:ext>
            </a:extLst>
          </p:cNvPr>
          <p:cNvSpPr>
            <a:spLocks noGrp="1"/>
          </p:cNvSpPr>
          <p:nvPr>
            <p:ph type="body" sz="half" idx="2"/>
          </p:nvPr>
        </p:nvSpPr>
        <p:spPr>
          <a:xfrm>
            <a:off x="493144" y="2754774"/>
            <a:ext cx="4278881" cy="31142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6F425F79-DD28-5D40-BD54-BD567D0C912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F2869BA2-D0C4-E546-BFB4-992AFCA6944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contenido 2">
            <a:extLst>
              <a:ext uri="{FF2B5EF4-FFF2-40B4-BE49-F238E27FC236}">
                <a16:creationId xmlns:a16="http://schemas.microsoft.com/office/drawing/2014/main" id="{76939CAF-0F22-644B-A275-1944B7625412}"/>
              </a:ext>
            </a:extLst>
          </p:cNvPr>
          <p:cNvSpPr>
            <a:spLocks noGrp="1"/>
          </p:cNvSpPr>
          <p:nvPr>
            <p:ph idx="13"/>
          </p:nvPr>
        </p:nvSpPr>
        <p:spPr>
          <a:xfrm>
            <a:off x="8447059" y="1180617"/>
            <a:ext cx="3010468" cy="224838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contenido 2">
            <a:extLst>
              <a:ext uri="{FF2B5EF4-FFF2-40B4-BE49-F238E27FC236}">
                <a16:creationId xmlns:a16="http://schemas.microsoft.com/office/drawing/2014/main" id="{35388C7D-5BB4-704B-8D60-3D827BB08F63}"/>
              </a:ext>
            </a:extLst>
          </p:cNvPr>
          <p:cNvSpPr>
            <a:spLocks noGrp="1"/>
          </p:cNvSpPr>
          <p:nvPr>
            <p:ph idx="14"/>
          </p:nvPr>
        </p:nvSpPr>
        <p:spPr>
          <a:xfrm>
            <a:off x="8447058" y="3528646"/>
            <a:ext cx="3010468" cy="2340342"/>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041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5980C-B0AE-584D-B812-F230492AC6C4}"/>
              </a:ext>
            </a:extLst>
          </p:cNvPr>
          <p:cNvSpPr>
            <a:spLocks noGrp="1"/>
          </p:cNvSpPr>
          <p:nvPr>
            <p:ph type="title"/>
          </p:nvPr>
        </p:nvSpPr>
        <p:spPr>
          <a:xfrm>
            <a:off x="760976" y="987425"/>
            <a:ext cx="4687323" cy="1408534"/>
          </a:xfrm>
        </p:spPr>
        <p:txBody>
          <a:bodyPr anchor="t" anchorCtr="0"/>
          <a:lstStyle>
            <a:lvl1pPr>
              <a:defRPr sz="3200"/>
            </a:lvl1pPr>
          </a:lstStyle>
          <a:p>
            <a:r>
              <a:rPr lang="es-ES" dirty="0"/>
              <a:t>Haga clic para modificar el estilo de título del patrón</a:t>
            </a:r>
          </a:p>
        </p:txBody>
      </p:sp>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5"/>
            <a:ext cx="585946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971A45F-B5D7-0D40-9164-03C3CF422464}"/>
              </a:ext>
            </a:extLst>
          </p:cNvPr>
          <p:cNvSpPr>
            <a:spLocks noGrp="1"/>
          </p:cNvSpPr>
          <p:nvPr>
            <p:ph type="body" sz="half" idx="2"/>
          </p:nvPr>
        </p:nvSpPr>
        <p:spPr>
          <a:xfrm>
            <a:off x="760976" y="2546430"/>
            <a:ext cx="4687323" cy="33225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87641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6CA309-E17A-2B44-85BE-A3856B25C10C}"/>
              </a:ext>
            </a:extLst>
          </p:cNvPr>
          <p:cNvSpPr>
            <a:spLocks noGrp="1"/>
          </p:cNvSpPr>
          <p:nvPr>
            <p:ph type="title"/>
          </p:nvPr>
        </p:nvSpPr>
        <p:spPr>
          <a:xfrm>
            <a:off x="770021" y="1152758"/>
            <a:ext cx="10690142" cy="1325563"/>
          </a:xfrm>
          <a:prstGeom prst="rect">
            <a:avLst/>
          </a:prstGeom>
        </p:spPr>
        <p:txBody>
          <a:bodyPr vert="horz" lIns="91440" tIns="45720" rIns="91440" bIns="45720" rtlCol="0" anchor="t" anchorCtr="0">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61D2B88-EA5F-F340-83EC-5CE5D16C8927}"/>
              </a:ext>
            </a:extLst>
          </p:cNvPr>
          <p:cNvSpPr>
            <a:spLocks noGrp="1"/>
          </p:cNvSpPr>
          <p:nvPr>
            <p:ph type="body" idx="1"/>
          </p:nvPr>
        </p:nvSpPr>
        <p:spPr>
          <a:xfrm>
            <a:off x="770021" y="2725947"/>
            <a:ext cx="10690142" cy="319479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0E41A8EE-456F-8E45-ACEA-FDC28B2238A4}"/>
              </a:ext>
            </a:extLst>
          </p:cNvPr>
          <p:cNvSpPr>
            <a:spLocks noGrp="1"/>
          </p:cNvSpPr>
          <p:nvPr>
            <p:ph type="sldNum" sz="quarter" idx="4"/>
          </p:nvPr>
        </p:nvSpPr>
        <p:spPr>
          <a:xfrm>
            <a:off x="11338867" y="6076347"/>
            <a:ext cx="450935" cy="365125"/>
          </a:xfrm>
          <a:prstGeom prst="rect">
            <a:avLst/>
          </a:prstGeom>
        </p:spPr>
        <p:txBody>
          <a:bodyPr vert="horz" lIns="91440" tIns="45720" rIns="91440" bIns="45720" rtlCol="0" anchor="b" anchorCtr="1"/>
          <a:lstStyle>
            <a:lvl1pPr algn="r">
              <a:defRPr sz="1200">
                <a:solidFill>
                  <a:schemeClr val="tx2"/>
                </a:solidFill>
              </a:defRPr>
            </a:lvl1pPr>
          </a:lstStyle>
          <a:p>
            <a:endParaRPr lang="es-ES" dirty="0"/>
          </a:p>
        </p:txBody>
      </p:sp>
      <p:sp>
        <p:nvSpPr>
          <p:cNvPr id="5" name="Marcador de pie de página 4">
            <a:extLst>
              <a:ext uri="{FF2B5EF4-FFF2-40B4-BE49-F238E27FC236}">
                <a16:creationId xmlns:a16="http://schemas.microsoft.com/office/drawing/2014/main" id="{4252F14F-3A0B-CE46-8BBB-70A85C2745A2}"/>
              </a:ext>
            </a:extLst>
          </p:cNvPr>
          <p:cNvSpPr>
            <a:spLocks noGrp="1"/>
          </p:cNvSpPr>
          <p:nvPr>
            <p:ph type="ftr" sz="quarter" idx="3"/>
          </p:nvPr>
        </p:nvSpPr>
        <p:spPr>
          <a:xfrm>
            <a:off x="4038600" y="6076348"/>
            <a:ext cx="4114800" cy="365125"/>
          </a:xfrm>
          <a:prstGeom prst="rect">
            <a:avLst/>
          </a:prstGeom>
        </p:spPr>
        <p:txBody>
          <a:bodyPr vert="horz" lIns="91440" tIns="45720" rIns="91440" bIns="45720" rtlCol="0" anchor="b" anchorCtr="1"/>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62676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73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DC7B6-7274-5445-AB10-683A8E54A9A6}"/>
              </a:ext>
            </a:extLst>
          </p:cNvPr>
          <p:cNvSpPr>
            <a:spLocks noGrp="1"/>
          </p:cNvSpPr>
          <p:nvPr>
            <p:ph type="ctrTitle"/>
          </p:nvPr>
        </p:nvSpPr>
        <p:spPr/>
        <p:txBody>
          <a:bodyPr>
            <a:normAutofit/>
          </a:bodyPr>
          <a:lstStyle/>
          <a:p>
            <a:r>
              <a:rPr lang="en-GB" dirty="0"/>
              <a:t>The Digital Markets Act (DMA)</a:t>
            </a:r>
            <a:endParaRPr lang="es-ES" dirty="0"/>
          </a:p>
        </p:txBody>
      </p:sp>
      <p:sp>
        <p:nvSpPr>
          <p:cNvPr id="3" name="Subtítulo 2">
            <a:extLst>
              <a:ext uri="{FF2B5EF4-FFF2-40B4-BE49-F238E27FC236}">
                <a16:creationId xmlns:a16="http://schemas.microsoft.com/office/drawing/2014/main" id="{D017C71A-7909-7748-A386-373F11372B3F}"/>
              </a:ext>
            </a:extLst>
          </p:cNvPr>
          <p:cNvSpPr>
            <a:spLocks noGrp="1"/>
          </p:cNvSpPr>
          <p:nvPr>
            <p:ph type="subTitle" idx="1"/>
          </p:nvPr>
        </p:nvSpPr>
        <p:spPr>
          <a:xfrm>
            <a:off x="469557" y="3429000"/>
            <a:ext cx="5150536" cy="2168611"/>
          </a:xfrm>
        </p:spPr>
        <p:txBody>
          <a:bodyPr>
            <a:normAutofit/>
          </a:bodyPr>
          <a:lstStyle/>
          <a:p>
            <a:r>
              <a:rPr lang="en-US" dirty="0"/>
              <a:t>Transatlantic Webinar: EU and US approaches to regulating competition in online platforms</a:t>
            </a:r>
          </a:p>
          <a:p>
            <a:r>
              <a:rPr lang="es-ES" dirty="0"/>
              <a:t>Prof. Nicolas Petit</a:t>
            </a:r>
          </a:p>
          <a:p>
            <a:r>
              <a:rPr lang="es-ES" dirty="0"/>
              <a:t>28 Nov, 2022</a:t>
            </a:r>
          </a:p>
          <a:p>
            <a:endParaRPr lang="es-ES" dirty="0"/>
          </a:p>
          <a:p>
            <a:endParaRPr lang="es-ES" dirty="0"/>
          </a:p>
        </p:txBody>
      </p:sp>
      <p:pic>
        <p:nvPicPr>
          <p:cNvPr id="6" name="Picture 5">
            <a:extLst>
              <a:ext uri="{FF2B5EF4-FFF2-40B4-BE49-F238E27FC236}">
                <a16:creationId xmlns:a16="http://schemas.microsoft.com/office/drawing/2014/main" id="{6B4CCB2C-9FFB-27D7-0083-C73054C6B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2022" y="362684"/>
            <a:ext cx="494228" cy="494228"/>
          </a:xfrm>
          <a:prstGeom prst="rect">
            <a:avLst/>
          </a:prstGeom>
        </p:spPr>
      </p:pic>
      <p:sp>
        <p:nvSpPr>
          <p:cNvPr id="7" name="TextBox 6">
            <a:extLst>
              <a:ext uri="{FF2B5EF4-FFF2-40B4-BE49-F238E27FC236}">
                <a16:creationId xmlns:a16="http://schemas.microsoft.com/office/drawing/2014/main" id="{AE0C2246-12F8-5E3D-B1C0-D5B77FB5621B}"/>
              </a:ext>
            </a:extLst>
          </p:cNvPr>
          <p:cNvSpPr txBox="1"/>
          <p:nvPr/>
        </p:nvSpPr>
        <p:spPr>
          <a:xfrm>
            <a:off x="9524098" y="411880"/>
            <a:ext cx="2239617" cy="369332"/>
          </a:xfrm>
          <a:prstGeom prst="rect">
            <a:avLst/>
          </a:prstGeom>
          <a:noFill/>
        </p:spPr>
        <p:txBody>
          <a:bodyPr wrap="square" rtlCol="0">
            <a:spAutoFit/>
          </a:bodyPr>
          <a:lstStyle/>
          <a:p>
            <a:r>
              <a:rPr lang="en-US" dirty="0"/>
              <a:t>@</a:t>
            </a:r>
            <a:r>
              <a:rPr lang="en-US" dirty="0" err="1"/>
              <a:t>CompetitionProf</a:t>
            </a:r>
            <a:endParaRPr lang="en-US" dirty="0"/>
          </a:p>
        </p:txBody>
      </p:sp>
    </p:spTree>
    <p:extLst>
      <p:ext uri="{BB962C8B-B14F-4D97-AF65-F5344CB8AC3E}">
        <p14:creationId xmlns:p14="http://schemas.microsoft.com/office/powerpoint/2010/main" val="87970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E85E-BB36-C183-4CDF-EF7FEE1D1993}"/>
              </a:ext>
            </a:extLst>
          </p:cNvPr>
          <p:cNvSpPr>
            <a:spLocks noGrp="1"/>
          </p:cNvSpPr>
          <p:nvPr>
            <p:ph type="title"/>
          </p:nvPr>
        </p:nvSpPr>
        <p:spPr/>
        <p:txBody>
          <a:bodyPr/>
          <a:lstStyle/>
          <a:p>
            <a:r>
              <a:rPr lang="en-US" dirty="0"/>
              <a:t>Open Questions</a:t>
            </a:r>
          </a:p>
        </p:txBody>
      </p:sp>
      <p:sp>
        <p:nvSpPr>
          <p:cNvPr id="6" name="Content Placeholder 5">
            <a:extLst>
              <a:ext uri="{FF2B5EF4-FFF2-40B4-BE49-F238E27FC236}">
                <a16:creationId xmlns:a16="http://schemas.microsoft.com/office/drawing/2014/main" id="{2813771D-F678-6275-BDAD-91DAA82472A0}"/>
              </a:ext>
            </a:extLst>
          </p:cNvPr>
          <p:cNvSpPr>
            <a:spLocks noGrp="1"/>
          </p:cNvSpPr>
          <p:nvPr>
            <p:ph idx="1"/>
          </p:nvPr>
        </p:nvSpPr>
        <p:spPr/>
        <p:txBody>
          <a:bodyPr>
            <a:normAutofit/>
          </a:bodyPr>
          <a:lstStyle/>
          <a:p>
            <a:r>
              <a:rPr lang="en-US" dirty="0"/>
              <a:t>Practice =&gt; What counts as a business user for a virtual assistant (</a:t>
            </a:r>
            <a:r>
              <a:rPr lang="en-US" dirty="0" err="1"/>
              <a:t>eg</a:t>
            </a:r>
            <a:r>
              <a:rPr lang="en-US" dirty="0"/>
              <a:t>, Siri) or as an end user for a cloud service (AWS)?</a:t>
            </a:r>
          </a:p>
          <a:p>
            <a:r>
              <a:rPr lang="en-US" dirty="0"/>
              <a:t>Policy =&gt; What indicators to determine whether the DMA has been a “</a:t>
            </a:r>
            <a:r>
              <a:rPr lang="en-US" i="1" dirty="0"/>
              <a:t>success</a:t>
            </a:r>
            <a:r>
              <a:rPr lang="en-US" dirty="0"/>
              <a:t>”?</a:t>
            </a:r>
          </a:p>
          <a:p>
            <a:r>
              <a:rPr lang="en-US" dirty="0"/>
              <a:t>Law =&gt; What is/are the concrete objectives that the DMA tries to achieve?</a:t>
            </a:r>
          </a:p>
          <a:p>
            <a:endParaRPr lang="en-US" dirty="0"/>
          </a:p>
        </p:txBody>
      </p:sp>
      <p:sp>
        <p:nvSpPr>
          <p:cNvPr id="5" name="Slide Number Placeholder 4">
            <a:extLst>
              <a:ext uri="{FF2B5EF4-FFF2-40B4-BE49-F238E27FC236}">
                <a16:creationId xmlns:a16="http://schemas.microsoft.com/office/drawing/2014/main" id="{C22789D4-EE3A-B16B-B048-3EAFCD124B09}"/>
              </a:ext>
            </a:extLst>
          </p:cNvPr>
          <p:cNvSpPr>
            <a:spLocks noGrp="1"/>
          </p:cNvSpPr>
          <p:nvPr>
            <p:ph type="sldNum" sz="quarter" idx="12"/>
          </p:nvPr>
        </p:nvSpPr>
        <p:spPr/>
        <p:txBody>
          <a:bodyPr/>
          <a:lstStyle/>
          <a:p>
            <a:fld id="{A85EF1E5-F080-0048-9372-CF230FDE727D}" type="slidenum">
              <a:rPr lang="es-ES" smtClean="0"/>
              <a:t>10</a:t>
            </a:fld>
            <a:endParaRPr lang="es-ES"/>
          </a:p>
        </p:txBody>
      </p:sp>
    </p:spTree>
    <p:extLst>
      <p:ext uri="{BB962C8B-B14F-4D97-AF65-F5344CB8AC3E}">
        <p14:creationId xmlns:p14="http://schemas.microsoft.com/office/powerpoint/2010/main" val="247010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0341" y="3144837"/>
            <a:ext cx="5852160" cy="2819400"/>
          </a:xfrm>
        </p:spPr>
      </p:pic>
      <p:sp>
        <p:nvSpPr>
          <p:cNvPr id="4" name="Slide Number Placeholder 3"/>
          <p:cNvSpPr>
            <a:spLocks noGrp="1"/>
          </p:cNvSpPr>
          <p:nvPr>
            <p:ph type="sldNum" sz="quarter" idx="12"/>
          </p:nvPr>
        </p:nvSpPr>
        <p:spPr/>
        <p:txBody>
          <a:bodyPr/>
          <a:lstStyle/>
          <a:p>
            <a:fld id="{A85EF1E5-F080-0048-9372-CF230FDE727D}" type="slidenum">
              <a:rPr lang="es-ES" smtClean="0"/>
              <a:t>2</a:t>
            </a:fld>
            <a:endParaRPr lang="es-E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64" y="186267"/>
            <a:ext cx="5242140" cy="3494760"/>
          </a:xfrm>
          <a:prstGeom prst="rect">
            <a:avLst/>
          </a:prstGeom>
        </p:spPr>
      </p:pic>
      <p:sp>
        <p:nvSpPr>
          <p:cNvPr id="7" name="Oval Callout 6"/>
          <p:cNvSpPr/>
          <p:nvPr/>
        </p:nvSpPr>
        <p:spPr>
          <a:xfrm>
            <a:off x="1947333" y="329609"/>
            <a:ext cx="2667001" cy="9742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Say </a:t>
            </a:r>
            <a:r>
              <a:rPr lang="en-US" dirty="0" smtClean="0"/>
              <a:t>cheese</a:t>
            </a:r>
            <a:r>
              <a:rPr lang="en-US" dirty="0" smtClean="0"/>
              <a:t>!  On track to the good days</a:t>
            </a:r>
            <a:endParaRPr lang="en-US" dirty="0"/>
          </a:p>
        </p:txBody>
      </p:sp>
      <p:sp>
        <p:nvSpPr>
          <p:cNvPr id="8" name="Oval Callout 7"/>
          <p:cNvSpPr/>
          <p:nvPr/>
        </p:nvSpPr>
        <p:spPr>
          <a:xfrm>
            <a:off x="8841946" y="1504125"/>
            <a:ext cx="2201333" cy="18542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Seriously? 5 years for an antitrust case?</a:t>
            </a:r>
            <a:endParaRPr lang="en-US" dirty="0">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99" y="4333875"/>
            <a:ext cx="3169127" cy="2272204"/>
          </a:xfrm>
          <a:prstGeom prst="rect">
            <a:avLst/>
          </a:prstGeom>
        </p:spPr>
      </p:pic>
      <p:sp>
        <p:nvSpPr>
          <p:cNvPr id="10" name="Cloud Callout 9"/>
          <p:cNvSpPr/>
          <p:nvPr/>
        </p:nvSpPr>
        <p:spPr>
          <a:xfrm>
            <a:off x="3007411" y="3856038"/>
            <a:ext cx="1568503" cy="6481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told her so</a:t>
            </a:r>
            <a:endParaRPr lang="en-US" dirty="0"/>
          </a:p>
        </p:txBody>
      </p:sp>
    </p:spTree>
    <p:extLst>
      <p:ext uri="{BB962C8B-B14F-4D97-AF65-F5344CB8AC3E}">
        <p14:creationId xmlns:p14="http://schemas.microsoft.com/office/powerpoint/2010/main" val="372247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F1E5-F080-0048-9372-CF230FDE727D}" type="slidenum">
              <a:rPr lang="es-ES" smtClean="0"/>
              <a:t>3</a:t>
            </a:fld>
            <a:endParaRPr lang="es-ES"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58596" y="1900766"/>
            <a:ext cx="5672137" cy="3190875"/>
          </a:xfrm>
        </p:spPr>
      </p:pic>
    </p:spTree>
    <p:extLst>
      <p:ext uri="{BB962C8B-B14F-4D97-AF65-F5344CB8AC3E}">
        <p14:creationId xmlns:p14="http://schemas.microsoft.com/office/powerpoint/2010/main" val="2680009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866E-A287-3734-E3C9-F308102F05F0}"/>
              </a:ext>
            </a:extLst>
          </p:cNvPr>
          <p:cNvSpPr>
            <a:spLocks noGrp="1"/>
          </p:cNvSpPr>
          <p:nvPr>
            <p:ph type="title"/>
          </p:nvPr>
        </p:nvSpPr>
        <p:spPr/>
        <p:txBody>
          <a:bodyPr/>
          <a:lstStyle/>
          <a:p>
            <a:r>
              <a:rPr lang="en-US" dirty="0"/>
              <a:t>Competition Enforcement as a Cost of Doing Business</a:t>
            </a:r>
          </a:p>
        </p:txBody>
      </p:sp>
      <p:sp>
        <p:nvSpPr>
          <p:cNvPr id="3" name="Content Placeholder 2">
            <a:extLst>
              <a:ext uri="{FF2B5EF4-FFF2-40B4-BE49-F238E27FC236}">
                <a16:creationId xmlns:a16="http://schemas.microsoft.com/office/drawing/2014/main" id="{57BEC6E4-C01C-27CD-F53D-2A22DA59E1FD}"/>
              </a:ext>
            </a:extLst>
          </p:cNvPr>
          <p:cNvSpPr>
            <a:spLocks noGrp="1"/>
          </p:cNvSpPr>
          <p:nvPr>
            <p:ph sz="half" idx="1"/>
          </p:nvPr>
        </p:nvSpPr>
        <p:spPr/>
        <p:txBody>
          <a:bodyPr>
            <a:normAutofit lnSpcReduction="10000"/>
          </a:bodyPr>
          <a:lstStyle/>
          <a:p>
            <a:r>
              <a:rPr lang="en-US" dirty="0"/>
              <a:t>Policy awakening</a:t>
            </a:r>
          </a:p>
          <a:p>
            <a:pPr lvl="1"/>
            <a:r>
              <a:rPr lang="en-US" dirty="0"/>
              <a:t>Vestager 2018, ‘</a:t>
            </a:r>
            <a:r>
              <a:rPr lang="en-US" i="1" dirty="0"/>
              <a:t>[t]he principles [the competition rules] set out are valid for every market, for the ones we know today and the ones we’ll see in the future. And that's why dealing with digital markets isn't really about new rules.</a:t>
            </a:r>
            <a:r>
              <a:rPr lang="en-US" dirty="0"/>
              <a:t>’</a:t>
            </a:r>
          </a:p>
          <a:p>
            <a:pPr lvl="1"/>
            <a:r>
              <a:rPr lang="en-US" dirty="0"/>
              <a:t>EC proposal, Dec 2020</a:t>
            </a:r>
          </a:p>
          <a:p>
            <a:endParaRPr lang="en-US" dirty="0"/>
          </a:p>
        </p:txBody>
      </p:sp>
      <p:sp>
        <p:nvSpPr>
          <p:cNvPr id="5" name="Content Placeholder 4">
            <a:extLst>
              <a:ext uri="{FF2B5EF4-FFF2-40B4-BE49-F238E27FC236}">
                <a16:creationId xmlns:a16="http://schemas.microsoft.com/office/drawing/2014/main" id="{450AEC69-2A75-0FAE-1687-DB7CF85AB0CB}"/>
              </a:ext>
            </a:extLst>
          </p:cNvPr>
          <p:cNvSpPr>
            <a:spLocks noGrp="1"/>
          </p:cNvSpPr>
          <p:nvPr>
            <p:ph sz="half" idx="2"/>
          </p:nvPr>
        </p:nvSpPr>
        <p:spPr/>
        <p:txBody>
          <a:bodyPr>
            <a:normAutofit lnSpcReduction="10000"/>
          </a:bodyPr>
          <a:lstStyle/>
          <a:p>
            <a:r>
              <a:rPr lang="en-US" dirty="0"/>
              <a:t>Lighter, faster, stronger</a:t>
            </a:r>
          </a:p>
          <a:p>
            <a:pPr lvl="1"/>
            <a:r>
              <a:rPr lang="en-US" i="1" dirty="0"/>
              <a:t>Per se </a:t>
            </a:r>
            <a:r>
              <a:rPr lang="en-US" dirty="0"/>
              <a:t>law: no market definition, market power investigation, no balancing</a:t>
            </a:r>
          </a:p>
          <a:p>
            <a:pPr lvl="1"/>
            <a:r>
              <a:rPr lang="en-US" dirty="0"/>
              <a:t>Evidence </a:t>
            </a:r>
            <a:r>
              <a:rPr lang="en-US" dirty="0" smtClean="0"/>
              <a:t>light: </a:t>
            </a:r>
            <a:r>
              <a:rPr lang="en-US" dirty="0"/>
              <a:t>focus on firm, not market or </a:t>
            </a:r>
            <a:r>
              <a:rPr lang="en-US" dirty="0" smtClean="0"/>
              <a:t>industry, proxies or qualitative assessment</a:t>
            </a:r>
            <a:endParaRPr lang="en-US" dirty="0"/>
          </a:p>
          <a:p>
            <a:pPr lvl="1"/>
            <a:r>
              <a:rPr lang="en-US" dirty="0"/>
              <a:t>Strict deadlines: 45 days for designation, 6 months to comply w/ obligation in art 5, 6 and 7</a:t>
            </a:r>
          </a:p>
          <a:p>
            <a:pPr lvl="1"/>
            <a:r>
              <a:rPr lang="en-US" dirty="0"/>
              <a:t>Status declaration regime: // Israeli law </a:t>
            </a:r>
          </a:p>
        </p:txBody>
      </p:sp>
      <p:sp>
        <p:nvSpPr>
          <p:cNvPr id="4" name="Slide Number Placeholder 3">
            <a:extLst>
              <a:ext uri="{FF2B5EF4-FFF2-40B4-BE49-F238E27FC236}">
                <a16:creationId xmlns:a16="http://schemas.microsoft.com/office/drawing/2014/main" id="{CBB3EA80-CBCE-6BC3-AFE0-648778B62395}"/>
              </a:ext>
            </a:extLst>
          </p:cNvPr>
          <p:cNvSpPr>
            <a:spLocks noGrp="1"/>
          </p:cNvSpPr>
          <p:nvPr>
            <p:ph type="sldNum" sz="quarter" idx="12"/>
          </p:nvPr>
        </p:nvSpPr>
        <p:spPr/>
        <p:txBody>
          <a:bodyPr/>
          <a:lstStyle/>
          <a:p>
            <a:fld id="{A85EF1E5-F080-0048-9372-CF230FDE727D}" type="slidenum">
              <a:rPr lang="es-ES" smtClean="0"/>
              <a:t>4</a:t>
            </a:fld>
            <a:endParaRPr lang="es-ES" dirty="0"/>
          </a:p>
        </p:txBody>
      </p:sp>
    </p:spTree>
    <p:extLst>
      <p:ext uri="{BB962C8B-B14F-4D97-AF65-F5344CB8AC3E}">
        <p14:creationId xmlns:p14="http://schemas.microsoft.com/office/powerpoint/2010/main" val="400053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DA7E-1611-255A-49D8-54D9B964C1EA}"/>
              </a:ext>
            </a:extLst>
          </p:cNvPr>
          <p:cNvSpPr>
            <a:spLocks noGrp="1"/>
          </p:cNvSpPr>
          <p:nvPr>
            <p:ph type="title"/>
          </p:nvPr>
        </p:nvSpPr>
        <p:spPr/>
        <p:txBody>
          <a:bodyPr/>
          <a:lstStyle/>
          <a:p>
            <a:r>
              <a:rPr lang="en-US" dirty="0"/>
              <a:t>The DMA: a ‘Competition Hand in a Regulatory Glove’</a:t>
            </a:r>
          </a:p>
        </p:txBody>
      </p:sp>
      <p:pic>
        <p:nvPicPr>
          <p:cNvPr id="12" name="Content Placeholder 11">
            <a:extLst>
              <a:ext uri="{FF2B5EF4-FFF2-40B4-BE49-F238E27FC236}">
                <a16:creationId xmlns:a16="http://schemas.microsoft.com/office/drawing/2014/main" id="{BB8DBDF0-2052-5443-B232-ED413592FC92}"/>
              </a:ext>
            </a:extLst>
          </p:cNvPr>
          <p:cNvPicPr>
            <a:picLocks noGrp="1" noChangeAspect="1"/>
          </p:cNvPicPr>
          <p:nvPr>
            <p:ph idx="1"/>
          </p:nvPr>
        </p:nvPicPr>
        <p:blipFill>
          <a:blip r:embed="rId3"/>
          <a:stretch>
            <a:fillRect/>
          </a:stretch>
        </p:blipFill>
        <p:spPr>
          <a:xfrm>
            <a:off x="3440008" y="2948122"/>
            <a:ext cx="5340559" cy="2755631"/>
          </a:xfrm>
        </p:spPr>
      </p:pic>
      <p:sp>
        <p:nvSpPr>
          <p:cNvPr id="4" name="Slide Number Placeholder 3">
            <a:extLst>
              <a:ext uri="{FF2B5EF4-FFF2-40B4-BE49-F238E27FC236}">
                <a16:creationId xmlns:a16="http://schemas.microsoft.com/office/drawing/2014/main" id="{B0634F24-CA37-5802-5CCC-A5C51708E3BB}"/>
              </a:ext>
            </a:extLst>
          </p:cNvPr>
          <p:cNvSpPr>
            <a:spLocks noGrp="1"/>
          </p:cNvSpPr>
          <p:nvPr>
            <p:ph type="sldNum" sz="quarter" idx="12"/>
          </p:nvPr>
        </p:nvSpPr>
        <p:spPr/>
        <p:txBody>
          <a:bodyPr/>
          <a:lstStyle/>
          <a:p>
            <a:fld id="{A85EF1E5-F080-0048-9372-CF230FDE727D}" type="slidenum">
              <a:rPr lang="es-ES" smtClean="0"/>
              <a:t>5</a:t>
            </a:fld>
            <a:endParaRPr lang="es-ES" dirty="0"/>
          </a:p>
        </p:txBody>
      </p:sp>
    </p:spTree>
    <p:extLst>
      <p:ext uri="{BB962C8B-B14F-4D97-AF65-F5344CB8AC3E}">
        <p14:creationId xmlns:p14="http://schemas.microsoft.com/office/powerpoint/2010/main" val="3521001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5072-BA52-B17C-1A8A-95D1696A5C21}"/>
              </a:ext>
            </a:extLst>
          </p:cNvPr>
          <p:cNvSpPr>
            <a:spLocks noGrp="1"/>
          </p:cNvSpPr>
          <p:nvPr>
            <p:ph type="title"/>
          </p:nvPr>
        </p:nvSpPr>
        <p:spPr/>
        <p:txBody>
          <a:bodyPr/>
          <a:lstStyle/>
          <a:p>
            <a:r>
              <a:rPr lang="en-US" dirty="0"/>
              <a:t>Targeted Legislation</a:t>
            </a:r>
          </a:p>
        </p:txBody>
      </p:sp>
      <p:sp>
        <p:nvSpPr>
          <p:cNvPr id="6" name="Text Placeholder 5">
            <a:extLst>
              <a:ext uri="{FF2B5EF4-FFF2-40B4-BE49-F238E27FC236}">
                <a16:creationId xmlns:a16="http://schemas.microsoft.com/office/drawing/2014/main" id="{FC7B2E46-340D-00C9-50E0-FD8F9A0620D2}"/>
              </a:ext>
            </a:extLst>
          </p:cNvPr>
          <p:cNvSpPr>
            <a:spLocks noGrp="1"/>
          </p:cNvSpPr>
          <p:nvPr>
            <p:ph type="body" idx="1"/>
          </p:nvPr>
        </p:nvSpPr>
        <p:spPr/>
        <p:txBody>
          <a:bodyPr/>
          <a:lstStyle/>
          <a:p>
            <a:r>
              <a:rPr lang="en-US" dirty="0"/>
              <a:t>Core Platform Services (10) </a:t>
            </a:r>
          </a:p>
        </p:txBody>
      </p:sp>
      <p:sp>
        <p:nvSpPr>
          <p:cNvPr id="3" name="Content Placeholder 2">
            <a:extLst>
              <a:ext uri="{FF2B5EF4-FFF2-40B4-BE49-F238E27FC236}">
                <a16:creationId xmlns:a16="http://schemas.microsoft.com/office/drawing/2014/main" id="{CC04F73C-1AA2-2310-3732-77E53E15AF10}"/>
              </a:ext>
            </a:extLst>
          </p:cNvPr>
          <p:cNvSpPr>
            <a:spLocks noGrp="1"/>
          </p:cNvSpPr>
          <p:nvPr>
            <p:ph sz="half" idx="2"/>
          </p:nvPr>
        </p:nvSpPr>
        <p:spPr/>
        <p:txBody>
          <a:bodyPr>
            <a:normAutofit fontScale="92500" lnSpcReduction="10000"/>
          </a:bodyPr>
          <a:lstStyle/>
          <a:p>
            <a:pPr marL="0" indent="0">
              <a:buNone/>
            </a:pPr>
            <a:r>
              <a:rPr lang="en-GB" dirty="0"/>
              <a:t>Online intermediation services, online search engines, online social networking services, video-sharing platform services, number-independent interpersonal communication services, operating systems, cloud computing services, online advertising services, web browsers and virtual assistants</a:t>
            </a:r>
          </a:p>
          <a:p>
            <a:pPr marL="0" indent="0">
              <a:buNone/>
            </a:pPr>
            <a:endParaRPr lang="en-US" dirty="0"/>
          </a:p>
        </p:txBody>
      </p:sp>
      <p:sp>
        <p:nvSpPr>
          <p:cNvPr id="7" name="Text Placeholder 6">
            <a:extLst>
              <a:ext uri="{FF2B5EF4-FFF2-40B4-BE49-F238E27FC236}">
                <a16:creationId xmlns:a16="http://schemas.microsoft.com/office/drawing/2014/main" id="{82284FFD-9799-8506-F755-2128048BA685}"/>
              </a:ext>
            </a:extLst>
          </p:cNvPr>
          <p:cNvSpPr>
            <a:spLocks noGrp="1"/>
          </p:cNvSpPr>
          <p:nvPr>
            <p:ph type="body" sz="quarter" idx="3"/>
          </p:nvPr>
        </p:nvSpPr>
        <p:spPr/>
        <p:txBody>
          <a:bodyPr/>
          <a:lstStyle/>
          <a:p>
            <a:r>
              <a:rPr lang="en-US" dirty="0"/>
              <a:t>Gatekeepers</a:t>
            </a:r>
          </a:p>
        </p:txBody>
      </p:sp>
      <p:sp>
        <p:nvSpPr>
          <p:cNvPr id="5" name="Content Placeholder 4">
            <a:extLst>
              <a:ext uri="{FF2B5EF4-FFF2-40B4-BE49-F238E27FC236}">
                <a16:creationId xmlns:a16="http://schemas.microsoft.com/office/drawing/2014/main" id="{4C80B78D-E1A4-0943-C62C-EEB3064104A6}"/>
              </a:ext>
            </a:extLst>
          </p:cNvPr>
          <p:cNvSpPr>
            <a:spLocks noGrp="1"/>
          </p:cNvSpPr>
          <p:nvPr>
            <p:ph sz="quarter" idx="4"/>
          </p:nvPr>
        </p:nvSpPr>
        <p:spPr/>
        <p:txBody>
          <a:bodyPr>
            <a:normAutofit fontScale="85000" lnSpcReduction="20000"/>
          </a:bodyPr>
          <a:lstStyle/>
          <a:p>
            <a:r>
              <a:rPr lang="en-US" dirty="0"/>
              <a:t>Undertaking of a certain size, art (3(2) a))</a:t>
            </a:r>
          </a:p>
          <a:p>
            <a:pPr lvl="1"/>
            <a:r>
              <a:rPr lang="en-US" dirty="0"/>
              <a:t>Turnover (EU) &gt; €7,5 Bi or Market cap &gt; €75 Bi</a:t>
            </a:r>
          </a:p>
          <a:p>
            <a:pPr lvl="1"/>
            <a:r>
              <a:rPr lang="en-US" dirty="0"/>
              <a:t>CPS in 3 Member States</a:t>
            </a:r>
          </a:p>
          <a:p>
            <a:r>
              <a:rPr lang="en-US" dirty="0"/>
              <a:t>And which in at least 1 CPS has a large audience, art (3(2) b))</a:t>
            </a:r>
          </a:p>
          <a:p>
            <a:pPr lvl="1"/>
            <a:r>
              <a:rPr lang="en-US" dirty="0"/>
              <a:t>End users &gt; 45 Mil MAU in the EU</a:t>
            </a:r>
          </a:p>
          <a:p>
            <a:pPr lvl="1"/>
            <a:r>
              <a:rPr lang="en-US" dirty="0"/>
              <a:t>Business users &gt; 10 000 YAU in the EU</a:t>
            </a:r>
          </a:p>
          <a:p>
            <a:r>
              <a:rPr lang="en-US" dirty="0"/>
              <a:t>For &gt; 3 years (3(2) c) of </a:t>
            </a:r>
          </a:p>
        </p:txBody>
      </p:sp>
      <p:sp>
        <p:nvSpPr>
          <p:cNvPr id="4" name="Slide Number Placeholder 3">
            <a:extLst>
              <a:ext uri="{FF2B5EF4-FFF2-40B4-BE49-F238E27FC236}">
                <a16:creationId xmlns:a16="http://schemas.microsoft.com/office/drawing/2014/main" id="{EBF64656-50AA-5B3E-A0D0-57309FED90EA}"/>
              </a:ext>
            </a:extLst>
          </p:cNvPr>
          <p:cNvSpPr>
            <a:spLocks noGrp="1"/>
          </p:cNvSpPr>
          <p:nvPr>
            <p:ph type="sldNum" sz="quarter" idx="12"/>
          </p:nvPr>
        </p:nvSpPr>
        <p:spPr/>
        <p:txBody>
          <a:bodyPr/>
          <a:lstStyle/>
          <a:p>
            <a:fld id="{A85EF1E5-F080-0048-9372-CF230FDE727D}" type="slidenum">
              <a:rPr lang="es-ES" smtClean="0"/>
              <a:t>6</a:t>
            </a:fld>
            <a:endParaRPr lang="es-ES" dirty="0"/>
          </a:p>
        </p:txBody>
      </p:sp>
    </p:spTree>
    <p:extLst>
      <p:ext uri="{BB962C8B-B14F-4D97-AF65-F5344CB8AC3E}">
        <p14:creationId xmlns:p14="http://schemas.microsoft.com/office/powerpoint/2010/main" val="2351474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765A-57DD-1A83-3130-2FE8F8919E6B}"/>
              </a:ext>
            </a:extLst>
          </p:cNvPr>
          <p:cNvSpPr>
            <a:spLocks noGrp="1"/>
          </p:cNvSpPr>
          <p:nvPr>
            <p:ph type="title"/>
          </p:nvPr>
        </p:nvSpPr>
        <p:spPr>
          <a:xfrm>
            <a:off x="760976" y="1152758"/>
            <a:ext cx="11264769" cy="1325563"/>
          </a:xfrm>
        </p:spPr>
        <p:txBody>
          <a:bodyPr/>
          <a:lstStyle/>
          <a:p>
            <a:r>
              <a:rPr lang="en-US" dirty="0"/>
              <a:t>DMA’s Safe Competition Spaces (1, 2 &amp; 3)</a:t>
            </a:r>
          </a:p>
        </p:txBody>
      </p:sp>
      <p:sp>
        <p:nvSpPr>
          <p:cNvPr id="3" name="Content Placeholder 2">
            <a:extLst>
              <a:ext uri="{FF2B5EF4-FFF2-40B4-BE49-F238E27FC236}">
                <a16:creationId xmlns:a16="http://schemas.microsoft.com/office/drawing/2014/main" id="{43A01663-5D88-672E-72E5-57E040F5D019}"/>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FACF301B-0085-2A40-36E8-D4A919E9AFA6}"/>
              </a:ext>
            </a:extLst>
          </p:cNvPr>
          <p:cNvSpPr>
            <a:spLocks noGrp="1"/>
          </p:cNvSpPr>
          <p:nvPr>
            <p:ph type="sldNum" sz="quarter" idx="12"/>
          </p:nvPr>
        </p:nvSpPr>
        <p:spPr/>
        <p:txBody>
          <a:bodyPr/>
          <a:lstStyle/>
          <a:p>
            <a:fld id="{A85EF1E5-F080-0048-9372-CF230FDE727D}" type="slidenum">
              <a:rPr lang="es-ES" smtClean="0"/>
              <a:t>7</a:t>
            </a:fld>
            <a:endParaRPr lang="es-ES"/>
          </a:p>
        </p:txBody>
      </p:sp>
      <p:pic>
        <p:nvPicPr>
          <p:cNvPr id="7" name="Picture 6">
            <a:extLst>
              <a:ext uri="{FF2B5EF4-FFF2-40B4-BE49-F238E27FC236}">
                <a16:creationId xmlns:a16="http://schemas.microsoft.com/office/drawing/2014/main" id="{AAC55266-8C62-925A-199A-75AA892EE1BC}"/>
              </a:ext>
            </a:extLst>
          </p:cNvPr>
          <p:cNvPicPr>
            <a:picLocks noChangeAspect="1"/>
          </p:cNvPicPr>
          <p:nvPr/>
        </p:nvPicPr>
        <p:blipFill>
          <a:blip r:embed="rId3"/>
          <a:stretch>
            <a:fillRect/>
          </a:stretch>
        </p:blipFill>
        <p:spPr>
          <a:xfrm>
            <a:off x="1128034" y="1815539"/>
            <a:ext cx="10302989" cy="3770146"/>
          </a:xfrm>
          <a:prstGeom prst="rect">
            <a:avLst/>
          </a:prstGeom>
        </p:spPr>
      </p:pic>
      <p:sp>
        <p:nvSpPr>
          <p:cNvPr id="8" name="TextBox 7">
            <a:extLst>
              <a:ext uri="{FF2B5EF4-FFF2-40B4-BE49-F238E27FC236}">
                <a16:creationId xmlns:a16="http://schemas.microsoft.com/office/drawing/2014/main" id="{E85C36C0-DA45-32FB-8826-5CA1BE3D99E6}"/>
              </a:ext>
            </a:extLst>
          </p:cNvPr>
          <p:cNvSpPr txBox="1"/>
          <p:nvPr/>
        </p:nvSpPr>
        <p:spPr>
          <a:xfrm>
            <a:off x="4402086" y="5988679"/>
            <a:ext cx="3416968" cy="369332"/>
          </a:xfrm>
          <a:prstGeom prst="rect">
            <a:avLst/>
          </a:prstGeom>
          <a:noFill/>
        </p:spPr>
        <p:txBody>
          <a:bodyPr wrap="square" rtlCol="0">
            <a:spAutoFit/>
          </a:bodyPr>
          <a:lstStyle/>
          <a:p>
            <a:r>
              <a:rPr lang="en-US" i="1" dirty="0"/>
              <a:t>Source: Moreno &amp; Petit, 2022</a:t>
            </a:r>
          </a:p>
        </p:txBody>
      </p:sp>
    </p:spTree>
    <p:extLst>
      <p:ext uri="{BB962C8B-B14F-4D97-AF65-F5344CB8AC3E}">
        <p14:creationId xmlns:p14="http://schemas.microsoft.com/office/powerpoint/2010/main" val="4030550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E5AA-F4EF-738B-30C1-9DCF6100D5DC}"/>
              </a:ext>
            </a:extLst>
          </p:cNvPr>
          <p:cNvSpPr>
            <a:spLocks noGrp="1"/>
          </p:cNvSpPr>
          <p:nvPr>
            <p:ph type="title"/>
          </p:nvPr>
        </p:nvSpPr>
        <p:spPr/>
        <p:txBody>
          <a:bodyPr/>
          <a:lstStyle/>
          <a:p>
            <a:r>
              <a:rPr lang="en-US" dirty="0"/>
              <a:t>19 Obligations</a:t>
            </a:r>
          </a:p>
        </p:txBody>
      </p:sp>
      <p:sp>
        <p:nvSpPr>
          <p:cNvPr id="5" name="Content Placeholder 4">
            <a:extLst>
              <a:ext uri="{FF2B5EF4-FFF2-40B4-BE49-F238E27FC236}">
                <a16:creationId xmlns:a16="http://schemas.microsoft.com/office/drawing/2014/main" id="{0A7165FB-76D3-4BCA-F71B-5FB0C8922B25}"/>
              </a:ext>
            </a:extLst>
          </p:cNvPr>
          <p:cNvSpPr>
            <a:spLocks noGrp="1"/>
          </p:cNvSpPr>
          <p:nvPr>
            <p:ph sz="half" idx="1"/>
          </p:nvPr>
        </p:nvSpPr>
        <p:spPr/>
        <p:txBody>
          <a:bodyPr>
            <a:normAutofit/>
          </a:bodyPr>
          <a:lstStyle/>
          <a:p>
            <a:r>
              <a:rPr lang="en-US" dirty="0"/>
              <a:t>Apply </a:t>
            </a:r>
            <a:r>
              <a:rPr lang="en-US" dirty="0" err="1"/>
              <a:t>wrg</a:t>
            </a:r>
            <a:r>
              <a:rPr lang="en-US" dirty="0"/>
              <a:t> to each CPS listed in designation decision art 5(1</a:t>
            </a:r>
            <a:r>
              <a:rPr lang="en-US" dirty="0" smtClean="0"/>
              <a:t>) </a:t>
            </a:r>
            <a:endParaRPr lang="en-US" dirty="0"/>
          </a:p>
          <a:p>
            <a:r>
              <a:rPr lang="en-US" dirty="0"/>
              <a:t>Limited clustering</a:t>
            </a:r>
          </a:p>
          <a:p>
            <a:r>
              <a:rPr lang="en-US" dirty="0"/>
              <a:t>Self executing v further specifiable obligations</a:t>
            </a:r>
          </a:p>
          <a:p>
            <a:r>
              <a:rPr lang="en-US" dirty="0"/>
              <a:t>Update by delegated act + system to avoid circumvention provided for at Art 13</a:t>
            </a:r>
          </a:p>
          <a:p>
            <a:endParaRPr lang="en-US" dirty="0"/>
          </a:p>
        </p:txBody>
      </p:sp>
      <p:sp>
        <p:nvSpPr>
          <p:cNvPr id="6" name="Content Placeholder 5">
            <a:extLst>
              <a:ext uri="{FF2B5EF4-FFF2-40B4-BE49-F238E27FC236}">
                <a16:creationId xmlns:a16="http://schemas.microsoft.com/office/drawing/2014/main" id="{A6DEBD9B-3E21-85F9-4CD9-7178B1D004EA}"/>
              </a:ext>
            </a:extLst>
          </p:cNvPr>
          <p:cNvSpPr>
            <a:spLocks noGrp="1"/>
          </p:cNvSpPr>
          <p:nvPr>
            <p:ph sz="half" idx="2"/>
          </p:nvPr>
        </p:nvSpPr>
        <p:spPr/>
        <p:txBody>
          <a:bodyPr>
            <a:normAutofit/>
          </a:bodyPr>
          <a:lstStyle/>
          <a:p>
            <a:r>
              <a:rPr lang="en-US" dirty="0"/>
              <a:t>No tie btw gatekeeper affected CPSs, art 5(8)</a:t>
            </a:r>
          </a:p>
          <a:p>
            <a:pPr lvl="1"/>
            <a:r>
              <a:rPr lang="en-US" dirty="0"/>
              <a:t>Established legal practice</a:t>
            </a:r>
          </a:p>
          <a:p>
            <a:r>
              <a:rPr lang="en-US" dirty="0"/>
              <a:t>No combination of personal data w/o specific consent, art 5(2)</a:t>
            </a:r>
          </a:p>
          <a:p>
            <a:pPr lvl="1"/>
            <a:r>
              <a:rPr lang="en-US" dirty="0"/>
              <a:t>DE ongoing </a:t>
            </a:r>
            <a:r>
              <a:rPr lang="en-US" i="1" dirty="0"/>
              <a:t>Facebook</a:t>
            </a:r>
            <a:r>
              <a:rPr lang="en-US" dirty="0"/>
              <a:t> Case</a:t>
            </a:r>
          </a:p>
          <a:p>
            <a:r>
              <a:rPr lang="en-US" dirty="0"/>
              <a:t>No self preferencing in ranking, indexing, and crawling, art 6(5)</a:t>
            </a:r>
          </a:p>
          <a:p>
            <a:pPr lvl="1"/>
            <a:r>
              <a:rPr lang="en-US" dirty="0"/>
              <a:t>Recent EU </a:t>
            </a:r>
            <a:r>
              <a:rPr lang="en-US" i="1" dirty="0"/>
              <a:t>Google Shopping </a:t>
            </a:r>
            <a:r>
              <a:rPr lang="en-US" dirty="0"/>
              <a:t>case</a:t>
            </a:r>
          </a:p>
        </p:txBody>
      </p:sp>
      <p:sp>
        <p:nvSpPr>
          <p:cNvPr id="4" name="Slide Number Placeholder 3">
            <a:extLst>
              <a:ext uri="{FF2B5EF4-FFF2-40B4-BE49-F238E27FC236}">
                <a16:creationId xmlns:a16="http://schemas.microsoft.com/office/drawing/2014/main" id="{37239F0C-2A19-B9F5-33B8-C055DD4F9051}"/>
              </a:ext>
            </a:extLst>
          </p:cNvPr>
          <p:cNvSpPr>
            <a:spLocks noGrp="1"/>
          </p:cNvSpPr>
          <p:nvPr>
            <p:ph type="sldNum" sz="quarter" idx="12"/>
          </p:nvPr>
        </p:nvSpPr>
        <p:spPr/>
        <p:txBody>
          <a:bodyPr/>
          <a:lstStyle/>
          <a:p>
            <a:fld id="{A85EF1E5-F080-0048-9372-CF230FDE727D}" type="slidenum">
              <a:rPr lang="es-ES" smtClean="0"/>
              <a:t>8</a:t>
            </a:fld>
            <a:endParaRPr lang="es-ES" dirty="0"/>
          </a:p>
        </p:txBody>
      </p:sp>
    </p:spTree>
    <p:extLst>
      <p:ext uri="{BB962C8B-B14F-4D97-AF65-F5344CB8AC3E}">
        <p14:creationId xmlns:p14="http://schemas.microsoft.com/office/powerpoint/2010/main" val="4271807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views on DMA</a:t>
            </a:r>
            <a:endParaRPr lang="en-US" dirty="0"/>
          </a:p>
        </p:txBody>
      </p:sp>
      <p:sp>
        <p:nvSpPr>
          <p:cNvPr id="6" name="Content Placeholder 5"/>
          <p:cNvSpPr>
            <a:spLocks noGrp="1"/>
          </p:cNvSpPr>
          <p:nvPr>
            <p:ph idx="1"/>
          </p:nvPr>
        </p:nvSpPr>
        <p:spPr/>
        <p:txBody>
          <a:bodyPr/>
          <a:lstStyle/>
          <a:p>
            <a:r>
              <a:rPr lang="en-US" dirty="0" smtClean="0"/>
              <a:t>Focus on indirect limitations to monopoly rents in tipped markets </a:t>
            </a:r>
            <a:r>
              <a:rPr lang="en-US" dirty="0" smtClean="0">
                <a:solidFill>
                  <a:srgbClr val="00B050"/>
                </a:solidFill>
                <a:sym typeface="Wingdings" panose="05000000000000000000" pitchFamily="2" charset="2"/>
              </a:rPr>
              <a:t></a:t>
            </a:r>
            <a:endParaRPr lang="en-US" dirty="0" smtClean="0">
              <a:solidFill>
                <a:srgbClr val="00B050"/>
              </a:solidFill>
            </a:endParaRPr>
          </a:p>
          <a:p>
            <a:r>
              <a:rPr lang="en-US" dirty="0" smtClean="0"/>
              <a:t>Sector-specific competition law </a:t>
            </a:r>
            <a:r>
              <a:rPr lang="en-US" dirty="0">
                <a:solidFill>
                  <a:srgbClr val="00B050"/>
                </a:solidFill>
                <a:sym typeface="Wingdings" panose="05000000000000000000" pitchFamily="2" charset="2"/>
              </a:rPr>
              <a:t></a:t>
            </a:r>
            <a:endParaRPr lang="en-US" dirty="0">
              <a:solidFill>
                <a:srgbClr val="00B050"/>
              </a:solidFill>
            </a:endParaRPr>
          </a:p>
          <a:p>
            <a:r>
              <a:rPr lang="en-US" dirty="0" smtClean="0"/>
              <a:t>Excess restrictions on big tech’s exit from monopolized markets? </a:t>
            </a:r>
            <a:r>
              <a:rPr lang="en-US" dirty="0" smtClean="0">
                <a:solidFill>
                  <a:srgbClr val="FF0000"/>
                </a:solidFill>
                <a:sym typeface="Wingdings" panose="05000000000000000000" pitchFamily="2" charset="2"/>
              </a:rPr>
              <a:t></a:t>
            </a:r>
          </a:p>
          <a:p>
            <a:r>
              <a:rPr lang="en-US" dirty="0" smtClean="0">
                <a:sym typeface="Wingdings" panose="05000000000000000000" pitchFamily="2" charset="2"/>
              </a:rPr>
              <a:t>Awareness needed towards risk of over-regulation </a:t>
            </a:r>
            <a:r>
              <a:rPr lang="en-US" dirty="0">
                <a:sym typeface="Wingdings" panose="05000000000000000000" pitchFamily="2" charset="2"/>
              </a:rPr>
              <a:t>of incipient </a:t>
            </a:r>
            <a:r>
              <a:rPr lang="en-US" dirty="0" smtClean="0">
                <a:sym typeface="Wingdings" panose="05000000000000000000" pitchFamily="2" charset="2"/>
              </a:rPr>
              <a:t>tipping </a:t>
            </a:r>
            <a:r>
              <a:rPr lang="en-US" dirty="0" smtClean="0">
                <a:solidFill>
                  <a:schemeClr val="tx2">
                    <a:lumMod val="60000"/>
                    <a:lumOff val="40000"/>
                  </a:schemeClr>
                </a:solidFill>
                <a:sym typeface="Wingdings" panose="05000000000000000000" pitchFamily="2" charset="2"/>
              </a:rPr>
              <a:t></a:t>
            </a:r>
            <a:endParaRPr lang="en-US"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A85EF1E5-F080-0048-9372-CF230FDE727D}" type="slidenum">
              <a:rPr lang="es-ES" smtClean="0"/>
              <a:t>9</a:t>
            </a:fld>
            <a:endParaRPr lang="es-ES"/>
          </a:p>
        </p:txBody>
      </p:sp>
    </p:spTree>
    <p:extLst>
      <p:ext uri="{BB962C8B-B14F-4D97-AF65-F5344CB8AC3E}">
        <p14:creationId xmlns:p14="http://schemas.microsoft.com/office/powerpoint/2010/main" val="11706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UI colour palette">
      <a:dk1>
        <a:srgbClr val="004575"/>
      </a:dk1>
      <a:lt1>
        <a:srgbClr val="FFFFFF"/>
      </a:lt1>
      <a:dk2>
        <a:srgbClr val="004575"/>
      </a:dk2>
      <a:lt2>
        <a:srgbClr val="FFFFFF"/>
      </a:lt2>
      <a:accent1>
        <a:srgbClr val="8F932F"/>
      </a:accent1>
      <a:accent2>
        <a:srgbClr val="C85826"/>
      </a:accent2>
      <a:accent3>
        <a:srgbClr val="C3AEA1"/>
      </a:accent3>
      <a:accent4>
        <a:srgbClr val="F1C36F"/>
      </a:accent4>
      <a:accent5>
        <a:srgbClr val="2480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TotalTime>
  <Words>839</Words>
  <Application>Microsoft Office PowerPoint</Application>
  <PresentationFormat>Widescreen</PresentationFormat>
  <Paragraphs>90</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Tema de Office</vt:lpstr>
      <vt:lpstr>The Digital Markets Act (DMA)</vt:lpstr>
      <vt:lpstr>PowerPoint Presentation</vt:lpstr>
      <vt:lpstr>PowerPoint Presentation</vt:lpstr>
      <vt:lpstr>Competition Enforcement as a Cost of Doing Business</vt:lpstr>
      <vt:lpstr>The DMA: a ‘Competition Hand in a Regulatory Glove’</vt:lpstr>
      <vt:lpstr>Targeted Legislation</vt:lpstr>
      <vt:lpstr>DMA’s Safe Competition Spaces (1, 2 &amp; 3)</vt:lpstr>
      <vt:lpstr>19 Obligations</vt:lpstr>
      <vt:lpstr>Personal views on DMA</vt:lpstr>
      <vt:lpstr>Open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Medina Medina, Eva</dc:creator>
  <cp:lastModifiedBy>Petit, Nicolas</cp:lastModifiedBy>
  <cp:revision>78</cp:revision>
  <cp:lastPrinted>2022-11-11T09:50:46Z</cp:lastPrinted>
  <dcterms:created xsi:type="dcterms:W3CDTF">2021-04-07T09:33:36Z</dcterms:created>
  <dcterms:modified xsi:type="dcterms:W3CDTF">2022-11-28T16:02:10Z</dcterms:modified>
</cp:coreProperties>
</file>