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57" r:id="rId3"/>
    <p:sldId id="258" r:id="rId4"/>
    <p:sldId id="259" r:id="rId5"/>
    <p:sldId id="262" r:id="rId6"/>
    <p:sldId id="272" r:id="rId7"/>
    <p:sldId id="273" r:id="rId8"/>
    <p:sldId id="268" r:id="rId9"/>
    <p:sldId id="269" r:id="rId10"/>
    <p:sldId id="266" r:id="rId11"/>
    <p:sldId id="267" r:id="rId12"/>
    <p:sldId id="270" r:id="rId13"/>
    <p:sldId id="271" r:id="rId14"/>
    <p:sldId id="274" r:id="rId15"/>
    <p:sldId id="261" r:id="rId16"/>
    <p:sldId id="275" r:id="rId17"/>
    <p:sldId id="260" r:id="rId18"/>
    <p:sldId id="276" r:id="rId19"/>
    <p:sldId id="263"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3197" autoAdjust="0"/>
  </p:normalViewPr>
  <p:slideViewPr>
    <p:cSldViewPr snapToGrid="0">
      <p:cViewPr varScale="1">
        <p:scale>
          <a:sx n="103" d="100"/>
          <a:sy n="103" d="100"/>
        </p:scale>
        <p:origin x="24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F718965-01F5-4EBD-8532-F4AEBE91903E}" type="datetimeFigureOut">
              <a:rPr lang="en-US" smtClean="0"/>
              <a:t>1/11/2023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E6FD3D5-F94A-48C2-9A03-5C315957117D}" type="slidenum">
              <a:rPr lang="en-US" smtClean="0"/>
              <a:t>‹#›</a:t>
            </a:fld>
            <a:endParaRPr lang="en-US"/>
          </a:p>
        </p:txBody>
      </p:sp>
    </p:spTree>
    <p:extLst>
      <p:ext uri="{BB962C8B-B14F-4D97-AF65-F5344CB8AC3E}">
        <p14:creationId xmlns:p14="http://schemas.microsoft.com/office/powerpoint/2010/main" val="3169136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ur03.safelinks.protection.outlook.com/?url=https%3A%2F%2Fwww.census.gov%2Fdata%2Fdata-tools%2Fbds-explorer.html&amp;data=04%7C01%7CNicolas.Petit%40eui.eu%7C795a44fae20a40f8b54908d9acf81041%7Cd3f434ee643c409f94aa6db2f23545ce%7C0%7C0%7C637731003841729530%7CUnknown%7CTWFpbGZsb3d8eyJWIjoiMC4wLjAwMDAiLCJQIjoiV2luMzIiLCJBTiI6Ik1haWwiLCJXVCI6Mn0%3D%7C3000&amp;sdata=gCN2TNV39akrdaQLHXVrNM38P%2F%2FL%2FXIwHwIMhNdh2n8%3D&amp;reserved=0"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1</a:t>
            </a:fld>
            <a:endParaRPr lang="en-US"/>
          </a:p>
        </p:txBody>
      </p:sp>
    </p:spTree>
    <p:extLst>
      <p:ext uri="{BB962C8B-B14F-4D97-AF65-F5344CB8AC3E}">
        <p14:creationId xmlns:p14="http://schemas.microsoft.com/office/powerpoint/2010/main" val="3265838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Another sector with a similar pattern is ‘Electronic Shopping and Mail Order’ where Amazon is located</a:t>
            </a:r>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10</a:t>
            </a:fld>
            <a:endParaRPr lang="en-US"/>
          </a:p>
        </p:txBody>
      </p:sp>
    </p:spTree>
    <p:extLst>
      <p:ext uri="{BB962C8B-B14F-4D97-AF65-F5344CB8AC3E}">
        <p14:creationId xmlns:p14="http://schemas.microsoft.com/office/powerpoint/2010/main" val="2793526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11</a:t>
            </a:fld>
            <a:endParaRPr lang="en-US"/>
          </a:p>
        </p:txBody>
      </p:sp>
    </p:spTree>
    <p:extLst>
      <p:ext uri="{BB962C8B-B14F-4D97-AF65-F5344CB8AC3E}">
        <p14:creationId xmlns:p14="http://schemas.microsoft.com/office/powerpoint/2010/main" val="344834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Computer Systems Design and Related Services (5415)</a:t>
            </a:r>
            <a:endParaRPr lang="en-US" dirty="0" smtClean="0"/>
          </a:p>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12</a:t>
            </a:fld>
            <a:endParaRPr lang="es-ES"/>
          </a:p>
        </p:txBody>
      </p:sp>
    </p:spTree>
    <p:extLst>
      <p:ext uri="{BB962C8B-B14F-4D97-AF65-F5344CB8AC3E}">
        <p14:creationId xmlns:p14="http://schemas.microsoft.com/office/powerpoint/2010/main" val="112549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One sector which has not evolved much in terms of number of firms is ‘Other Support Services’,  where Microsoft is registered. The sector also appears to keep a relatively stable composition of firms (Graphs _and _)</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Observe that an industry-wide trend appears to be the dip in firm addition and creation seen around 2000. The dip corresponds to the collapse of the dotcom bubble. Some sectors recovered more quickly than others.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Besides, one observable tendency that should be confirmed by finer grained observations is that hardware appears to add less firms, and less new ones than software</a:t>
            </a:r>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13</a:t>
            </a:fld>
            <a:endParaRPr lang="en-US"/>
          </a:p>
        </p:txBody>
      </p:sp>
    </p:spTree>
    <p:extLst>
      <p:ext uri="{BB962C8B-B14F-4D97-AF65-F5344CB8AC3E}">
        <p14:creationId xmlns:p14="http://schemas.microsoft.com/office/powerpoint/2010/main" val="472244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 follow the modern literature trying to observe markups as an indicator of monopoly rents. We focus on the ratio of sales over the cost of goods. De </a:t>
            </a:r>
            <a:r>
              <a:rPr lang="en-US" sz="1200" b="0" i="0" u="none" strike="noStrike" kern="1200" dirty="0" err="1" smtClean="0">
                <a:solidFill>
                  <a:schemeClr val="tx1"/>
                </a:solidFill>
                <a:effectLst/>
                <a:latin typeface="+mn-lt"/>
                <a:ea typeface="+mn-ea"/>
                <a:cs typeface="+mn-cs"/>
              </a:rPr>
              <a:t>Loecker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Eeckhout</a:t>
            </a:r>
            <a:r>
              <a:rPr lang="en-US" sz="1200" b="0" i="0" u="none" strike="noStrike" kern="1200" dirty="0" smtClean="0">
                <a:solidFill>
                  <a:schemeClr val="tx1"/>
                </a:solidFill>
                <a:effectLst/>
                <a:latin typeface="+mn-lt"/>
                <a:ea typeface="+mn-ea"/>
                <a:cs typeface="+mn-cs"/>
              </a:rPr>
              <a:t>, and Unger (2022)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err="1" smtClean="0">
                <a:solidFill>
                  <a:schemeClr val="tx1"/>
                </a:solidFill>
                <a:effectLst/>
                <a:latin typeface="+mn-lt"/>
                <a:ea typeface="+mn-ea"/>
                <a:cs typeface="+mn-cs"/>
              </a:rPr>
              <a:t>Compustat</a:t>
            </a:r>
            <a:r>
              <a:rPr lang="en-US" sz="1200" b="0" i="0" u="none" strike="noStrike" kern="1200" dirty="0" smtClean="0">
                <a:solidFill>
                  <a:schemeClr val="tx1"/>
                </a:solidFill>
                <a:effectLst/>
                <a:latin typeface="+mn-lt"/>
                <a:ea typeface="+mn-ea"/>
                <a:cs typeface="+mn-cs"/>
              </a:rPr>
              <a:t> contains information over 80,000 active and inactive publicly traded firms. Moreover, there are 3,000 financial items that are reported in annual and monthly frequencies. </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err="1" smtClean="0">
                <a:solidFill>
                  <a:schemeClr val="tx1"/>
                </a:solidFill>
                <a:effectLst/>
                <a:latin typeface="+mn-lt"/>
                <a:ea typeface="+mn-ea"/>
                <a:cs typeface="+mn-cs"/>
              </a:rPr>
              <a:t>Compustat</a:t>
            </a:r>
            <a:r>
              <a:rPr lang="en-US" sz="1200" b="0" i="0" u="none" strike="noStrike" kern="1200" dirty="0" smtClean="0">
                <a:solidFill>
                  <a:schemeClr val="tx1"/>
                </a:solidFill>
                <a:effectLst/>
                <a:latin typeface="+mn-lt"/>
                <a:ea typeface="+mn-ea"/>
                <a:cs typeface="+mn-cs"/>
              </a:rPr>
              <a:t> data contains interesting indicators for our study. We can think, in particular, of profit data, Cost of Good </a:t>
            </a:r>
            <a:r>
              <a:rPr lang="en-US" sz="1200" b="0" i="0" u="none" strike="noStrike" kern="1200" dirty="0" err="1" smtClean="0">
                <a:solidFill>
                  <a:schemeClr val="tx1"/>
                </a:solidFill>
                <a:effectLst/>
                <a:latin typeface="+mn-lt"/>
                <a:ea typeface="+mn-ea"/>
                <a:cs typeface="+mn-cs"/>
              </a:rPr>
              <a:t>Solds</a:t>
            </a:r>
            <a:r>
              <a:rPr lang="en-US" sz="1200" b="0" i="0" u="none" strike="noStrike" kern="1200" dirty="0" smtClean="0">
                <a:solidFill>
                  <a:schemeClr val="tx1"/>
                </a:solidFill>
                <a:effectLst/>
                <a:latin typeface="+mn-lt"/>
                <a:ea typeface="+mn-ea"/>
                <a:cs typeface="+mn-cs"/>
              </a:rPr>
              <a:t> (“COGS”), Selling, General &amp; Administrative Expense (“SG&amp;A”), </a:t>
            </a: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can also cross concentration ratios with entry and exit data, as well as the number of firms. The procedure gives insights on whether the amount of competitive pressure at the sub industry level correlates with changes in the cost, profits and investments of the largest firms.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rely on sales and COGS reported in </a:t>
            </a:r>
            <a:r>
              <a:rPr lang="en-US" sz="1200" b="0" i="0" u="none" strike="noStrike" kern="1200" dirty="0" err="1" smtClean="0">
                <a:solidFill>
                  <a:schemeClr val="tx1"/>
                </a:solidFill>
                <a:effectLst/>
                <a:latin typeface="+mn-lt"/>
                <a:ea typeface="+mn-ea"/>
                <a:cs typeface="+mn-cs"/>
              </a:rPr>
              <a:t>Compustat</a:t>
            </a:r>
            <a:r>
              <a:rPr lang="en-US" sz="1200" b="0" i="0" u="none" strike="noStrike" kern="1200" dirty="0" smtClean="0">
                <a:solidFill>
                  <a:schemeClr val="tx1"/>
                </a:solidFill>
                <a:effectLst/>
                <a:latin typeface="+mn-lt"/>
                <a:ea typeface="+mn-ea"/>
                <a:cs typeface="+mn-cs"/>
              </a:rPr>
              <a:t> bias market power upward because COGS cover only direct inputs to production (such as material and costs of labor).  That bias upward could be a good thing in our case, given the standard assumption that large tech firms command monopoly profits. One limitation that De </a:t>
            </a:r>
            <a:r>
              <a:rPr lang="en-US" sz="1200" b="0" i="0" u="none" strike="noStrike" kern="1200" dirty="0" err="1" smtClean="0">
                <a:solidFill>
                  <a:schemeClr val="tx1"/>
                </a:solidFill>
                <a:effectLst/>
                <a:latin typeface="+mn-lt"/>
                <a:ea typeface="+mn-ea"/>
                <a:cs typeface="+mn-cs"/>
              </a:rPr>
              <a:t>Loecker</a:t>
            </a:r>
            <a:r>
              <a:rPr lang="en-US" sz="1200" b="0" i="0" u="none" strike="noStrike"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rPr>
              <a:t>Eeckhout</a:t>
            </a:r>
            <a:r>
              <a:rPr lang="en-US" sz="1200" b="0" i="0" u="none" strike="noStrike" kern="1200" dirty="0" smtClean="0">
                <a:solidFill>
                  <a:schemeClr val="tx1"/>
                </a:solidFill>
                <a:effectLst/>
                <a:latin typeface="+mn-lt"/>
                <a:ea typeface="+mn-ea"/>
                <a:cs typeface="+mn-cs"/>
              </a:rPr>
              <a:t>, and Unger acknowledged is that the indicator ignored indirect inputs to production reported as SG&amp;A. We follow them in adding SG&amp;A as a measure of overhead, which covers intangible capital often deemed relevant in ICT industries</a:t>
            </a:r>
          </a:p>
          <a:p>
            <a:pPr rtl="0"/>
            <a:r>
              <a:rPr lang="en-US" sz="1200" b="0" i="0" u="none" strike="noStrike" kern="1200" dirty="0" smtClean="0">
                <a:solidFill>
                  <a:schemeClr val="tx1"/>
                </a:solidFill>
                <a:effectLst/>
                <a:latin typeface="+mn-lt"/>
                <a:ea typeface="+mn-ea"/>
                <a:cs typeface="+mn-cs"/>
              </a:rPr>
              <a:t/>
            </a:r>
            <a:br>
              <a:rPr lang="en-US" sz="1200" b="0" i="0" u="none" strike="noStrike" kern="1200" dirty="0" smtClean="0">
                <a:solidFill>
                  <a:schemeClr val="tx1"/>
                </a:solidFill>
                <a:effectLst/>
                <a:latin typeface="+mn-lt"/>
                <a:ea typeface="+mn-ea"/>
                <a:cs typeface="+mn-cs"/>
              </a:rPr>
            </a:br>
            <a:r>
              <a:rPr lang="en-US" sz="1200" b="0" i="0" u="none" strike="noStrike" kern="1200" dirty="0" smtClean="0">
                <a:solidFill>
                  <a:schemeClr val="tx1"/>
                </a:solidFill>
                <a:effectLst/>
                <a:latin typeface="+mn-lt"/>
                <a:ea typeface="+mn-ea"/>
                <a:cs typeface="+mn-cs"/>
              </a:rPr>
              <a:t>For each big tech firm,</a:t>
            </a:r>
            <a:r>
              <a:rPr lang="en-US" sz="1200" b="0" i="0" u="none" strike="noStrike" kern="1200" baseline="0" dirty="0" smtClean="0">
                <a:solidFill>
                  <a:schemeClr val="tx1"/>
                </a:solidFill>
                <a:effectLst/>
                <a:latin typeface="+mn-lt"/>
                <a:ea typeface="+mn-ea"/>
                <a:cs typeface="+mn-cs"/>
              </a:rPr>
              <a:t> we produce three graphs, I show two here, Google and Apple</a:t>
            </a:r>
          </a:p>
          <a:p>
            <a:pPr rtl="0"/>
            <a:endParaRPr lang="en-US" sz="1200" b="0" i="0" u="none" strike="noStrike" kern="1200" baseline="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markup for the specific firm compared to the mean markup in the sub-industry,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markup for the firm we are interested in compared to the maximum markup (highest value) in the sub-industry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CR4 markup (four highest values) for the sub-industry,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What do we see?</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Google’s markup has moderately decreased while the number of market participants has increased.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see more clearly on the maximum markup graph that as the pool of potential competitors increases, there are entering firms that are either more productive or have a higher market power to specific products.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data suggests that Google’s ability to be a top “superstar” firm or the strongest monopolist in its sub-industry decreases with potential competition. In fact, Google is only in the CR4 value from 2002 to 2010.</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For Apple, we observe a clear trend whereby Apple’s markup rises above the mean, up to the maximum markup in the industry.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trend correlates with a long term decrease in the number of market participants.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Acknowledging again all the crudeness of our test, in Apple’s case, monopoly rents could be existing. The point is, as the pool of potential competitor decreases, we see that Apple might enjoy increased ability to be a mega superstar or the strongest monopolist in the sub industry. Apple belongs to the CR4 from 2009 to 2021</a:t>
            </a:r>
            <a:endParaRPr lang="en-US" b="0" dirty="0" smtClean="0">
              <a:effectLst/>
            </a:endParaRPr>
          </a:p>
          <a:p>
            <a:r>
              <a:rPr lang="en-US" dirty="0" smtClean="0"/>
              <a:t/>
            </a:r>
            <a:br>
              <a:rPr lang="en-US" dirty="0" smtClean="0"/>
            </a:b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14</a:t>
            </a:fld>
            <a:endParaRPr lang="en-US"/>
          </a:p>
        </p:txBody>
      </p:sp>
    </p:spTree>
    <p:extLst>
      <p:ext uri="{BB962C8B-B14F-4D97-AF65-F5344CB8AC3E}">
        <p14:creationId xmlns:p14="http://schemas.microsoft.com/office/powerpoint/2010/main" val="247382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err="1" smtClean="0">
                <a:solidFill>
                  <a:schemeClr val="tx1"/>
                </a:solidFill>
                <a:effectLst/>
                <a:latin typeface="+mn-lt"/>
                <a:ea typeface="+mn-ea"/>
                <a:cs typeface="+mn-cs"/>
              </a:rPr>
              <a:t>Ricardian</a:t>
            </a:r>
            <a:r>
              <a:rPr lang="en-US" sz="1200" b="0" i="0" u="none" strike="noStrike" kern="1200" dirty="0" smtClean="0">
                <a:solidFill>
                  <a:schemeClr val="tx1"/>
                </a:solidFill>
                <a:effectLst/>
                <a:latin typeface="+mn-lt"/>
                <a:ea typeface="+mn-ea"/>
                <a:cs typeface="+mn-cs"/>
              </a:rPr>
              <a:t> rents could explain large tech firm’s persistent returns in the face of entry in the long term. Recall that a </a:t>
            </a:r>
            <a:r>
              <a:rPr lang="en-US" sz="1200" b="0" i="0" u="none" strike="noStrike" kern="1200" dirty="0" err="1" smtClean="0">
                <a:solidFill>
                  <a:schemeClr val="tx1"/>
                </a:solidFill>
                <a:effectLst/>
                <a:latin typeface="+mn-lt"/>
                <a:ea typeface="+mn-ea"/>
                <a:cs typeface="+mn-cs"/>
              </a:rPr>
              <a:t>Ricardian</a:t>
            </a:r>
            <a:r>
              <a:rPr lang="en-US" sz="1200" b="0" i="0" u="none" strike="noStrike" kern="1200" dirty="0" smtClean="0">
                <a:solidFill>
                  <a:schemeClr val="tx1"/>
                </a:solidFill>
                <a:effectLst/>
                <a:latin typeface="+mn-lt"/>
                <a:ea typeface="+mn-ea"/>
                <a:cs typeface="+mn-cs"/>
              </a:rPr>
              <a:t> rent stems from the inherent productivity of assets, compared to less productive combinations of capital and labor (Ricardo, 1817). We can therefore look at the existence of differential productivity levels within a sub industry as a measure of </a:t>
            </a:r>
            <a:r>
              <a:rPr lang="en-US" sz="1200" b="0" i="0" u="none" strike="noStrike" kern="1200" dirty="0" err="1" smtClean="0">
                <a:solidFill>
                  <a:schemeClr val="tx1"/>
                </a:solidFill>
                <a:effectLst/>
                <a:latin typeface="+mn-lt"/>
                <a:ea typeface="+mn-ea"/>
                <a:cs typeface="+mn-cs"/>
              </a:rPr>
              <a:t>Ricardian</a:t>
            </a:r>
            <a:r>
              <a:rPr lang="en-US" sz="1200" b="0" i="0" u="none" strike="noStrike" kern="1200" dirty="0" smtClean="0">
                <a:solidFill>
                  <a:schemeClr val="tx1"/>
                </a:solidFill>
                <a:effectLst/>
                <a:latin typeface="+mn-lt"/>
                <a:ea typeface="+mn-ea"/>
                <a:cs typeface="+mn-cs"/>
              </a:rPr>
              <a:t> rents. </a:t>
            </a: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smtClean="0">
                <a:solidFill>
                  <a:schemeClr val="tx1"/>
                </a:solidFill>
                <a:effectLst/>
                <a:latin typeface="+mn-lt"/>
                <a:ea typeface="+mn-ea"/>
                <a:cs typeface="+mn-cs"/>
              </a:rPr>
              <a:t>The trend </a:t>
            </a:r>
            <a:r>
              <a:rPr lang="en-US" sz="1200" b="0" i="0" u="none" strike="noStrike" kern="1200" dirty="0" smtClean="0">
                <a:solidFill>
                  <a:schemeClr val="tx1"/>
                </a:solidFill>
                <a:effectLst/>
                <a:latin typeface="+mn-lt"/>
                <a:ea typeface="+mn-ea"/>
                <a:cs typeface="+mn-cs"/>
              </a:rPr>
              <a:t>observed for all firms across their sub industries is a decrease of their TFP. The decrease in TFP correlates with a rise in the number of market participants, except for Apple. So it may be hypothesized that TFP is only coincidentally related to potential competition.  In addition, we see that most, if not all large tech firms, operate below the TFP mean in their sub industry. The only exception again appears to be Apple, which benefits until 2000 from a TFP above sub industry level, possibly denoting </a:t>
            </a:r>
            <a:r>
              <a:rPr lang="en-US" sz="1200" b="0" i="0" u="none" strike="noStrike" kern="1200" dirty="0" err="1" smtClean="0">
                <a:solidFill>
                  <a:schemeClr val="tx1"/>
                </a:solidFill>
                <a:effectLst/>
                <a:latin typeface="+mn-lt"/>
                <a:ea typeface="+mn-ea"/>
                <a:cs typeface="+mn-cs"/>
              </a:rPr>
              <a:t>Ricardian</a:t>
            </a:r>
            <a:r>
              <a:rPr lang="en-US" sz="1200" b="0" i="0" u="none" strike="noStrike" kern="1200" dirty="0" smtClean="0">
                <a:solidFill>
                  <a:schemeClr val="tx1"/>
                </a:solidFill>
                <a:effectLst/>
                <a:latin typeface="+mn-lt"/>
                <a:ea typeface="+mn-ea"/>
                <a:cs typeface="+mn-cs"/>
              </a:rPr>
              <a:t> rents. We can infer from this that none of these firms is really a superstar in the modern sense, or a landlord in the </a:t>
            </a:r>
            <a:r>
              <a:rPr lang="en-US" sz="1200" b="0" i="0" u="none" strike="noStrike" kern="1200" dirty="0" err="1" smtClean="0">
                <a:solidFill>
                  <a:schemeClr val="tx1"/>
                </a:solidFill>
                <a:effectLst/>
                <a:latin typeface="+mn-lt"/>
                <a:ea typeface="+mn-ea"/>
                <a:cs typeface="+mn-cs"/>
              </a:rPr>
              <a:t>Ricardian</a:t>
            </a:r>
            <a:r>
              <a:rPr lang="en-US" sz="1200" b="0" i="0" u="none" strike="noStrike" kern="1200" dirty="0" smtClean="0">
                <a:solidFill>
                  <a:schemeClr val="tx1"/>
                </a:solidFill>
                <a:effectLst/>
                <a:latin typeface="+mn-lt"/>
                <a:ea typeface="+mn-ea"/>
                <a:cs typeface="+mn-cs"/>
              </a:rPr>
              <a:t> sense.</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15</a:t>
            </a:fld>
            <a:endParaRPr lang="en-US"/>
          </a:p>
        </p:txBody>
      </p:sp>
    </p:spTree>
    <p:extLst>
      <p:ext uri="{BB962C8B-B14F-4D97-AF65-F5344CB8AC3E}">
        <p14:creationId xmlns:p14="http://schemas.microsoft.com/office/powerpoint/2010/main" val="5378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16</a:t>
            </a:fld>
            <a:endParaRPr lang="en-US"/>
          </a:p>
        </p:txBody>
      </p:sp>
    </p:spTree>
    <p:extLst>
      <p:ext uri="{BB962C8B-B14F-4D97-AF65-F5344CB8AC3E}">
        <p14:creationId xmlns:p14="http://schemas.microsoft.com/office/powerpoint/2010/main" val="1383109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17</a:t>
            </a:fld>
            <a:endParaRPr lang="en-US"/>
          </a:p>
        </p:txBody>
      </p:sp>
    </p:spTree>
    <p:extLst>
      <p:ext uri="{BB962C8B-B14F-4D97-AF65-F5344CB8AC3E}">
        <p14:creationId xmlns:p14="http://schemas.microsoft.com/office/powerpoint/2010/main" val="113194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18</a:t>
            </a:fld>
            <a:endParaRPr lang="en-US"/>
          </a:p>
        </p:txBody>
      </p:sp>
    </p:spTree>
    <p:extLst>
      <p:ext uri="{BB962C8B-B14F-4D97-AF65-F5344CB8AC3E}">
        <p14:creationId xmlns:p14="http://schemas.microsoft.com/office/powerpoint/2010/main" val="508735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19</a:t>
            </a:fld>
            <a:endParaRPr lang="en-US"/>
          </a:p>
        </p:txBody>
      </p:sp>
    </p:spTree>
    <p:extLst>
      <p:ext uri="{BB962C8B-B14F-4D97-AF65-F5344CB8AC3E}">
        <p14:creationId xmlns:p14="http://schemas.microsoft.com/office/powerpoint/2010/main" val="96599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2</a:t>
            </a:fld>
            <a:endParaRPr lang="en-US"/>
          </a:p>
        </p:txBody>
      </p:sp>
    </p:spTree>
    <p:extLst>
      <p:ext uri="{BB962C8B-B14F-4D97-AF65-F5344CB8AC3E}">
        <p14:creationId xmlns:p14="http://schemas.microsoft.com/office/powerpoint/2010/main" val="287236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3</a:t>
            </a:fld>
            <a:endParaRPr lang="en-US"/>
          </a:p>
        </p:txBody>
      </p:sp>
    </p:spTree>
    <p:extLst>
      <p:ext uri="{BB962C8B-B14F-4D97-AF65-F5344CB8AC3E}">
        <p14:creationId xmlns:p14="http://schemas.microsoft.com/office/powerpoint/2010/main" val="308768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6FD3D5-F94A-48C2-9A03-5C315957117D}" type="slidenum">
              <a:rPr lang="en-US" smtClean="0"/>
              <a:t>4</a:t>
            </a:fld>
            <a:endParaRPr lang="en-US"/>
          </a:p>
        </p:txBody>
      </p:sp>
    </p:spTree>
    <p:extLst>
      <p:ext uri="{BB962C8B-B14F-4D97-AF65-F5344CB8AC3E}">
        <p14:creationId xmlns:p14="http://schemas.microsoft.com/office/powerpoint/2010/main" val="360995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We’ve got to tests for monopoly power. Entry and markups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One way to think about whether digital firms enjoy monopoly rents consists in asking: what should we observe if there were monopoly rents? The textbook monopoly model gives the answer. A monopoly correlates with persistent</a:t>
            </a:r>
            <a:r>
              <a:rPr lang="en-US" sz="1200" b="0" i="0" u="none" strike="noStrike" kern="1200" baseline="0" dirty="0" smtClean="0">
                <a:solidFill>
                  <a:schemeClr val="tx1"/>
                </a:solidFill>
                <a:effectLst/>
                <a:latin typeface="+mn-lt"/>
                <a:ea typeface="+mn-ea"/>
                <a:cs typeface="+mn-cs"/>
              </a:rPr>
              <a:t> rents in the long term owing to a restriction of entry.</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Thus, the hypothesis: digital firms possess monopoly rents if entry is limited.</a:t>
            </a:r>
            <a:endParaRPr lang="en-US" sz="1200" b="1" i="0" u="none" strike="noStrike" kern="1200" dirty="0" smtClean="0">
              <a:solidFill>
                <a:schemeClr val="tx1"/>
              </a:solidFill>
              <a:effectLst/>
              <a:latin typeface="+mn-lt"/>
              <a:ea typeface="+mn-ea"/>
              <a:cs typeface="+mn-cs"/>
            </a:endParaRPr>
          </a:p>
          <a:p>
            <a:endParaRPr lang="en-US" sz="1200" b="1"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Control of entry can be achieved</a:t>
            </a:r>
            <a:r>
              <a:rPr lang="en-US" sz="1200" b="0" i="0" u="none" strike="noStrike" kern="1200" baseline="0" dirty="0" smtClean="0">
                <a:solidFill>
                  <a:schemeClr val="tx1"/>
                </a:solidFill>
                <a:effectLst/>
                <a:latin typeface="+mn-lt"/>
                <a:ea typeface="+mn-ea"/>
                <a:cs typeface="+mn-cs"/>
              </a:rPr>
              <a:t> by systematic elimination of short term entrants in product market AND by prevention of long term entry of potential competitors. </a:t>
            </a:r>
            <a:r>
              <a:rPr lang="en-US" sz="1200" b="0" i="0" u="none" strike="noStrike" kern="1200" dirty="0" smtClean="0">
                <a:solidFill>
                  <a:schemeClr val="tx1"/>
                </a:solidFill>
                <a:effectLst/>
                <a:latin typeface="+mn-lt"/>
                <a:ea typeface="+mn-ea"/>
                <a:cs typeface="+mn-cs"/>
              </a:rPr>
              <a:t>Unfortunately, there is no systematic data source on entry in product markets. Like for output, a problem of observation arises: we cannot observe systematically if digital firms enjoy short term monopoly rents.</a:t>
            </a: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But we are not completely in the dark. Long</a:t>
            </a:r>
            <a:r>
              <a:rPr lang="en-US" sz="1200" b="0" i="0" u="none" strike="noStrike" kern="1200" baseline="0" dirty="0" smtClean="0">
                <a:solidFill>
                  <a:schemeClr val="tx1"/>
                </a:solidFill>
                <a:effectLst/>
                <a:latin typeface="+mn-lt"/>
                <a:ea typeface="+mn-ea"/>
                <a:cs typeface="+mn-cs"/>
              </a:rPr>
              <a:t> term potential competition prevents monopoly rents. Above cost prices with long term potential competition are something else.</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main source of competitive pressure arises in the long term, as indirect, or potential, competitors disrupt incumbents with new or improved products (Bresnahan and Greenstein, 1999).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So</a:t>
            </a:r>
            <a:r>
              <a:rPr lang="en-US" sz="1200" b="0" i="0" u="none" strike="noStrike" kern="1200" baseline="0" dirty="0" smtClean="0">
                <a:solidFill>
                  <a:schemeClr val="tx1"/>
                </a:solidFill>
                <a:effectLst/>
                <a:latin typeface="+mn-lt"/>
                <a:ea typeface="+mn-ea"/>
                <a:cs typeface="+mn-cs"/>
              </a:rPr>
              <a:t> we should try to observe whether there is entry of potential competition in the long term. </a:t>
            </a:r>
            <a:r>
              <a:rPr lang="en-US" sz="1200" b="0" i="0" u="none" strike="noStrike" kern="1200" dirty="0" smtClean="0">
                <a:solidFill>
                  <a:schemeClr val="tx1"/>
                </a:solidFill>
                <a:effectLst/>
                <a:latin typeface="+mn-lt"/>
                <a:ea typeface="+mn-ea"/>
                <a:cs typeface="+mn-cs"/>
              </a:rPr>
              <a:t>And the intensity of that</a:t>
            </a:r>
            <a:r>
              <a:rPr lang="en-US" sz="1200" b="0" i="0" u="none" strike="noStrike" kern="1200" baseline="0" dirty="0" smtClean="0">
                <a:solidFill>
                  <a:schemeClr val="tx1"/>
                </a:solidFill>
                <a:effectLst/>
                <a:latin typeface="+mn-lt"/>
                <a:ea typeface="+mn-ea"/>
                <a:cs typeface="+mn-cs"/>
              </a:rPr>
              <a:t> entry will give us insight </a:t>
            </a:r>
            <a:r>
              <a:rPr lang="en-US" sz="1200" b="0" i="0" u="none" strike="noStrike" kern="1200" dirty="0" smtClean="0">
                <a:solidFill>
                  <a:schemeClr val="tx1"/>
                </a:solidFill>
                <a:effectLst/>
                <a:latin typeface="+mn-lt"/>
                <a:ea typeface="+mn-ea"/>
                <a:cs typeface="+mn-cs"/>
              </a:rPr>
              <a:t>the obsolescence rate of long term rents. By getting information on existence and intensity of potential competition, we’re interested in knowing if the firm can control long term entry.</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We’re trying to develop a test for a statistical argument that is easy to understand. Industries that display an accumulation of firms over time have a bigger pool of potential competitors, and a higher potential for monopoly disruption. Similarly, industries that display a stable pool of firms, but with a change in the composition through entry and exit, tend to rejuvenate their pool of potential entrants, eliminating losers, and bringing in new challengers.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As the space of potentially competitive firms increases, the likelihood of actual competition in the long term grows.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US Census Bureau data BDS dataset collects data on business dynamism, together with a useful analytics tool.</a:t>
            </a:r>
            <a:r>
              <a:rPr lang="en-US" sz="1200" b="0" i="0" u="none" strike="noStrike" kern="1200" dirty="0" smtClean="0">
                <a:solidFill>
                  <a:schemeClr val="tx1"/>
                </a:solidFill>
                <a:effectLst/>
                <a:latin typeface="+mn-lt"/>
                <a:ea typeface="+mn-ea"/>
                <a:cs typeface="+mn-cs"/>
                <a:hlinkClick r:id="rId3"/>
              </a:rPr>
              <a:t> </a:t>
            </a:r>
            <a:r>
              <a:rPr lang="en-US" sz="1200" b="0" i="0" u="none" strike="noStrike" kern="1200" dirty="0" smtClean="0">
                <a:solidFill>
                  <a:schemeClr val="tx1"/>
                </a:solidFill>
                <a:effectLst/>
                <a:latin typeface="+mn-lt"/>
                <a:ea typeface="+mn-ea"/>
                <a:cs typeface="+mn-cs"/>
              </a:rPr>
              <a:t>The tool provides information on the number of new firms - that is additions to existing firms - and exiting firms, on a year over year basis since 1978. The BDS provides data at the industry and sub industry (4 digits NAIC) levels.</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We focus on the ICT industry in general, which is composed of 11 sub-industries</a:t>
            </a:r>
            <a:endParaRPr lang="en-US" b="0" dirty="0" smtClean="0">
              <a:effectLst/>
            </a:endParaRPr>
          </a:p>
          <a:p>
            <a:endParaRPr lang="en-US" dirty="0" smtClean="0"/>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5</a:t>
            </a:fld>
            <a:endParaRPr lang="en-US"/>
          </a:p>
        </p:txBody>
      </p:sp>
    </p:spTree>
    <p:extLst>
      <p:ext uri="{BB962C8B-B14F-4D97-AF65-F5344CB8AC3E}">
        <p14:creationId xmlns:p14="http://schemas.microsoft.com/office/powerpoint/2010/main" val="315038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To start, the total number of firms in the entire ICT industry grew from 19,801 in 1978 to 142,052 in 2019 (Graph _). </a:t>
            </a:r>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6</a:t>
            </a:fld>
            <a:endParaRPr lang="en-US"/>
          </a:p>
        </p:txBody>
      </p:sp>
    </p:spTree>
    <p:extLst>
      <p:ext uri="{BB962C8B-B14F-4D97-AF65-F5344CB8AC3E}">
        <p14:creationId xmlns:p14="http://schemas.microsoft.com/office/powerpoint/2010/main" val="3069045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And a constant number of new firms has seemed to enter the ICT industry every year since</a:t>
            </a:r>
            <a:r>
              <a:rPr lang="en-US" sz="1200" b="0" i="0" u="none" strike="noStrike" kern="1200" baseline="0" dirty="0" smtClean="0">
                <a:solidFill>
                  <a:schemeClr val="tx1"/>
                </a:solidFill>
                <a:effectLst/>
                <a:latin typeface="+mn-lt"/>
                <a:ea typeface="+mn-ea"/>
                <a:cs typeface="+mn-cs"/>
              </a:rPr>
              <a:t> 2000</a:t>
            </a:r>
            <a:r>
              <a:rPr lang="en-US" sz="1200" b="0" i="0" u="none" strike="noStrike" kern="1200" dirty="0" smtClean="0">
                <a:solidFill>
                  <a:schemeClr val="tx1"/>
                </a:solidFill>
                <a:effectLst/>
                <a:latin typeface="+mn-lt"/>
                <a:ea typeface="+mn-ea"/>
                <a:cs typeface="+mn-cs"/>
              </a:rPr>
              <a:t>, meaning that the identity of firms in the ICT sector has changed at a stable rate (Graph _). </a:t>
            </a:r>
            <a:endParaRPr lang="en-US" dirty="0" smtClean="0"/>
          </a:p>
          <a:p>
            <a:endParaRPr lang="en-US" dirty="0"/>
          </a:p>
        </p:txBody>
      </p:sp>
      <p:sp>
        <p:nvSpPr>
          <p:cNvPr id="4" name="Slide Number Placeholder 3"/>
          <p:cNvSpPr>
            <a:spLocks noGrp="1"/>
          </p:cNvSpPr>
          <p:nvPr>
            <p:ph type="sldNum" sz="quarter" idx="10"/>
          </p:nvPr>
        </p:nvSpPr>
        <p:spPr/>
        <p:txBody>
          <a:bodyPr/>
          <a:lstStyle/>
          <a:p>
            <a:fld id="{6E6FD3D5-F94A-48C2-9A03-5C315957117D}" type="slidenum">
              <a:rPr lang="en-US" smtClean="0"/>
              <a:t>7</a:t>
            </a:fld>
            <a:endParaRPr lang="en-US"/>
          </a:p>
        </p:txBody>
      </p:sp>
    </p:spTree>
    <p:extLst>
      <p:ext uri="{BB962C8B-B14F-4D97-AF65-F5344CB8AC3E}">
        <p14:creationId xmlns:p14="http://schemas.microsoft.com/office/powerpoint/2010/main" val="285752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some sub-industries, like the ‘Communications and Equipment Manufacturing’ sector, the number of firms has steadily declined (Graph _). This is where Apple is</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8</a:t>
            </a:fld>
            <a:endParaRPr lang="es-ES"/>
          </a:p>
        </p:txBody>
      </p:sp>
    </p:spTree>
    <p:extLst>
      <p:ext uri="{BB962C8B-B14F-4D97-AF65-F5344CB8AC3E}">
        <p14:creationId xmlns:p14="http://schemas.microsoft.com/office/powerpoint/2010/main" val="235528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In other sub industries, the outlook is the opposite. The number of firms has increased and new firms have entered in growing numbers. One sector subject to this trend is ‘Other Information Services’ in which Facebook is identified</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9</a:t>
            </a:fld>
            <a:endParaRPr lang="es-ES"/>
          </a:p>
        </p:txBody>
      </p:sp>
    </p:spTree>
    <p:extLst>
      <p:ext uri="{BB962C8B-B14F-4D97-AF65-F5344CB8AC3E}">
        <p14:creationId xmlns:p14="http://schemas.microsoft.com/office/powerpoint/2010/main" val="2758354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46333B76-5D59-B147-872A-63556F7438F2}" type="datetimeFigureOut">
              <a:rPr lang="en-SE" smtClean="0"/>
              <a:t>01/11/2023</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4057617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6333B76-5D59-B147-872A-63556F7438F2}" type="datetimeFigureOut">
              <a:rPr lang="en-SE" smtClean="0"/>
              <a:t>01/11/2023</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425934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6333B76-5D59-B147-872A-63556F7438F2}" type="datetimeFigureOut">
              <a:rPr lang="en-SE" smtClean="0"/>
              <a:t>01/11/2023</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100523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6333B76-5D59-B147-872A-63556F7438F2}" type="datetimeFigureOut">
              <a:rPr lang="en-SE" smtClean="0"/>
              <a:t>01/11/2023</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2477462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6333B76-5D59-B147-872A-63556F7438F2}" type="datetimeFigureOut">
              <a:rPr lang="en-SE" smtClean="0"/>
              <a:t>01/11/2023</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239408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46333B76-5D59-B147-872A-63556F7438F2}" type="datetimeFigureOut">
              <a:rPr lang="en-SE" smtClean="0"/>
              <a:t>01/11/2023</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1352395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46333B76-5D59-B147-872A-63556F7438F2}" type="datetimeFigureOut">
              <a:rPr lang="en-SE" smtClean="0"/>
              <a:t>01/11/2023</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2695374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6333B76-5D59-B147-872A-63556F7438F2}" type="datetimeFigureOut">
              <a:rPr lang="en-SE" smtClean="0"/>
              <a:t>01/11/2023</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377929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333B76-5D59-B147-872A-63556F7438F2}" type="datetimeFigureOut">
              <a:rPr lang="en-SE" smtClean="0"/>
              <a:t>01/11/2023</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83502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6333B76-5D59-B147-872A-63556F7438F2}" type="datetimeFigureOut">
              <a:rPr lang="en-SE" smtClean="0"/>
              <a:t>01/11/2023</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298561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6333B76-5D59-B147-872A-63556F7438F2}" type="datetimeFigureOut">
              <a:rPr lang="en-SE" smtClean="0"/>
              <a:t>01/11/2023</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E7DC6B41-1A66-AF4E-9A3F-A8C88A4B7DF7}" type="slidenum">
              <a:rPr lang="en-SE" smtClean="0"/>
              <a:t>‹#›</a:t>
            </a:fld>
            <a:endParaRPr lang="en-SE"/>
          </a:p>
        </p:txBody>
      </p:sp>
    </p:spTree>
    <p:extLst>
      <p:ext uri="{BB962C8B-B14F-4D97-AF65-F5344CB8AC3E}">
        <p14:creationId xmlns:p14="http://schemas.microsoft.com/office/powerpoint/2010/main" val="266006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33B76-5D59-B147-872A-63556F7438F2}" type="datetimeFigureOut">
              <a:rPr lang="en-SE" smtClean="0"/>
              <a:t>01/11/2023</a:t>
            </a:fld>
            <a:endParaRPr lang="en-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C6B41-1A66-AF4E-9A3F-A8C88A4B7DF7}" type="slidenum">
              <a:rPr lang="en-SE" smtClean="0"/>
              <a:t>‹#›</a:t>
            </a:fld>
            <a:endParaRPr lang="en-SE"/>
          </a:p>
        </p:txBody>
      </p:sp>
    </p:spTree>
    <p:extLst>
      <p:ext uri="{BB962C8B-B14F-4D97-AF65-F5344CB8AC3E}">
        <p14:creationId xmlns:p14="http://schemas.microsoft.com/office/powerpoint/2010/main" val="3381028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D2E0E-E7D0-2AC7-BEC0-EE4706D5CC88}"/>
              </a:ext>
            </a:extLst>
          </p:cNvPr>
          <p:cNvSpPr>
            <a:spLocks noGrp="1"/>
          </p:cNvSpPr>
          <p:nvPr>
            <p:ph type="ctrTitle"/>
          </p:nvPr>
        </p:nvSpPr>
        <p:spPr>
          <a:xfrm>
            <a:off x="7464614" y="1783959"/>
            <a:ext cx="4087306" cy="2889114"/>
          </a:xfrm>
        </p:spPr>
        <p:txBody>
          <a:bodyPr anchor="b">
            <a:normAutofit/>
          </a:bodyPr>
          <a:lstStyle/>
          <a:p>
            <a:pPr algn="l" rtl="0">
              <a:spcBef>
                <a:spcPts val="1200"/>
              </a:spcBef>
              <a:spcAft>
                <a:spcPts val="1200"/>
              </a:spcAft>
            </a:pPr>
            <a:r>
              <a:rPr lang="en-GB" sz="5000" dirty="0"/>
              <a:t/>
            </a:r>
            <a:br>
              <a:rPr lang="en-GB" sz="5000" dirty="0"/>
            </a:br>
            <a:r>
              <a:rPr lang="en-GB" sz="5000" b="1" i="0" u="none" strike="noStrike" dirty="0">
                <a:effectLst/>
                <a:latin typeface="Times New Roman" panose="02020603050405020304" pitchFamily="18" charset="0"/>
              </a:rPr>
              <a:t>Gatekeepers, Superstars, or Disruptors?</a:t>
            </a:r>
            <a:endParaRPr lang="en-SE" sz="5000" dirty="0"/>
          </a:p>
        </p:txBody>
      </p:sp>
      <p:sp>
        <p:nvSpPr>
          <p:cNvPr id="3" name="Subtitle 2">
            <a:extLst>
              <a:ext uri="{FF2B5EF4-FFF2-40B4-BE49-F238E27FC236}">
                <a16:creationId xmlns:a16="http://schemas.microsoft.com/office/drawing/2014/main" id="{25B59A58-0C17-D154-A067-2348112C3D25}"/>
              </a:ext>
            </a:extLst>
          </p:cNvPr>
          <p:cNvSpPr>
            <a:spLocks noGrp="1"/>
          </p:cNvSpPr>
          <p:nvPr>
            <p:ph type="subTitle" idx="1"/>
          </p:nvPr>
        </p:nvSpPr>
        <p:spPr>
          <a:xfrm>
            <a:off x="7464612" y="4750893"/>
            <a:ext cx="4087305" cy="1147863"/>
          </a:xfrm>
        </p:spPr>
        <p:txBody>
          <a:bodyPr anchor="t">
            <a:normAutofit fontScale="92500" lnSpcReduction="20000"/>
          </a:bodyPr>
          <a:lstStyle/>
          <a:p>
            <a:pPr algn="l"/>
            <a:r>
              <a:rPr lang="en-GB" sz="2000" b="1" i="0" u="none" strike="noStrike" dirty="0">
                <a:effectLst/>
                <a:latin typeface="Times New Roman" panose="02020603050405020304" pitchFamily="18" charset="0"/>
              </a:rPr>
              <a:t>A Study of Rents in Digital Industries</a:t>
            </a:r>
          </a:p>
          <a:p>
            <a:pPr algn="l"/>
            <a:endParaRPr lang="en-GB" sz="1400" b="1" dirty="0">
              <a:latin typeface="Times New Roman" panose="02020603050405020304" pitchFamily="18" charset="0"/>
            </a:endParaRPr>
          </a:p>
          <a:p>
            <a:pPr algn="l"/>
            <a:r>
              <a:rPr lang="en-GB" sz="1400" b="1" dirty="0">
                <a:latin typeface="Times New Roman" panose="02020603050405020304" pitchFamily="18" charset="0"/>
              </a:rPr>
              <a:t>Sotirios </a:t>
            </a:r>
            <a:r>
              <a:rPr lang="en-GB" sz="1400" b="1" dirty="0" smtClean="0">
                <a:latin typeface="Times New Roman" panose="02020603050405020304" pitchFamily="18" charset="0"/>
              </a:rPr>
              <a:t>Georgousis, </a:t>
            </a:r>
            <a:r>
              <a:rPr lang="en-GB" sz="1400" b="1" dirty="0">
                <a:latin typeface="Times New Roman" panose="02020603050405020304" pitchFamily="18" charset="0"/>
              </a:rPr>
              <a:t>Bowman Heiden, </a:t>
            </a:r>
            <a:r>
              <a:rPr lang="en-GB" sz="1400" b="1" dirty="0" smtClean="0">
                <a:latin typeface="Times New Roman" panose="02020603050405020304" pitchFamily="18" charset="0"/>
              </a:rPr>
              <a:t>and Nicolas Petit</a:t>
            </a:r>
          </a:p>
          <a:p>
            <a:pPr algn="l"/>
            <a:r>
              <a:rPr lang="en-GB" sz="1400" b="1" smtClean="0">
                <a:latin typeface="Times New Roman" panose="02020603050405020304" pitchFamily="18" charset="0"/>
              </a:rPr>
              <a:t>11  January 2023</a:t>
            </a:r>
            <a:endParaRPr lang="en-SE" sz="1400" b="1" dirty="0"/>
          </a:p>
        </p:txBody>
      </p:sp>
      <p:pic>
        <p:nvPicPr>
          <p:cNvPr id="5" name="Picture 4">
            <a:extLst>
              <a:ext uri="{FF2B5EF4-FFF2-40B4-BE49-F238E27FC236}">
                <a16:creationId xmlns:a16="http://schemas.microsoft.com/office/drawing/2014/main" id="{B953B8F5-8DC5-DD3F-3DBC-62AC38ADD042}"/>
              </a:ext>
            </a:extLst>
          </p:cNvPr>
          <p:cNvPicPr>
            <a:picLocks noChangeAspect="1"/>
          </p:cNvPicPr>
          <p:nvPr/>
        </p:nvPicPr>
        <p:blipFill rotWithShape="1">
          <a:blip r:embed="rId3"/>
          <a:srcRect l="5565" r="1731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1975394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10</a:t>
            </a:fld>
            <a:endParaRPr lang="es-ES" dirty="0"/>
          </a:p>
        </p:txBody>
      </p:sp>
      <p:pic>
        <p:nvPicPr>
          <p:cNvPr id="6" name="Picture 5"/>
          <p:cNvPicPr>
            <a:picLocks noChangeAspect="1"/>
          </p:cNvPicPr>
          <p:nvPr/>
        </p:nvPicPr>
        <p:blipFill>
          <a:blip r:embed="rId3"/>
          <a:stretch>
            <a:fillRect/>
          </a:stretch>
        </p:blipFill>
        <p:spPr>
          <a:xfrm>
            <a:off x="2134111" y="653955"/>
            <a:ext cx="8071423" cy="5422392"/>
          </a:xfrm>
          <a:prstGeom prst="rect">
            <a:avLst/>
          </a:prstGeom>
        </p:spPr>
      </p:pic>
    </p:spTree>
    <p:extLst>
      <p:ext uri="{BB962C8B-B14F-4D97-AF65-F5344CB8AC3E}">
        <p14:creationId xmlns:p14="http://schemas.microsoft.com/office/powerpoint/2010/main" val="116660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11</a:t>
            </a:fld>
            <a:endParaRPr lang="es-ES" dirty="0"/>
          </a:p>
        </p:txBody>
      </p:sp>
      <p:pic>
        <p:nvPicPr>
          <p:cNvPr id="6" name="Picture 5"/>
          <p:cNvPicPr>
            <a:picLocks noChangeAspect="1"/>
          </p:cNvPicPr>
          <p:nvPr/>
        </p:nvPicPr>
        <p:blipFill>
          <a:blip r:embed="rId3"/>
          <a:stretch>
            <a:fillRect/>
          </a:stretch>
        </p:blipFill>
        <p:spPr>
          <a:xfrm>
            <a:off x="2444533" y="653957"/>
            <a:ext cx="8051881" cy="5422392"/>
          </a:xfrm>
          <a:prstGeom prst="rect">
            <a:avLst/>
          </a:prstGeom>
        </p:spPr>
      </p:pic>
    </p:spTree>
    <p:extLst>
      <p:ext uri="{BB962C8B-B14F-4D97-AF65-F5344CB8AC3E}">
        <p14:creationId xmlns:p14="http://schemas.microsoft.com/office/powerpoint/2010/main" val="13906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12</a:t>
            </a:fld>
            <a:endParaRPr lang="es-ES" dirty="0"/>
          </a:p>
        </p:txBody>
      </p:sp>
      <p:pic>
        <p:nvPicPr>
          <p:cNvPr id="5" name="Picture 4"/>
          <p:cNvPicPr>
            <a:picLocks noChangeAspect="1"/>
          </p:cNvPicPr>
          <p:nvPr/>
        </p:nvPicPr>
        <p:blipFill>
          <a:blip r:embed="rId3"/>
          <a:stretch>
            <a:fillRect/>
          </a:stretch>
        </p:blipFill>
        <p:spPr>
          <a:xfrm>
            <a:off x="2257481" y="644180"/>
            <a:ext cx="8074152" cy="5276560"/>
          </a:xfrm>
          <a:prstGeom prst="rect">
            <a:avLst/>
          </a:prstGeom>
        </p:spPr>
      </p:pic>
    </p:spTree>
    <p:extLst>
      <p:ext uri="{BB962C8B-B14F-4D97-AF65-F5344CB8AC3E}">
        <p14:creationId xmlns:p14="http://schemas.microsoft.com/office/powerpoint/2010/main" val="349929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13</a:t>
            </a:fld>
            <a:endParaRPr lang="es-ES" dirty="0"/>
          </a:p>
        </p:txBody>
      </p:sp>
      <p:pic>
        <p:nvPicPr>
          <p:cNvPr id="5" name="Picture 4"/>
          <p:cNvPicPr>
            <a:picLocks noChangeAspect="1"/>
          </p:cNvPicPr>
          <p:nvPr/>
        </p:nvPicPr>
        <p:blipFill>
          <a:blip r:embed="rId3"/>
          <a:stretch>
            <a:fillRect/>
          </a:stretch>
        </p:blipFill>
        <p:spPr>
          <a:xfrm>
            <a:off x="2605824" y="498348"/>
            <a:ext cx="8071423" cy="5422392"/>
          </a:xfrm>
          <a:prstGeom prst="rect">
            <a:avLst/>
          </a:prstGeom>
        </p:spPr>
      </p:pic>
    </p:spTree>
    <p:extLst>
      <p:ext uri="{BB962C8B-B14F-4D97-AF65-F5344CB8AC3E}">
        <p14:creationId xmlns:p14="http://schemas.microsoft.com/office/powerpoint/2010/main" val="143032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Markups</a:t>
            </a:r>
            <a:endParaRPr lang="en-US" dirty="0"/>
          </a:p>
        </p:txBody>
      </p:sp>
      <p:sp>
        <p:nvSpPr>
          <p:cNvPr id="3" name="Content Placeholder 2"/>
          <p:cNvSpPr>
            <a:spLocks noGrp="1"/>
          </p:cNvSpPr>
          <p:nvPr>
            <p:ph idx="1"/>
          </p:nvPr>
        </p:nvSpPr>
        <p:spPr/>
        <p:txBody>
          <a:bodyPr/>
          <a:lstStyle/>
          <a:p>
            <a:endParaRPr lang="en-US" b="1" dirty="0"/>
          </a:p>
        </p:txBody>
      </p:sp>
      <p:pic>
        <p:nvPicPr>
          <p:cNvPr id="4" name="Picture 3"/>
          <p:cNvPicPr>
            <a:picLocks noChangeAspect="1"/>
          </p:cNvPicPr>
          <p:nvPr/>
        </p:nvPicPr>
        <p:blipFill>
          <a:blip r:embed="rId3"/>
          <a:stretch>
            <a:fillRect/>
          </a:stretch>
        </p:blipFill>
        <p:spPr>
          <a:xfrm>
            <a:off x="7952740" y="1524218"/>
            <a:ext cx="3246080" cy="2334018"/>
          </a:xfrm>
          <a:prstGeom prst="rect">
            <a:avLst/>
          </a:prstGeom>
        </p:spPr>
      </p:pic>
      <p:pic>
        <p:nvPicPr>
          <p:cNvPr id="5" name="Picture 4"/>
          <p:cNvPicPr>
            <a:picLocks noChangeAspect="1"/>
          </p:cNvPicPr>
          <p:nvPr/>
        </p:nvPicPr>
        <p:blipFill>
          <a:blip r:embed="rId4"/>
          <a:stretch>
            <a:fillRect/>
          </a:stretch>
        </p:blipFill>
        <p:spPr>
          <a:xfrm>
            <a:off x="838200" y="1524218"/>
            <a:ext cx="3246080" cy="2348382"/>
          </a:xfrm>
          <a:prstGeom prst="rect">
            <a:avLst/>
          </a:prstGeom>
        </p:spPr>
      </p:pic>
      <p:pic>
        <p:nvPicPr>
          <p:cNvPr id="6" name="Picture 5"/>
          <p:cNvPicPr>
            <a:picLocks noChangeAspect="1"/>
          </p:cNvPicPr>
          <p:nvPr/>
        </p:nvPicPr>
        <p:blipFill rotWithShape="1">
          <a:blip r:embed="rId5"/>
          <a:srcRect t="662"/>
          <a:stretch/>
        </p:blipFill>
        <p:spPr>
          <a:xfrm>
            <a:off x="4381107" y="1524218"/>
            <a:ext cx="3274806" cy="2369924"/>
          </a:xfrm>
          <a:prstGeom prst="rect">
            <a:avLst/>
          </a:prstGeom>
        </p:spPr>
      </p:pic>
      <p:pic>
        <p:nvPicPr>
          <p:cNvPr id="11" name="Picture 10"/>
          <p:cNvPicPr>
            <a:picLocks noChangeAspect="1"/>
          </p:cNvPicPr>
          <p:nvPr/>
        </p:nvPicPr>
        <p:blipFill>
          <a:blip r:embed="rId6"/>
          <a:stretch>
            <a:fillRect/>
          </a:stretch>
        </p:blipFill>
        <p:spPr>
          <a:xfrm>
            <a:off x="8094024" y="4209393"/>
            <a:ext cx="3109434" cy="2277660"/>
          </a:xfrm>
          <a:prstGeom prst="rect">
            <a:avLst/>
          </a:prstGeom>
        </p:spPr>
      </p:pic>
      <p:pic>
        <p:nvPicPr>
          <p:cNvPr id="12" name="Picture 11"/>
          <p:cNvPicPr>
            <a:picLocks noChangeAspect="1"/>
          </p:cNvPicPr>
          <p:nvPr/>
        </p:nvPicPr>
        <p:blipFill>
          <a:blip r:embed="rId7"/>
          <a:stretch>
            <a:fillRect/>
          </a:stretch>
        </p:blipFill>
        <p:spPr>
          <a:xfrm>
            <a:off x="838200" y="4232714"/>
            <a:ext cx="3109433" cy="2254339"/>
          </a:xfrm>
          <a:prstGeom prst="rect">
            <a:avLst/>
          </a:prstGeom>
        </p:spPr>
      </p:pic>
      <p:pic>
        <p:nvPicPr>
          <p:cNvPr id="13" name="Picture 12"/>
          <p:cNvPicPr>
            <a:picLocks noChangeAspect="1"/>
          </p:cNvPicPr>
          <p:nvPr/>
        </p:nvPicPr>
        <p:blipFill>
          <a:blip r:embed="rId8"/>
          <a:stretch>
            <a:fillRect/>
          </a:stretch>
        </p:blipFill>
        <p:spPr>
          <a:xfrm>
            <a:off x="4466112" y="4232924"/>
            <a:ext cx="3109433" cy="2256988"/>
          </a:xfrm>
          <a:prstGeom prst="rect">
            <a:avLst/>
          </a:prstGeom>
        </p:spPr>
      </p:pic>
    </p:spTree>
    <p:extLst>
      <p:ext uri="{BB962C8B-B14F-4D97-AF65-F5344CB8AC3E}">
        <p14:creationId xmlns:p14="http://schemas.microsoft.com/office/powerpoint/2010/main" val="1854525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E85D-4803-BB28-5065-317FCB7F35BE}"/>
              </a:ext>
            </a:extLst>
          </p:cNvPr>
          <p:cNvSpPr>
            <a:spLocks noGrp="1"/>
          </p:cNvSpPr>
          <p:nvPr>
            <p:ph type="title"/>
          </p:nvPr>
        </p:nvSpPr>
        <p:spPr/>
        <p:txBody>
          <a:bodyPr/>
          <a:lstStyle/>
          <a:p>
            <a:r>
              <a:rPr lang="en-SE" dirty="0"/>
              <a:t>Testing for Ricardian rents</a:t>
            </a:r>
          </a:p>
        </p:txBody>
      </p:sp>
      <p:sp>
        <p:nvSpPr>
          <p:cNvPr id="3" name="Content Placeholder 2">
            <a:extLst>
              <a:ext uri="{FF2B5EF4-FFF2-40B4-BE49-F238E27FC236}">
                <a16:creationId xmlns:a16="http://schemas.microsoft.com/office/drawing/2014/main" id="{B6C9AFD3-B70A-531E-0105-7B48B1458C0E}"/>
              </a:ext>
            </a:extLst>
          </p:cNvPr>
          <p:cNvSpPr>
            <a:spLocks noGrp="1"/>
          </p:cNvSpPr>
          <p:nvPr>
            <p:ph idx="1"/>
          </p:nvPr>
        </p:nvSpPr>
        <p:spPr/>
        <p:txBody>
          <a:bodyPr/>
          <a:lstStyle/>
          <a:p>
            <a:pPr>
              <a:spcBef>
                <a:spcPts val="0"/>
              </a:spcBef>
            </a:pPr>
            <a:r>
              <a:rPr lang="en-US" dirty="0" smtClean="0"/>
              <a:t>Total factor productivity</a:t>
            </a:r>
          </a:p>
          <a:p>
            <a:pPr>
              <a:spcBef>
                <a:spcPts val="0"/>
              </a:spcBef>
            </a:pPr>
            <a:r>
              <a:rPr lang="en-US" dirty="0" smtClean="0"/>
              <a:t>Intra sub industry differentials</a:t>
            </a:r>
            <a:endParaRPr lang="en-SE" dirty="0"/>
          </a:p>
        </p:txBody>
      </p:sp>
    </p:spTree>
    <p:extLst>
      <p:ext uri="{BB962C8B-B14F-4D97-AF65-F5344CB8AC3E}">
        <p14:creationId xmlns:p14="http://schemas.microsoft.com/office/powerpoint/2010/main" val="267840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slzXAYK_Mpkc9i3hLoAKUx_0MF54ZxSC5GRpfbfn-TNYVb_RSps__-6tXQYTgQVJTQdcM7EX8SX7w9N01I2D6PQYkkg7EVwbNrYT-aYzeUVBzHgb5EAzGPoSxzfPPtO6sbMKEU0srNeKiNIs6TRWVAocp4p3GW1Xh2UOXBpW_GDSuUaDiFgxFx4L-F549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374" y="525279"/>
            <a:ext cx="4042681" cy="142682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KT6SX3-xLWo3Og_ed142VLzU82BxswTpHUaW7-cHgT6yCgQ05dwtjjqbkIwbTwAxqgpOMcPPZJ6jkTJU2-HY3rRe5EMsBIXB2uG0BeI0vnDTQSQ9OhdImq16xOLYOxR0k5_dXRBhMNslrKGoJpJFDVbDKLWSVdOjylSQuza8EDiritsi8Bjh9pPsR20GL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8424" y="2032897"/>
            <a:ext cx="4023631" cy="14268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5.googleusercontent.com/bOwRfdY3BXfkX7divqBLhPdD2oTc3vHt1lLqZ9t9_ZtLEfQ113gbIEZrZ3DBPcmx7H4OdYnaIaN6jfrIutOwPPE4yb8RSLsCShXBx-KYhSzXH7yBVN1vXQYBZlFPXiVvZDre8PRTsBM7dnoIs7bT_YPcGqj1sHhGLaF5cD0UIn1Bky59TXbpLwCI-y_NJ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8424" y="3540515"/>
            <a:ext cx="4023631" cy="14256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h3.googleusercontent.com/tAmiu0EuKRm8B08v9g8Oz1WkYkTlfnMt4Mnv29LDM1oY_3WYME7GfM3s130mObc---1X1DBfx7abfddSerDoqxi6gUIOXpiQgALB_pyuLMSQ6T3OV1cuwbDSKTo62cZ0bJ1MN4Oue36pKzal04t5J8fihrztAS_6krAT_-ubzYOFdo7AJcuvGuctTL7G9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8424" y="5046936"/>
            <a:ext cx="4056969" cy="1443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53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E85D-4803-BB28-5065-317FCB7F35BE}"/>
              </a:ext>
            </a:extLst>
          </p:cNvPr>
          <p:cNvSpPr>
            <a:spLocks noGrp="1"/>
          </p:cNvSpPr>
          <p:nvPr>
            <p:ph type="title"/>
          </p:nvPr>
        </p:nvSpPr>
        <p:spPr/>
        <p:txBody>
          <a:bodyPr/>
          <a:lstStyle/>
          <a:p>
            <a:r>
              <a:rPr lang="en-SE" dirty="0"/>
              <a:t>Testing for Schumpeterian rewards</a:t>
            </a:r>
          </a:p>
        </p:txBody>
      </p:sp>
      <p:sp>
        <p:nvSpPr>
          <p:cNvPr id="3" name="Content Placeholder 2">
            <a:extLst>
              <a:ext uri="{FF2B5EF4-FFF2-40B4-BE49-F238E27FC236}">
                <a16:creationId xmlns:a16="http://schemas.microsoft.com/office/drawing/2014/main" id="{B6C9AFD3-B70A-531E-0105-7B48B1458C0E}"/>
              </a:ext>
            </a:extLst>
          </p:cNvPr>
          <p:cNvSpPr>
            <a:spLocks noGrp="1"/>
          </p:cNvSpPr>
          <p:nvPr>
            <p:ph idx="1"/>
          </p:nvPr>
        </p:nvSpPr>
        <p:spPr/>
        <p:txBody>
          <a:bodyPr>
            <a:normAutofit fontScale="77500" lnSpcReduction="20000"/>
          </a:bodyPr>
          <a:lstStyle/>
          <a:p>
            <a:r>
              <a:rPr lang="en-US" dirty="0" smtClean="0"/>
              <a:t>All monopoly rents fall in long term under conditions of free entry, all Schumpeterian rewards dissipate in long term under conditions of free innovation</a:t>
            </a:r>
          </a:p>
          <a:p>
            <a:r>
              <a:rPr lang="en-US" dirty="0"/>
              <a:t>A profit maximizing monopolist will expend resources to maintain rent in long </a:t>
            </a:r>
            <a:r>
              <a:rPr lang="en-US" dirty="0" smtClean="0"/>
              <a:t>term; a profit maximizing disruptor will spend resources to renew its rent in the long term</a:t>
            </a:r>
          </a:p>
          <a:p>
            <a:r>
              <a:rPr lang="en-US" dirty="0" smtClean="0"/>
              <a:t>What is monopoly v Schumpeterian spending?</a:t>
            </a:r>
            <a:endParaRPr lang="en-US" dirty="0"/>
          </a:p>
          <a:p>
            <a:r>
              <a:rPr lang="en-US" dirty="0" smtClean="0"/>
              <a:t>Different types of expenditure</a:t>
            </a:r>
            <a:endParaRPr lang="en-US" dirty="0"/>
          </a:p>
          <a:p>
            <a:pPr lvl="1"/>
            <a:r>
              <a:rPr lang="en-US" dirty="0" smtClean="0"/>
              <a:t>Expenses related to control of entry</a:t>
            </a:r>
          </a:p>
          <a:p>
            <a:pPr lvl="2"/>
            <a:r>
              <a:rPr lang="en-US" dirty="0" smtClean="0"/>
              <a:t>Lobbying</a:t>
            </a:r>
          </a:p>
          <a:p>
            <a:pPr lvl="2"/>
            <a:r>
              <a:rPr lang="en-US" dirty="0" smtClean="0"/>
              <a:t>Collusion</a:t>
            </a:r>
            <a:endParaRPr lang="en-US" dirty="0"/>
          </a:p>
          <a:p>
            <a:pPr lvl="2"/>
            <a:r>
              <a:rPr lang="en-US" dirty="0" smtClean="0"/>
              <a:t>M&amp;A w/ potential competitors</a:t>
            </a:r>
          </a:p>
          <a:p>
            <a:pPr lvl="1"/>
            <a:r>
              <a:rPr lang="en-US" dirty="0" smtClean="0"/>
              <a:t>Expenses unrelated to entry conditions (indeterminate effect)</a:t>
            </a:r>
          </a:p>
          <a:p>
            <a:pPr lvl="2"/>
            <a:r>
              <a:rPr lang="en-US" dirty="0" smtClean="0"/>
              <a:t>R&amp;D, retained earnings?</a:t>
            </a:r>
          </a:p>
          <a:p>
            <a:r>
              <a:rPr lang="en-US" dirty="0" smtClean="0"/>
              <a:t>Ratio of monopoly v Schumpeterian spending in each firm?</a:t>
            </a:r>
          </a:p>
          <a:p>
            <a:r>
              <a:rPr lang="en-US" dirty="0" smtClean="0"/>
              <a:t>Data strategy &amp; work still ongoing</a:t>
            </a:r>
            <a:endParaRPr lang="en-SE" dirty="0"/>
          </a:p>
        </p:txBody>
      </p:sp>
    </p:spTree>
    <p:extLst>
      <p:ext uri="{BB962C8B-B14F-4D97-AF65-F5344CB8AC3E}">
        <p14:creationId xmlns:p14="http://schemas.microsoft.com/office/powerpoint/2010/main" val="4091722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work</a:t>
            </a:r>
            <a:endParaRPr lang="en-US" dirty="0"/>
          </a:p>
        </p:txBody>
      </p:sp>
      <p:sp>
        <p:nvSpPr>
          <p:cNvPr id="3" name="Content Placeholder 2"/>
          <p:cNvSpPr>
            <a:spLocks noGrp="1"/>
          </p:cNvSpPr>
          <p:nvPr>
            <p:ph idx="1"/>
          </p:nvPr>
        </p:nvSpPr>
        <p:spPr/>
        <p:txBody>
          <a:bodyPr/>
          <a:lstStyle/>
          <a:p>
            <a:r>
              <a:rPr lang="en-US" dirty="0" smtClean="0"/>
              <a:t>Rate of entry and market participation in industries other than ICT?</a:t>
            </a:r>
          </a:p>
          <a:p>
            <a:r>
              <a:rPr lang="en-US" dirty="0" err="1" smtClean="0"/>
              <a:t>Ricardian</a:t>
            </a:r>
            <a:r>
              <a:rPr lang="en-US" dirty="0" smtClean="0"/>
              <a:t> rents across sub industries?</a:t>
            </a:r>
          </a:p>
          <a:p>
            <a:r>
              <a:rPr lang="en-US" dirty="0" smtClean="0"/>
              <a:t>Schumpeterian rents?</a:t>
            </a:r>
            <a:endParaRPr lang="en-US" dirty="0"/>
          </a:p>
        </p:txBody>
      </p:sp>
    </p:spTree>
    <p:extLst>
      <p:ext uri="{BB962C8B-B14F-4D97-AF65-F5344CB8AC3E}">
        <p14:creationId xmlns:p14="http://schemas.microsoft.com/office/powerpoint/2010/main" val="2716197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1A9873-554A-5E5A-8FE0-8A95BDD5EB11}"/>
              </a:ext>
            </a:extLst>
          </p:cNvPr>
          <p:cNvSpPr>
            <a:spLocks noGrp="1"/>
          </p:cNvSpPr>
          <p:nvPr>
            <p:ph type="title"/>
          </p:nvPr>
        </p:nvSpPr>
        <p:spPr>
          <a:xfrm>
            <a:off x="804672" y="640080"/>
            <a:ext cx="3282696" cy="5257800"/>
          </a:xfrm>
        </p:spPr>
        <p:txBody>
          <a:bodyPr>
            <a:normAutofit/>
          </a:bodyPr>
          <a:lstStyle/>
          <a:p>
            <a:pPr algn="ctr"/>
            <a:r>
              <a:rPr lang="en-SE" b="1" dirty="0">
                <a:solidFill>
                  <a:schemeClr val="bg1"/>
                </a:solidFill>
              </a:rPr>
              <a:t>Policy</a:t>
            </a:r>
            <a:br>
              <a:rPr lang="en-SE" b="1" dirty="0">
                <a:solidFill>
                  <a:schemeClr val="bg1"/>
                </a:solidFill>
              </a:rPr>
            </a:br>
            <a:r>
              <a:rPr lang="en-SE" b="1" dirty="0">
                <a:solidFill>
                  <a:schemeClr val="bg1"/>
                </a:solidFill>
              </a:rPr>
              <a:t>Discussion</a:t>
            </a:r>
          </a:p>
        </p:txBody>
      </p:sp>
      <p:sp>
        <p:nvSpPr>
          <p:cNvPr id="3" name="Content Placeholder 2">
            <a:extLst>
              <a:ext uri="{FF2B5EF4-FFF2-40B4-BE49-F238E27FC236}">
                <a16:creationId xmlns:a16="http://schemas.microsoft.com/office/drawing/2014/main" id="{ADCF7E53-D6BE-CC27-3E8A-8E608C267832}"/>
              </a:ext>
            </a:extLst>
          </p:cNvPr>
          <p:cNvSpPr>
            <a:spLocks noGrp="1"/>
          </p:cNvSpPr>
          <p:nvPr>
            <p:ph idx="1"/>
          </p:nvPr>
        </p:nvSpPr>
        <p:spPr>
          <a:xfrm>
            <a:off x="5358384" y="640081"/>
            <a:ext cx="6024654" cy="5257800"/>
          </a:xfrm>
        </p:spPr>
        <p:txBody>
          <a:bodyPr anchor="ctr">
            <a:normAutofit/>
          </a:bodyPr>
          <a:lstStyle/>
          <a:p>
            <a:r>
              <a:rPr lang="en-SE" sz="2400" dirty="0"/>
              <a:t>In the long-run, companies are all dead</a:t>
            </a:r>
          </a:p>
          <a:p>
            <a:r>
              <a:rPr lang="en-SE" sz="2400" dirty="0"/>
              <a:t>What should policymakers do in the short to mid-term?</a:t>
            </a:r>
          </a:p>
          <a:p>
            <a:r>
              <a:rPr lang="en-SE" sz="2400" dirty="0"/>
              <a:t>How can policy be crafted to enhance welfare given multi-modal rents?</a:t>
            </a:r>
          </a:p>
          <a:p>
            <a:r>
              <a:rPr lang="en-SE" sz="2400" dirty="0"/>
              <a:t>Are persistent Ricardian rents a problem?</a:t>
            </a:r>
          </a:p>
          <a:p>
            <a:endParaRPr lang="en-SE" sz="2400" dirty="0"/>
          </a:p>
          <a:p>
            <a:endParaRPr lang="en-SE" sz="2400" dirty="0"/>
          </a:p>
        </p:txBody>
      </p:sp>
    </p:spTree>
    <p:extLst>
      <p:ext uri="{BB962C8B-B14F-4D97-AF65-F5344CB8AC3E}">
        <p14:creationId xmlns:p14="http://schemas.microsoft.com/office/powerpoint/2010/main" val="2881684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F865B38-526A-E816-BBF1-DD7839B0A277}"/>
              </a:ext>
            </a:extLst>
          </p:cNvPr>
          <p:cNvSpPr>
            <a:spLocks noGrp="1"/>
          </p:cNvSpPr>
          <p:nvPr>
            <p:ph type="title"/>
          </p:nvPr>
        </p:nvSpPr>
        <p:spPr>
          <a:xfrm>
            <a:off x="804672" y="640080"/>
            <a:ext cx="3282696" cy="5257800"/>
          </a:xfrm>
        </p:spPr>
        <p:txBody>
          <a:bodyPr>
            <a:normAutofit/>
          </a:bodyPr>
          <a:lstStyle/>
          <a:p>
            <a:r>
              <a:rPr lang="en-SE" b="1" dirty="0">
                <a:solidFill>
                  <a:schemeClr val="bg1"/>
                </a:solidFill>
              </a:rPr>
              <a:t>Introduction</a:t>
            </a:r>
          </a:p>
        </p:txBody>
      </p:sp>
      <p:sp>
        <p:nvSpPr>
          <p:cNvPr id="3" name="Content Placeholder 2">
            <a:extLst>
              <a:ext uri="{FF2B5EF4-FFF2-40B4-BE49-F238E27FC236}">
                <a16:creationId xmlns:a16="http://schemas.microsoft.com/office/drawing/2014/main" id="{24393BEE-1A00-2517-C6C2-728E552D5E45}"/>
              </a:ext>
            </a:extLst>
          </p:cNvPr>
          <p:cNvSpPr>
            <a:spLocks noGrp="1"/>
          </p:cNvSpPr>
          <p:nvPr>
            <p:ph idx="1"/>
          </p:nvPr>
        </p:nvSpPr>
        <p:spPr>
          <a:xfrm>
            <a:off x="5358384" y="640081"/>
            <a:ext cx="6024654" cy="5257800"/>
          </a:xfrm>
        </p:spPr>
        <p:txBody>
          <a:bodyPr anchor="ctr">
            <a:normAutofit/>
          </a:bodyPr>
          <a:lstStyle/>
          <a:p>
            <a:pPr rtl="0">
              <a:spcBef>
                <a:spcPts val="1200"/>
              </a:spcBef>
              <a:spcAft>
                <a:spcPts val="1200"/>
              </a:spcAft>
            </a:pPr>
            <a:r>
              <a:rPr lang="en-GB" sz="2200" b="0" i="0" u="none" strike="noStrike" dirty="0">
                <a:effectLst/>
                <a:latin typeface="Times New Roman" panose="02020603050405020304" pitchFamily="18" charset="0"/>
              </a:rPr>
              <a:t>Economic theory of profits and rents: monopoly power, </a:t>
            </a:r>
            <a:r>
              <a:rPr lang="en-GB" sz="2200" dirty="0" err="1">
                <a:latin typeface="Times New Roman" panose="02020603050405020304" pitchFamily="18" charset="0"/>
              </a:rPr>
              <a:t>R</a:t>
            </a:r>
            <a:r>
              <a:rPr lang="en-GB" sz="2200" b="0" i="0" u="none" strike="noStrike" dirty="0" err="1">
                <a:effectLst/>
                <a:latin typeface="Times New Roman" panose="02020603050405020304" pitchFamily="18" charset="0"/>
              </a:rPr>
              <a:t>icardian</a:t>
            </a:r>
            <a:r>
              <a:rPr lang="en-GB" sz="2200" b="0" i="0" u="none" strike="noStrike" dirty="0">
                <a:effectLst/>
                <a:latin typeface="Times New Roman" panose="02020603050405020304" pitchFamily="18" charset="0"/>
              </a:rPr>
              <a:t> rents, and </a:t>
            </a:r>
            <a:r>
              <a:rPr lang="en-GB" sz="2200" dirty="0">
                <a:latin typeface="Times New Roman" panose="02020603050405020304" pitchFamily="18" charset="0"/>
              </a:rPr>
              <a:t>S</a:t>
            </a:r>
            <a:r>
              <a:rPr lang="en-GB" sz="2200" b="0" i="0" u="none" strike="noStrike" dirty="0">
                <a:effectLst/>
                <a:latin typeface="Times New Roman" panose="02020603050405020304" pitchFamily="18" charset="0"/>
              </a:rPr>
              <a:t>chumpeterian rewards. </a:t>
            </a:r>
          </a:p>
          <a:p>
            <a:pPr rtl="0">
              <a:spcBef>
                <a:spcPts val="1200"/>
              </a:spcBef>
              <a:spcAft>
                <a:spcPts val="1200"/>
              </a:spcAft>
            </a:pPr>
            <a:r>
              <a:rPr lang="en-GB" sz="2200" dirty="0">
                <a:latin typeface="Times New Roman" panose="02020603050405020304" pitchFamily="18" charset="0"/>
              </a:rPr>
              <a:t>H</a:t>
            </a:r>
            <a:r>
              <a:rPr lang="en-GB" sz="2200" b="0" i="0" u="none" strike="noStrike" dirty="0">
                <a:effectLst/>
                <a:latin typeface="Times New Roman" panose="02020603050405020304" pitchFamily="18" charset="0"/>
              </a:rPr>
              <a:t>ypotheses and tests of rents that underpin the substantial and persistent profits of digital firms. </a:t>
            </a:r>
          </a:p>
          <a:p>
            <a:pPr rtl="0">
              <a:spcBef>
                <a:spcPts val="1200"/>
              </a:spcBef>
              <a:spcAft>
                <a:spcPts val="1200"/>
              </a:spcAft>
            </a:pPr>
            <a:r>
              <a:rPr lang="en-GB" sz="2200" b="0" i="0" u="none" strike="noStrike" dirty="0" smtClean="0">
                <a:effectLst/>
                <a:latin typeface="Times New Roman" panose="02020603050405020304" pitchFamily="18" charset="0"/>
              </a:rPr>
              <a:t>Evidence of monopoly </a:t>
            </a:r>
            <a:r>
              <a:rPr lang="en-GB" sz="2200" b="0" i="0" u="none" strike="noStrike" dirty="0">
                <a:effectLst/>
                <a:latin typeface="Times New Roman" panose="02020603050405020304" pitchFamily="18" charset="0"/>
              </a:rPr>
              <a:t>power </a:t>
            </a:r>
            <a:r>
              <a:rPr lang="en-GB" sz="2200" b="0" i="0" u="none" strike="noStrike" dirty="0" smtClean="0">
                <a:effectLst/>
                <a:latin typeface="Times New Roman" panose="02020603050405020304" pitchFamily="18" charset="0"/>
              </a:rPr>
              <a:t>hypothesis? </a:t>
            </a:r>
            <a:endParaRPr lang="en-GB" sz="2200" b="0" i="0" u="none" strike="noStrike" dirty="0">
              <a:effectLst/>
              <a:latin typeface="Times New Roman" panose="02020603050405020304" pitchFamily="18" charset="0"/>
            </a:endParaRPr>
          </a:p>
          <a:p>
            <a:pPr rtl="0">
              <a:spcBef>
                <a:spcPts val="1200"/>
              </a:spcBef>
              <a:spcAft>
                <a:spcPts val="1200"/>
              </a:spcAft>
            </a:pPr>
            <a:r>
              <a:rPr lang="en-GB" sz="2200" dirty="0" smtClean="0">
                <a:latin typeface="Times New Roman" panose="02020603050405020304" pitchFamily="18" charset="0"/>
              </a:rPr>
              <a:t>Evidence of </a:t>
            </a:r>
            <a:r>
              <a:rPr lang="en-GB" sz="2200" b="0" i="0" u="none" strike="noStrike" dirty="0" err="1" smtClean="0">
                <a:effectLst/>
                <a:latin typeface="Times New Roman" panose="02020603050405020304" pitchFamily="18" charset="0"/>
              </a:rPr>
              <a:t>Ricardian</a:t>
            </a:r>
            <a:r>
              <a:rPr lang="en-GB" sz="2200" b="0" i="0" u="none" strike="noStrike" dirty="0" smtClean="0">
                <a:effectLst/>
                <a:latin typeface="Times New Roman" panose="02020603050405020304" pitchFamily="18" charset="0"/>
              </a:rPr>
              <a:t> </a:t>
            </a:r>
            <a:r>
              <a:rPr lang="en-GB" sz="2200" b="0" i="0" u="none" strike="noStrike" dirty="0">
                <a:effectLst/>
                <a:latin typeface="Times New Roman" panose="02020603050405020304" pitchFamily="18" charset="0"/>
              </a:rPr>
              <a:t>rents by big tech </a:t>
            </a:r>
            <a:r>
              <a:rPr lang="en-GB" sz="2200" b="0" i="0" u="none" strike="noStrike" dirty="0" smtClean="0">
                <a:effectLst/>
                <a:latin typeface="Times New Roman" panose="02020603050405020304" pitchFamily="18" charset="0"/>
              </a:rPr>
              <a:t>firms? </a:t>
            </a:r>
            <a:endParaRPr lang="en-GB" sz="2200" b="0" i="0" u="none" strike="noStrike" dirty="0">
              <a:effectLst/>
              <a:latin typeface="Times New Roman" panose="02020603050405020304" pitchFamily="18" charset="0"/>
            </a:endParaRPr>
          </a:p>
          <a:p>
            <a:pPr rtl="0">
              <a:spcBef>
                <a:spcPts val="1200"/>
              </a:spcBef>
              <a:spcAft>
                <a:spcPts val="1200"/>
              </a:spcAft>
            </a:pPr>
            <a:r>
              <a:rPr lang="en-GB" sz="2200" b="0" i="0" u="none" strike="noStrike" dirty="0">
                <a:effectLst/>
                <a:latin typeface="Times New Roman" panose="02020603050405020304" pitchFamily="18" charset="0"/>
              </a:rPr>
              <a:t>Evidence </a:t>
            </a:r>
            <a:r>
              <a:rPr lang="en-GB" sz="2200" dirty="0">
                <a:latin typeface="Times New Roman" panose="02020603050405020304" pitchFamily="18" charset="0"/>
              </a:rPr>
              <a:t>of </a:t>
            </a:r>
            <a:r>
              <a:rPr lang="en-GB" sz="2200" b="0" i="0" u="none" strike="noStrike" dirty="0">
                <a:effectLst/>
                <a:latin typeface="Times New Roman" panose="02020603050405020304" pitchFamily="18" charset="0"/>
              </a:rPr>
              <a:t>Schumpeterian rewards in digital </a:t>
            </a:r>
            <a:r>
              <a:rPr lang="en-GB" sz="2200" b="0" i="0" u="none" strike="noStrike" dirty="0" smtClean="0">
                <a:effectLst/>
                <a:latin typeface="Times New Roman" panose="02020603050405020304" pitchFamily="18" charset="0"/>
              </a:rPr>
              <a:t>sub-industries?</a:t>
            </a:r>
            <a:endParaRPr lang="en-GB" sz="2200" b="0" i="0" u="none" strike="noStrike" dirty="0">
              <a:effectLst/>
              <a:latin typeface="Times New Roman" panose="02020603050405020304" pitchFamily="18" charset="0"/>
            </a:endParaRPr>
          </a:p>
          <a:p>
            <a:pPr rtl="0">
              <a:spcBef>
                <a:spcPts val="1200"/>
              </a:spcBef>
              <a:spcAft>
                <a:spcPts val="1200"/>
              </a:spcAft>
            </a:pPr>
            <a:r>
              <a:rPr lang="en-GB" sz="2200" dirty="0">
                <a:latin typeface="Times New Roman" panose="02020603050405020304" pitchFamily="18" charset="0"/>
              </a:rPr>
              <a:t>P</a:t>
            </a:r>
            <a:r>
              <a:rPr lang="en-GB" sz="2200" b="0" i="0" u="none" strike="noStrike" dirty="0">
                <a:effectLst/>
                <a:latin typeface="Times New Roman" panose="02020603050405020304" pitchFamily="18" charset="0"/>
              </a:rPr>
              <a:t>olicy interventions in a context of coexisting monopoly power, </a:t>
            </a:r>
            <a:r>
              <a:rPr lang="en-GB" sz="2200" b="0" i="0" u="none" strike="noStrike" dirty="0" err="1">
                <a:effectLst/>
                <a:latin typeface="Times New Roman" panose="02020603050405020304" pitchFamily="18" charset="0"/>
              </a:rPr>
              <a:t>Ricardian</a:t>
            </a:r>
            <a:r>
              <a:rPr lang="en-GB" sz="2200" b="0" i="0" u="none" strike="noStrike" dirty="0">
                <a:effectLst/>
                <a:latin typeface="Times New Roman" panose="02020603050405020304" pitchFamily="18" charset="0"/>
              </a:rPr>
              <a:t> rents, and Schumpeterian rewards.</a:t>
            </a:r>
            <a:endParaRPr lang="en-SE" sz="2200" dirty="0"/>
          </a:p>
        </p:txBody>
      </p:sp>
    </p:spTree>
    <p:extLst>
      <p:ext uri="{BB962C8B-B14F-4D97-AF65-F5344CB8AC3E}">
        <p14:creationId xmlns:p14="http://schemas.microsoft.com/office/powerpoint/2010/main" val="3200151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717BA-3C80-30C8-9AA7-F5B60E48654E}"/>
              </a:ext>
            </a:extLst>
          </p:cNvPr>
          <p:cNvSpPr>
            <a:spLocks noGrp="1"/>
          </p:cNvSpPr>
          <p:nvPr>
            <p:ph type="title"/>
          </p:nvPr>
        </p:nvSpPr>
        <p:spPr/>
        <p:txBody>
          <a:bodyPr/>
          <a:lstStyle/>
          <a:p>
            <a:pPr algn="ctr"/>
            <a:r>
              <a:rPr lang="en-US" b="1" dirty="0" smtClean="0"/>
              <a:t>M</a:t>
            </a:r>
            <a:r>
              <a:rPr lang="en-SE" b="1" dirty="0" smtClean="0"/>
              <a:t>ulti-modal </a:t>
            </a:r>
            <a:r>
              <a:rPr lang="en-SE" b="1" dirty="0"/>
              <a:t>theory of </a:t>
            </a:r>
            <a:r>
              <a:rPr lang="en-US" b="1" dirty="0" smtClean="0"/>
              <a:t>economic </a:t>
            </a:r>
            <a:r>
              <a:rPr lang="en-SE" b="1" dirty="0" smtClean="0"/>
              <a:t>rent</a:t>
            </a:r>
            <a:endParaRPr lang="en-SE" b="1" dirty="0"/>
          </a:p>
        </p:txBody>
      </p:sp>
      <p:pic>
        <p:nvPicPr>
          <p:cNvPr id="1026" name="Picture 2">
            <a:extLst>
              <a:ext uri="{FF2B5EF4-FFF2-40B4-BE49-F238E27FC236}">
                <a16:creationId xmlns:a16="http://schemas.microsoft.com/office/drawing/2014/main" id="{21A1A3A4-935D-0864-A896-A507DCD953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8863"/>
          <a:stretch/>
        </p:blipFill>
        <p:spPr bwMode="auto">
          <a:xfrm>
            <a:off x="206098" y="1981705"/>
            <a:ext cx="5291452" cy="3668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630E7EF-86FB-B2CA-5601-A50F3C5A74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390"/>
          <a:stretch/>
        </p:blipFill>
        <p:spPr bwMode="auto">
          <a:xfrm>
            <a:off x="6421391" y="1864777"/>
            <a:ext cx="5491962" cy="3785328"/>
          </a:xfrm>
          <a:prstGeom prst="rect">
            <a:avLst/>
          </a:prstGeom>
          <a:noFill/>
          <a:extLst>
            <a:ext uri="{909E8E84-426E-40DD-AFC4-6F175D3DCCD1}">
              <a14:hiddenFill xmlns:a14="http://schemas.microsoft.com/office/drawing/2010/main">
                <a:solidFill>
                  <a:srgbClr val="FFFFFF"/>
                </a:solidFill>
              </a14:hiddenFill>
            </a:ext>
          </a:extLst>
        </p:spPr>
      </p:pic>
      <p:sp>
        <p:nvSpPr>
          <p:cNvPr id="4" name="Triangle 3">
            <a:extLst>
              <a:ext uri="{FF2B5EF4-FFF2-40B4-BE49-F238E27FC236}">
                <a16:creationId xmlns:a16="http://schemas.microsoft.com/office/drawing/2014/main" id="{47C7E3A0-1936-ECDD-BCEE-07BB8AFE8919}"/>
              </a:ext>
            </a:extLst>
          </p:cNvPr>
          <p:cNvSpPr/>
          <p:nvPr/>
        </p:nvSpPr>
        <p:spPr>
          <a:xfrm rot="5400000">
            <a:off x="4307869" y="3478835"/>
            <a:ext cx="3414713" cy="5572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6" name="Picture 4">
            <a:extLst>
              <a:ext uri="{FF2B5EF4-FFF2-40B4-BE49-F238E27FC236}">
                <a16:creationId xmlns:a16="http://schemas.microsoft.com/office/drawing/2014/main" id="{3630E7EF-86FB-B2CA-5601-A50F3C5A74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8390"/>
          <a:stretch/>
        </p:blipFill>
        <p:spPr bwMode="auto">
          <a:xfrm>
            <a:off x="6421391" y="1981705"/>
            <a:ext cx="5491962" cy="3785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61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9C3E85D-4803-BB28-5065-317FCB7F35BE}"/>
              </a:ext>
            </a:extLst>
          </p:cNvPr>
          <p:cNvSpPr>
            <a:spLocks noGrp="1"/>
          </p:cNvSpPr>
          <p:nvPr>
            <p:ph type="title"/>
          </p:nvPr>
        </p:nvSpPr>
        <p:spPr>
          <a:xfrm>
            <a:off x="804672" y="640080"/>
            <a:ext cx="3282696" cy="5257800"/>
          </a:xfrm>
        </p:spPr>
        <p:txBody>
          <a:bodyPr>
            <a:normAutofit/>
          </a:bodyPr>
          <a:lstStyle/>
          <a:p>
            <a:r>
              <a:rPr lang="en-SE" b="1" dirty="0">
                <a:solidFill>
                  <a:schemeClr val="bg1"/>
                </a:solidFill>
              </a:rPr>
              <a:t>Testing for multi-modal rents</a:t>
            </a:r>
          </a:p>
        </p:txBody>
      </p:sp>
      <p:sp>
        <p:nvSpPr>
          <p:cNvPr id="3" name="Content Placeholder 2">
            <a:extLst>
              <a:ext uri="{FF2B5EF4-FFF2-40B4-BE49-F238E27FC236}">
                <a16:creationId xmlns:a16="http://schemas.microsoft.com/office/drawing/2014/main" id="{B6C9AFD3-B70A-531E-0105-7B48B1458C0E}"/>
              </a:ext>
            </a:extLst>
          </p:cNvPr>
          <p:cNvSpPr>
            <a:spLocks noGrp="1"/>
          </p:cNvSpPr>
          <p:nvPr>
            <p:ph idx="1"/>
          </p:nvPr>
        </p:nvSpPr>
        <p:spPr>
          <a:xfrm>
            <a:off x="5358384" y="640081"/>
            <a:ext cx="6024654" cy="5257800"/>
          </a:xfrm>
        </p:spPr>
        <p:txBody>
          <a:bodyPr anchor="ctr">
            <a:normAutofit/>
          </a:bodyPr>
          <a:lstStyle/>
          <a:p>
            <a:r>
              <a:rPr lang="en-SE" sz="2400" b="1" dirty="0"/>
              <a:t>Monopoly power</a:t>
            </a:r>
          </a:p>
          <a:p>
            <a:pPr lvl="1"/>
            <a:r>
              <a:rPr lang="en-SE" dirty="0"/>
              <a:t>Limited entry</a:t>
            </a:r>
          </a:p>
          <a:p>
            <a:r>
              <a:rPr lang="en-SE" sz="2400" b="1" dirty="0"/>
              <a:t>Ricardian rents</a:t>
            </a:r>
          </a:p>
          <a:p>
            <a:pPr lvl="1"/>
            <a:r>
              <a:rPr lang="en-GB" dirty="0"/>
              <a:t>Rent differentials amongst digital firms </a:t>
            </a:r>
          </a:p>
          <a:p>
            <a:pPr lvl="1"/>
            <a:r>
              <a:rPr lang="en-GB" dirty="0"/>
              <a:t>Rents persisting with increasing industry output </a:t>
            </a:r>
          </a:p>
          <a:p>
            <a:pPr lvl="1"/>
            <a:r>
              <a:rPr lang="en-GB" dirty="0"/>
              <a:t>Rent maintenance in the face of decreasing prices </a:t>
            </a:r>
            <a:endParaRPr lang="en-SE" dirty="0"/>
          </a:p>
          <a:p>
            <a:r>
              <a:rPr lang="en-SE" sz="2400" b="1" dirty="0"/>
              <a:t>Schumpeterian rewards</a:t>
            </a:r>
          </a:p>
          <a:p>
            <a:pPr lvl="1"/>
            <a:r>
              <a:rPr lang="en-GB" dirty="0"/>
              <a:t>Firm level differences in levels of reallocation to invention through R&amp;D and earnings retention choices</a:t>
            </a:r>
            <a:endParaRPr lang="en-SE" dirty="0"/>
          </a:p>
        </p:txBody>
      </p:sp>
    </p:spTree>
    <p:extLst>
      <p:ext uri="{BB962C8B-B14F-4D97-AF65-F5344CB8AC3E}">
        <p14:creationId xmlns:p14="http://schemas.microsoft.com/office/powerpoint/2010/main" val="3127354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E85D-4803-BB28-5065-317FCB7F35BE}"/>
              </a:ext>
            </a:extLst>
          </p:cNvPr>
          <p:cNvSpPr>
            <a:spLocks noGrp="1"/>
          </p:cNvSpPr>
          <p:nvPr>
            <p:ph type="title"/>
          </p:nvPr>
        </p:nvSpPr>
        <p:spPr/>
        <p:txBody>
          <a:bodyPr/>
          <a:lstStyle/>
          <a:p>
            <a:r>
              <a:rPr lang="en-SE" dirty="0"/>
              <a:t>Testing for monopoly power</a:t>
            </a:r>
          </a:p>
        </p:txBody>
      </p:sp>
      <p:sp>
        <p:nvSpPr>
          <p:cNvPr id="3" name="Content Placeholder 2">
            <a:extLst>
              <a:ext uri="{FF2B5EF4-FFF2-40B4-BE49-F238E27FC236}">
                <a16:creationId xmlns:a16="http://schemas.microsoft.com/office/drawing/2014/main" id="{B6C9AFD3-B70A-531E-0105-7B48B1458C0E}"/>
              </a:ext>
            </a:extLst>
          </p:cNvPr>
          <p:cNvSpPr>
            <a:spLocks noGrp="1"/>
          </p:cNvSpPr>
          <p:nvPr>
            <p:ph idx="1"/>
          </p:nvPr>
        </p:nvSpPr>
        <p:spPr/>
        <p:txBody>
          <a:bodyPr/>
          <a:lstStyle/>
          <a:p>
            <a:r>
              <a:rPr lang="en-US" dirty="0" smtClean="0"/>
              <a:t>Entry</a:t>
            </a:r>
          </a:p>
          <a:p>
            <a:r>
              <a:rPr lang="en-US" dirty="0" smtClean="0"/>
              <a:t>Markups</a:t>
            </a:r>
            <a:endParaRPr lang="en-SE" dirty="0"/>
          </a:p>
        </p:txBody>
      </p:sp>
    </p:spTree>
    <p:extLst>
      <p:ext uri="{BB962C8B-B14F-4D97-AF65-F5344CB8AC3E}">
        <p14:creationId xmlns:p14="http://schemas.microsoft.com/office/powerpoint/2010/main" val="923667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Census Bureau data BDS </a:t>
            </a:r>
            <a:r>
              <a:rPr lang="en-US" dirty="0" smtClean="0"/>
              <a:t>dataset</a:t>
            </a:r>
            <a:endParaRPr lang="en-US" dirty="0"/>
          </a:p>
        </p:txBody>
      </p:sp>
      <p:pic>
        <p:nvPicPr>
          <p:cNvPr id="1026" name="Picture 2" descr="https://lh5.googleusercontent.com/IYnhmTNgWvsdjkSTXRsHs8VTAyTV1seJDor9xe1i-gyeTsVNxcKOn5wFhm2oXhddb4XkKtjdx2hYgbxNQgJ0IsrPIMqExSdMBwtVliyskuJVpWDbhY0ydI8G1PQ3RqQCsqe1OcWf0iqCx8QPUiU1MDNzJEBZcsGXqJqV4pFuaxMrttXKuno9SUFQ5vvsF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8438" y="2080887"/>
            <a:ext cx="5755123" cy="384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79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2" descr="https://lh6.googleusercontent.com/mTDxxf0KdKJQdH1Dym-1OTAqOAPQBaXbvCoFAGty_MVrsaF_Lq8mSBlSdY4CLvChbwxvl80nRkWhl-SvWI7zo8jysd4wiK7dyP3EoE40weE0DVIy2Rtedp6kcQjICYQwxFA3kJWYPdAwt4ug2vtCuh1Cig83cw6gsBBkXxaDAeCSNuVvPFEOXfSvz58rOQ"/>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8438" y="2080887"/>
            <a:ext cx="5755123" cy="384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8</a:t>
            </a:fld>
            <a:endParaRPr lang="es-ES" dirty="0"/>
          </a:p>
        </p:txBody>
      </p:sp>
      <p:pic>
        <p:nvPicPr>
          <p:cNvPr id="6" name="Picture 5"/>
          <p:cNvPicPr>
            <a:picLocks noChangeAspect="1"/>
          </p:cNvPicPr>
          <p:nvPr/>
        </p:nvPicPr>
        <p:blipFill>
          <a:blip r:embed="rId3"/>
          <a:stretch>
            <a:fillRect/>
          </a:stretch>
        </p:blipFill>
        <p:spPr>
          <a:xfrm>
            <a:off x="2249304" y="730141"/>
            <a:ext cx="8074152" cy="5346206"/>
          </a:xfrm>
          <a:prstGeom prst="rect">
            <a:avLst/>
          </a:prstGeom>
        </p:spPr>
      </p:pic>
    </p:spTree>
    <p:extLst>
      <p:ext uri="{BB962C8B-B14F-4D97-AF65-F5344CB8AC3E}">
        <p14:creationId xmlns:p14="http://schemas.microsoft.com/office/powerpoint/2010/main" val="62968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85EF1E5-F080-0048-9372-CF230FDE727D}" type="slidenum">
              <a:rPr lang="es-ES" smtClean="0"/>
              <a:t>9</a:t>
            </a:fld>
            <a:endParaRPr lang="es-ES" dirty="0"/>
          </a:p>
        </p:txBody>
      </p:sp>
      <p:pic>
        <p:nvPicPr>
          <p:cNvPr id="7" name="Picture 6"/>
          <p:cNvPicPr>
            <a:picLocks noChangeAspect="1"/>
          </p:cNvPicPr>
          <p:nvPr/>
        </p:nvPicPr>
        <p:blipFill>
          <a:blip r:embed="rId3"/>
          <a:stretch>
            <a:fillRect/>
          </a:stretch>
        </p:blipFill>
        <p:spPr>
          <a:xfrm>
            <a:off x="2074858" y="653957"/>
            <a:ext cx="8071423" cy="5422392"/>
          </a:xfrm>
          <a:prstGeom prst="rect">
            <a:avLst/>
          </a:prstGeom>
        </p:spPr>
      </p:pic>
    </p:spTree>
    <p:extLst>
      <p:ext uri="{BB962C8B-B14F-4D97-AF65-F5344CB8AC3E}">
        <p14:creationId xmlns:p14="http://schemas.microsoft.com/office/powerpoint/2010/main" val="3600763270"/>
      </p:ext>
    </p:extLst>
  </p:cSld>
  <p:clrMapOvr>
    <a:masterClrMapping/>
  </p:clrMapOvr>
</p:sld>
</file>

<file path=ppt/theme/theme1.xml><?xml version="1.0" encoding="utf-8"?>
<a:theme xmlns:a="http://schemas.openxmlformats.org/drawingml/2006/main" name="Office Theme 2013 - 2022">
  <a:themeElements>
    <a:clrScheme name="Office Them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{89B9A599-E625-F947-8082-2082406205D7}tf10001073_mac</Template>
  <TotalTime>125</TotalTime>
  <Words>1824</Words>
  <Application>Microsoft Office PowerPoint</Application>
  <PresentationFormat>Widescreen</PresentationFormat>
  <Paragraphs>147</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 2013 - 2022</vt:lpstr>
      <vt:lpstr> Gatekeepers, Superstars, or Disruptors?</vt:lpstr>
      <vt:lpstr>Introduction</vt:lpstr>
      <vt:lpstr>Multi-modal theory of economic rent</vt:lpstr>
      <vt:lpstr>Testing for multi-modal rents</vt:lpstr>
      <vt:lpstr>Testing for monopoly power</vt:lpstr>
      <vt:lpstr>US Census Bureau data BDS dataset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Markups</vt:lpstr>
      <vt:lpstr>Testing for Ricardian rents</vt:lpstr>
      <vt:lpstr>PowerPoint Presentation</vt:lpstr>
      <vt:lpstr>Testing for Schumpeterian rewards</vt:lpstr>
      <vt:lpstr>Upcoming work</vt:lpstr>
      <vt:lpstr>Policy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Bowman Heiden</dc:creator>
  <cp:lastModifiedBy>Petit, Nicolas</cp:lastModifiedBy>
  <cp:revision>20</cp:revision>
  <dcterms:created xsi:type="dcterms:W3CDTF">2023-01-11T08:28:49Z</dcterms:created>
  <dcterms:modified xsi:type="dcterms:W3CDTF">2023-01-11T15:27:55Z</dcterms:modified>
</cp:coreProperties>
</file>