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03"/>
    <p:restoredTop sz="61765" autoAdjust="0"/>
  </p:normalViewPr>
  <p:slideViewPr>
    <p:cSldViewPr snapToGrid="0" snapToObjects="1">
      <p:cViewPr varScale="1">
        <p:scale>
          <a:sx n="54" d="100"/>
          <a:sy n="54" d="100"/>
        </p:scale>
        <p:origin x="1330" y="5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C74D7-B747-A544-8AF3-0B2CD48366B7}" type="datetimeFigureOut">
              <a:rPr lang="es-ES" smtClean="0"/>
              <a:t>29/05/2021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E7F3-2854-5B40-84BD-7C1D6E3868A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4537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E7F3-2854-5B40-84BD-7C1D6E3868A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0820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 smtClean="0"/>
              <a:t>What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the Q </a:t>
            </a:r>
            <a:r>
              <a:rPr lang="es-ES" dirty="0" err="1" smtClean="0"/>
              <a:t>that</a:t>
            </a:r>
            <a:r>
              <a:rPr lang="es-ES" dirty="0" smtClean="0"/>
              <a:t> I am </a:t>
            </a:r>
            <a:r>
              <a:rPr lang="es-ES" dirty="0" err="1" smtClean="0"/>
              <a:t>trying</a:t>
            </a:r>
            <a:r>
              <a:rPr lang="es-ES" dirty="0" smtClean="0"/>
              <a:t> to </a:t>
            </a:r>
            <a:r>
              <a:rPr lang="es-ES" dirty="0" err="1" smtClean="0"/>
              <a:t>answer</a:t>
            </a:r>
            <a:r>
              <a:rPr lang="es-ES" dirty="0" smtClean="0"/>
              <a:t> in </a:t>
            </a:r>
            <a:r>
              <a:rPr lang="es-ES" dirty="0" err="1" smtClean="0"/>
              <a:t>paper</a:t>
            </a:r>
            <a:endParaRPr lang="es-E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Are the </a:t>
            </a:r>
            <a:r>
              <a:rPr lang="es-ES" dirty="0" err="1" smtClean="0"/>
              <a:t>limits</a:t>
            </a:r>
            <a:r>
              <a:rPr lang="es-ES" dirty="0" smtClean="0"/>
              <a:t> of antitrust </a:t>
            </a:r>
            <a:r>
              <a:rPr lang="es-ES" dirty="0" err="1" smtClean="0"/>
              <a:t>law</a:t>
            </a:r>
            <a:r>
              <a:rPr lang="es-ES" dirty="0" smtClean="0"/>
              <a:t> set </a:t>
            </a:r>
            <a:r>
              <a:rPr lang="es-ES" dirty="0" err="1" smtClean="0"/>
              <a:t>too</a:t>
            </a:r>
            <a:r>
              <a:rPr lang="es-ES" dirty="0" smtClean="0"/>
              <a:t> </a:t>
            </a:r>
            <a:r>
              <a:rPr lang="es-ES" dirty="0" err="1" smtClean="0"/>
              <a:t>strictly</a:t>
            </a:r>
            <a:r>
              <a:rPr lang="es-ES" dirty="0" smtClean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 smtClean="0"/>
              <a:t>Claims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antitrust </a:t>
            </a:r>
            <a:r>
              <a:rPr lang="es-ES" dirty="0" err="1" smtClean="0"/>
              <a:t>does</a:t>
            </a:r>
            <a:r>
              <a:rPr lang="es-ES" dirty="0" smtClean="0"/>
              <a:t> </a:t>
            </a:r>
            <a:r>
              <a:rPr lang="es-ES" dirty="0" err="1" smtClean="0"/>
              <a:t>too</a:t>
            </a:r>
            <a:r>
              <a:rPr lang="es-ES" dirty="0" smtClean="0"/>
              <a:t> </a:t>
            </a:r>
            <a:r>
              <a:rPr lang="es-ES" dirty="0" err="1" smtClean="0"/>
              <a:t>little</a:t>
            </a:r>
            <a:r>
              <a:rPr lang="es-ES" dirty="0" smtClean="0"/>
              <a:t> </a:t>
            </a:r>
          </a:p>
          <a:p>
            <a:r>
              <a:rPr lang="fr-FR" dirty="0" err="1" smtClean="0"/>
              <a:t>Definition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limits</a:t>
            </a:r>
            <a:r>
              <a:rPr lang="fr-FR" baseline="0" dirty="0" smtClean="0"/>
              <a:t>? </a:t>
            </a:r>
          </a:p>
          <a:p>
            <a:r>
              <a:rPr lang="fr-FR" baseline="0" dirty="0" err="1" smtClean="0"/>
              <a:t>Conceptual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boundaries</a:t>
            </a:r>
            <a:r>
              <a:rPr lang="fr-FR" baseline="0" dirty="0" smtClean="0"/>
              <a:t> set in </a:t>
            </a:r>
            <a:r>
              <a:rPr lang="fr-FR" baseline="0" dirty="0" err="1" smtClean="0"/>
              <a:t>legal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constructs</a:t>
            </a:r>
            <a:endParaRPr lang="fr-FR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The </a:t>
            </a:r>
            <a:r>
              <a:rPr lang="fr-FR" baseline="0" dirty="0" err="1" smtClean="0"/>
              <a:t>limits</a:t>
            </a:r>
            <a:r>
              <a:rPr lang="fr-FR" baseline="0" dirty="0" smtClean="0"/>
              <a:t> are set by </a:t>
            </a:r>
            <a:r>
              <a:rPr lang="fr-FR" baseline="0" dirty="0" err="1" smtClean="0"/>
              <a:t>legislation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judicial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interpretation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agency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discretion</a:t>
            </a:r>
            <a:endParaRPr lang="fr-FR" baseline="0" dirty="0" smtClean="0"/>
          </a:p>
          <a:p>
            <a:r>
              <a:rPr lang="fr-FR" baseline="0" dirty="0" smtClean="0"/>
              <a:t>This </a:t>
            </a:r>
            <a:r>
              <a:rPr lang="fr-FR" baseline="0" dirty="0" err="1" smtClean="0"/>
              <a:t>differs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Easterbrook’s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talked</a:t>
            </a:r>
            <a:r>
              <a:rPr lang="fr-FR" baseline="0" dirty="0" smtClean="0"/>
              <a:t> of the limitations of </a:t>
            </a:r>
            <a:r>
              <a:rPr lang="fr-FR" baseline="0" dirty="0" err="1" smtClean="0"/>
              <a:t>judges</a:t>
            </a:r>
            <a:r>
              <a:rPr lang="fr-FR" baseline="0" dirty="0" smtClean="0"/>
              <a:t> (ignorance) and </a:t>
            </a:r>
            <a:r>
              <a:rPr lang="fr-FR" baseline="0" dirty="0" err="1" smtClean="0"/>
              <a:t>costs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decision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making</a:t>
            </a:r>
            <a:r>
              <a:rPr lang="fr-FR" baseline="0" dirty="0" smtClean="0"/>
              <a:t> </a:t>
            </a:r>
            <a:endParaRPr lang="fr-FR" dirty="0" smtClean="0"/>
          </a:p>
          <a:p>
            <a:r>
              <a:rPr lang="fr-FR" baseline="0" dirty="0" err="1" smtClean="0"/>
              <a:t>Interesting</a:t>
            </a:r>
            <a:r>
              <a:rPr lang="fr-FR" baseline="0" dirty="0" smtClean="0"/>
              <a:t> normative question, to </a:t>
            </a:r>
            <a:r>
              <a:rPr lang="fr-FR" baseline="0" dirty="0" err="1" smtClean="0"/>
              <a:t>which</a:t>
            </a:r>
            <a:r>
              <a:rPr lang="fr-FR" baseline="0" dirty="0" smtClean="0"/>
              <a:t> I </a:t>
            </a:r>
            <a:r>
              <a:rPr lang="fr-FR" baseline="0" dirty="0" err="1" smtClean="0"/>
              <a:t>might</a:t>
            </a:r>
            <a:r>
              <a:rPr lang="fr-FR" baseline="0" dirty="0" smtClean="0"/>
              <a:t> not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able to </a:t>
            </a:r>
            <a:r>
              <a:rPr lang="fr-FR" baseline="0" dirty="0" err="1" smtClean="0"/>
              <a:t>answer</a:t>
            </a:r>
            <a:r>
              <a:rPr lang="fr-FR" baseline="0" dirty="0" smtClean="0"/>
              <a:t> w/ a Y or N, but one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I </a:t>
            </a:r>
            <a:r>
              <a:rPr lang="fr-FR" baseline="0" dirty="0" err="1" smtClean="0"/>
              <a:t>can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try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provide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way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think</a:t>
            </a:r>
            <a:r>
              <a:rPr lang="fr-FR" baseline="0" dirty="0" smtClean="0"/>
              <a:t> about</a:t>
            </a:r>
          </a:p>
          <a:p>
            <a:r>
              <a:rPr lang="fr-FR" baseline="0" dirty="0" smtClean="0"/>
              <a:t>This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not a new question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 smtClean="0"/>
              <a:t>Movements</a:t>
            </a:r>
            <a:r>
              <a:rPr lang="es-ES" dirty="0" smtClean="0"/>
              <a:t> in US </a:t>
            </a:r>
            <a:r>
              <a:rPr lang="es-ES" dirty="0" err="1" smtClean="0"/>
              <a:t>law</a:t>
            </a:r>
            <a:r>
              <a:rPr lang="es-ES" dirty="0" smtClean="0"/>
              <a:t> and </a:t>
            </a:r>
            <a:r>
              <a:rPr lang="es-ES" dirty="0" err="1" smtClean="0"/>
              <a:t>scholarship</a:t>
            </a:r>
            <a:r>
              <a:rPr lang="es-ES" dirty="0" smtClean="0"/>
              <a:t> (</a:t>
            </a:r>
            <a:r>
              <a:rPr lang="es-ES" dirty="0" err="1" smtClean="0"/>
              <a:t>mid</a:t>
            </a:r>
            <a:r>
              <a:rPr lang="es-ES" dirty="0" smtClean="0"/>
              <a:t> 1980s): </a:t>
            </a:r>
            <a:r>
              <a:rPr lang="es-ES" dirty="0" err="1" smtClean="0"/>
              <a:t>pushback</a:t>
            </a:r>
            <a:r>
              <a:rPr lang="es-ES" dirty="0" smtClean="0"/>
              <a:t> of </a:t>
            </a:r>
            <a:r>
              <a:rPr lang="es-ES" dirty="0" err="1" smtClean="0"/>
              <a:t>Hovenkamps</a:t>
            </a:r>
            <a:r>
              <a:rPr lang="es-ES" dirty="0" smtClean="0"/>
              <a:t>, and </a:t>
            </a:r>
            <a:r>
              <a:rPr lang="es-ES" dirty="0" err="1" smtClean="0"/>
              <a:t>modest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adherence</a:t>
            </a:r>
            <a:r>
              <a:rPr lang="es-ES" baseline="0" dirty="0" smtClean="0"/>
              <a:t> in </a:t>
            </a:r>
            <a:r>
              <a:rPr lang="es-ES" baseline="0" dirty="0" err="1" smtClean="0"/>
              <a:t>courts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err="1" smtClean="0"/>
              <a:t>Today</a:t>
            </a:r>
            <a:r>
              <a:rPr lang="es-ES" baseline="0" dirty="0" smtClean="0"/>
              <a:t>, the </a:t>
            </a:r>
            <a:r>
              <a:rPr lang="es-ES" baseline="0" dirty="0" err="1" smtClean="0"/>
              <a:t>route</a:t>
            </a:r>
            <a:r>
              <a:rPr lang="es-ES" baseline="0" dirty="0" smtClean="0"/>
              <a:t> of the critique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mostly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legitimacy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err="1" smtClean="0"/>
              <a:t>Attack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ideology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err="1" smtClean="0"/>
              <a:t>Not</a:t>
            </a:r>
            <a:r>
              <a:rPr lang="es-ES" baseline="0" dirty="0" smtClean="0"/>
              <a:t> new </a:t>
            </a:r>
            <a:r>
              <a:rPr lang="es-ES" baseline="0" dirty="0" err="1" smtClean="0"/>
              <a:t>either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Eleanor</a:t>
            </a:r>
            <a:r>
              <a:rPr lang="es-ES" baseline="0" dirty="0" smtClean="0"/>
              <a:t> Fox </a:t>
            </a:r>
            <a:r>
              <a:rPr lang="es-ES" baseline="0" dirty="0" err="1" smtClean="0"/>
              <a:t>wrote</a:t>
            </a:r>
            <a:r>
              <a:rPr lang="es-ES" baseline="0" dirty="0" smtClean="0"/>
              <a:t> a </a:t>
            </a:r>
            <a:r>
              <a:rPr lang="es-ES" baseline="0" dirty="0" err="1" smtClean="0"/>
              <a:t>lot</a:t>
            </a:r>
            <a:r>
              <a:rPr lang="es-ES" baseline="0" dirty="0" smtClean="0"/>
              <a:t> to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effect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err="1" smtClean="0"/>
              <a:t>But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megaphone</a:t>
            </a:r>
            <a:r>
              <a:rPr lang="es-ES" baseline="0" dirty="0" smtClean="0"/>
              <a:t>: </a:t>
            </a:r>
            <a:r>
              <a:rPr lang="es-ES" baseline="0" dirty="0" err="1" smtClean="0"/>
              <a:t>body</a:t>
            </a:r>
            <a:r>
              <a:rPr lang="es-ES" baseline="0" dirty="0" smtClean="0"/>
              <a:t> of doctrine </a:t>
            </a:r>
            <a:r>
              <a:rPr lang="es-ES" baseline="0" dirty="0" err="1" smtClean="0"/>
              <a:t>shaped</a:t>
            </a:r>
            <a:r>
              <a:rPr lang="es-ES" baseline="0" dirty="0" smtClean="0"/>
              <a:t> in the 1970s </a:t>
            </a:r>
            <a:r>
              <a:rPr lang="es-ES" baseline="0" dirty="0" err="1" smtClean="0"/>
              <a:t>by</a:t>
            </a:r>
            <a:r>
              <a:rPr lang="es-ES" baseline="0" dirty="0" smtClean="0"/>
              <a:t> Director, Bork and </a:t>
            </a:r>
            <a:r>
              <a:rPr lang="es-ES" baseline="0" dirty="0" err="1" smtClean="0"/>
              <a:t>others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Crabbed</a:t>
            </a:r>
            <a:r>
              <a:rPr lang="es-ES" baseline="0" dirty="0" smtClean="0"/>
              <a:t>, and </a:t>
            </a:r>
            <a:r>
              <a:rPr lang="es-ES" baseline="0" dirty="0" err="1" smtClean="0"/>
              <a:t>regressive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err="1" smtClean="0"/>
              <a:t>Limits</a:t>
            </a:r>
            <a:r>
              <a:rPr lang="es-ES" baseline="0" dirty="0" smtClean="0"/>
              <a:t> are </a:t>
            </a:r>
            <a:r>
              <a:rPr lang="es-ES" baseline="0" dirty="0" err="1" smtClean="0"/>
              <a:t>illegit</a:t>
            </a:r>
            <a:r>
              <a:rPr lang="es-ES" baseline="0" dirty="0" smtClean="0"/>
              <a:t>, and </a:t>
            </a:r>
            <a:r>
              <a:rPr lang="es-ES" baseline="0" dirty="0" err="1" smtClean="0"/>
              <a:t>they</a:t>
            </a:r>
            <a:r>
              <a:rPr lang="es-ES" baseline="0" dirty="0" smtClean="0"/>
              <a:t> can be </a:t>
            </a:r>
            <a:r>
              <a:rPr lang="es-ES" baseline="0" dirty="0" err="1" smtClean="0"/>
              <a:t>changed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quickly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without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need</a:t>
            </a:r>
            <a:r>
              <a:rPr lang="es-ES" baseline="0" dirty="0" smtClean="0"/>
              <a:t> to </a:t>
            </a:r>
            <a:r>
              <a:rPr lang="es-ES" baseline="0" dirty="0" err="1" smtClean="0"/>
              <a:t>wait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for</a:t>
            </a:r>
            <a:r>
              <a:rPr lang="es-ES" baseline="0" dirty="0" smtClean="0"/>
              <a:t> a </a:t>
            </a:r>
            <a:r>
              <a:rPr lang="es-ES" baseline="0" dirty="0" err="1" smtClean="0"/>
              <a:t>consensus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efficiency</a:t>
            </a:r>
            <a:r>
              <a:rPr lang="es-ES" baseline="0" dirty="0" smtClean="0"/>
              <a:t> to emerge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smtClean="0"/>
              <a:t>And </a:t>
            </a:r>
            <a:r>
              <a:rPr lang="es-ES" baseline="0" dirty="0" err="1" smtClean="0"/>
              <a:t>sky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the </a:t>
            </a:r>
            <a:r>
              <a:rPr lang="es-ES" baseline="0" dirty="0" err="1" smtClean="0"/>
              <a:t>limit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err="1" smtClean="0"/>
              <a:t>Paper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contribution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draws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insight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I </a:t>
            </a:r>
            <a:r>
              <a:rPr lang="es-ES" baseline="0" dirty="0" err="1" smtClean="0"/>
              <a:t>gained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also</a:t>
            </a:r>
            <a:r>
              <a:rPr lang="es-ES" baseline="0" dirty="0" smtClean="0"/>
              <a:t> in </a:t>
            </a:r>
            <a:r>
              <a:rPr lang="es-ES" baseline="0" dirty="0" err="1" smtClean="0"/>
              <a:t>being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an</a:t>
            </a:r>
            <a:r>
              <a:rPr lang="es-ES" baseline="0" dirty="0" smtClean="0"/>
              <a:t> actor of the </a:t>
            </a:r>
            <a:r>
              <a:rPr lang="es-ES" baseline="0" dirty="0" err="1" smtClean="0"/>
              <a:t>law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err="1" smtClean="0"/>
              <a:t>Limits</a:t>
            </a:r>
            <a:r>
              <a:rPr lang="es-ES" baseline="0" dirty="0" smtClean="0"/>
              <a:t> are </a:t>
            </a:r>
            <a:r>
              <a:rPr lang="es-ES" baseline="0" dirty="0" err="1" smtClean="0"/>
              <a:t>not</a:t>
            </a:r>
            <a:r>
              <a:rPr lang="es-ES" baseline="0" dirty="0" smtClean="0"/>
              <a:t> set </a:t>
            </a:r>
            <a:r>
              <a:rPr lang="es-ES" baseline="0" dirty="0" err="1" smtClean="0"/>
              <a:t>by</a:t>
            </a:r>
            <a:r>
              <a:rPr lang="es-ES" baseline="0" dirty="0" smtClean="0"/>
              <a:t> a </a:t>
            </a:r>
            <a:r>
              <a:rPr lang="es-ES" baseline="0" dirty="0" err="1" smtClean="0"/>
              <a:t>determinsitic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process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whereby</a:t>
            </a:r>
            <a:r>
              <a:rPr lang="es-ES" baseline="0" dirty="0" smtClean="0"/>
              <a:t> the </a:t>
            </a:r>
            <a:r>
              <a:rPr lang="es-ES" baseline="0" dirty="0" err="1" smtClean="0"/>
              <a:t>judges</a:t>
            </a:r>
            <a:r>
              <a:rPr lang="es-ES" baseline="0" dirty="0" smtClean="0"/>
              <a:t> and </a:t>
            </a:r>
            <a:r>
              <a:rPr lang="es-ES" baseline="0" dirty="0" err="1" smtClean="0"/>
              <a:t>lawmakers</a:t>
            </a:r>
            <a:r>
              <a:rPr lang="es-ES" baseline="0" dirty="0" smtClean="0"/>
              <a:t> set the </a:t>
            </a:r>
            <a:r>
              <a:rPr lang="es-ES" baseline="0" dirty="0" err="1" smtClean="0"/>
              <a:t>limits</a:t>
            </a:r>
            <a:r>
              <a:rPr lang="es-ES" baseline="0" dirty="0" smtClean="0"/>
              <a:t> of antitrust to </a:t>
            </a:r>
            <a:r>
              <a:rPr lang="es-ES" baseline="0" dirty="0" err="1" smtClean="0"/>
              <a:t>advance</a:t>
            </a:r>
            <a:r>
              <a:rPr lang="es-ES" baseline="0" dirty="0" smtClean="0"/>
              <a:t> the </a:t>
            </a:r>
            <a:r>
              <a:rPr lang="es-ES" baseline="0" dirty="0" err="1" smtClean="0"/>
              <a:t>interests</a:t>
            </a:r>
            <a:r>
              <a:rPr lang="es-ES" baseline="0" dirty="0" smtClean="0"/>
              <a:t> of </a:t>
            </a:r>
            <a:r>
              <a:rPr lang="es-ES" baseline="0" dirty="0" err="1" smtClean="0"/>
              <a:t>specific</a:t>
            </a:r>
            <a:r>
              <a:rPr lang="es-ES" baseline="0" dirty="0" smtClean="0"/>
              <a:t> socio </a:t>
            </a:r>
            <a:r>
              <a:rPr lang="es-ES" baseline="0" dirty="0" err="1" smtClean="0"/>
              <a:t>economic</a:t>
            </a:r>
            <a:r>
              <a:rPr lang="es-ES" baseline="0" dirty="0" smtClean="0"/>
              <a:t> </a:t>
            </a:r>
            <a:r>
              <a:rPr lang="es-ES" baseline="0" dirty="0" err="1" smtClean="0"/>
              <a:t>groups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err="1" smtClean="0"/>
              <a:t>Limits</a:t>
            </a:r>
            <a:r>
              <a:rPr lang="es-ES" baseline="0" dirty="0" smtClean="0"/>
              <a:t> are </a:t>
            </a:r>
            <a:r>
              <a:rPr lang="es-ES" baseline="0" dirty="0" err="1" smtClean="0"/>
              <a:t>profoundly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shaped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dynamics</a:t>
            </a:r>
            <a:r>
              <a:rPr lang="es-ES" baseline="0" dirty="0" smtClean="0"/>
              <a:t>, and </a:t>
            </a:r>
            <a:r>
              <a:rPr lang="es-ES" baseline="0" dirty="0" err="1" smtClean="0"/>
              <a:t>choices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made</a:t>
            </a:r>
            <a:r>
              <a:rPr lang="es-ES" baseline="0" dirty="0" smtClean="0"/>
              <a:t> more </a:t>
            </a:r>
            <a:r>
              <a:rPr lang="es-ES" baseline="0" dirty="0" err="1" smtClean="0"/>
              <a:t>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less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consciously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not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rationally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not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by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institutions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tasked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with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applying</a:t>
            </a:r>
            <a:r>
              <a:rPr lang="es-ES" baseline="0" dirty="0" smtClean="0"/>
              <a:t> antitrust </a:t>
            </a:r>
            <a:r>
              <a:rPr lang="es-ES" baseline="0" dirty="0" err="1" smtClean="0"/>
              <a:t>law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Ideology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under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deterministic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Interplay</a:t>
            </a:r>
            <a:r>
              <a:rPr lang="es-ES" baseline="0" dirty="0" smtClean="0"/>
              <a:t> of cultural, </a:t>
            </a:r>
            <a:r>
              <a:rPr lang="es-ES" baseline="0" dirty="0" err="1" smtClean="0"/>
              <a:t>institutional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technical</a:t>
            </a:r>
            <a:r>
              <a:rPr lang="es-ES" baseline="0" dirty="0" smtClean="0"/>
              <a:t>, and a hoc </a:t>
            </a:r>
            <a:r>
              <a:rPr lang="es-ES" baseline="0" dirty="0" err="1" smtClean="0"/>
              <a:t>considerations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matter</a:t>
            </a:r>
            <a:r>
              <a:rPr lang="es-ES" baseline="0" dirty="0" smtClean="0"/>
              <a:t>. Co </a:t>
            </a:r>
            <a:r>
              <a:rPr lang="es-ES" baseline="0" dirty="0" err="1" smtClean="0"/>
              <a:t>production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process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aseline="0" dirty="0" smtClean="0"/>
              <a:t>In a </a:t>
            </a:r>
            <a:r>
              <a:rPr lang="es-ES" baseline="0" dirty="0" err="1" smtClean="0"/>
              <a:t>way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a legal </a:t>
            </a:r>
            <a:r>
              <a:rPr lang="es-ES" baseline="0" dirty="0" err="1" smtClean="0"/>
              <a:t>realist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paper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It’s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frustrating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But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it’s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less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unplausible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than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conspiracy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theory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from</a:t>
            </a:r>
            <a:r>
              <a:rPr lang="es-ES" baseline="0" dirty="0" smtClean="0"/>
              <a:t> neo </a:t>
            </a:r>
            <a:r>
              <a:rPr lang="es-ES" baseline="0" dirty="0" err="1" smtClean="0"/>
              <a:t>brandesian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or</a:t>
            </a:r>
            <a:r>
              <a:rPr lang="es-ES" baseline="0" dirty="0" smtClean="0"/>
              <a:t> idea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there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a </a:t>
            </a:r>
            <a:r>
              <a:rPr lang="es-ES" baseline="0" dirty="0" err="1" smtClean="0"/>
              <a:t>logical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path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assumes</a:t>
            </a:r>
            <a:r>
              <a:rPr lang="es-ES" baseline="0" dirty="0" smtClean="0"/>
              <a:t> extreme </a:t>
            </a:r>
            <a:r>
              <a:rPr lang="es-ES" baseline="0" dirty="0" err="1" smtClean="0"/>
              <a:t>integrity</a:t>
            </a:r>
            <a:r>
              <a:rPr lang="es-ES" baseline="0" dirty="0" smtClean="0"/>
              <a:t> and </a:t>
            </a:r>
            <a:r>
              <a:rPr lang="es-ES" baseline="0" dirty="0" err="1" smtClean="0"/>
              <a:t>rationality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ground</a:t>
            </a:r>
            <a:r>
              <a:rPr lang="es-ES" baseline="0" dirty="0" smtClean="0"/>
              <a:t> of </a:t>
            </a:r>
            <a:r>
              <a:rPr lang="es-ES" baseline="0" dirty="0" err="1" smtClean="0"/>
              <a:t>judges</a:t>
            </a:r>
            <a:r>
              <a:rPr lang="es-ES" baseline="0" dirty="0" smtClean="0"/>
              <a:t> and </a:t>
            </a:r>
            <a:r>
              <a:rPr lang="es-ES" baseline="0" dirty="0" err="1" smtClean="0"/>
              <a:t>lawmakers</a:t>
            </a: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 smtClean="0"/>
          </a:p>
          <a:p>
            <a:endParaRPr lang="fr-F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E7F3-2854-5B40-84BD-7C1D6E3868AD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034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baseline="0" dirty="0" smtClean="0"/>
              <a:t>More </a:t>
            </a:r>
            <a:r>
              <a:rPr lang="fr-FR" baseline="0" dirty="0" err="1" smtClean="0"/>
              <a:t>specification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needed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smtClean="0"/>
              <a:t>Fixation on </a:t>
            </a:r>
            <a:r>
              <a:rPr lang="fr-FR" baseline="0" dirty="0" err="1" smtClean="0"/>
              <a:t>prices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Reorientation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RoR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economic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effects</a:t>
            </a:r>
            <a:r>
              <a:rPr lang="fr-FR" baseline="0" dirty="0" smtClean="0"/>
              <a:t>, and </a:t>
            </a:r>
            <a:r>
              <a:rPr lang="fr-FR" baseline="0" dirty="0" err="1" smtClean="0"/>
              <a:t>heavy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burden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economic</a:t>
            </a:r>
            <a:r>
              <a:rPr lang="fr-FR" baseline="0" dirty="0" smtClean="0"/>
              <a:t> proof</a:t>
            </a:r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Monospony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harms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Distaste</a:t>
            </a:r>
            <a:r>
              <a:rPr lang="fr-FR" baseline="0" dirty="0" smtClean="0"/>
              <a:t> for State </a:t>
            </a:r>
            <a:r>
              <a:rPr lang="fr-FR" baseline="0" dirty="0" err="1" smtClean="0"/>
              <a:t>regulation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smtClean="0"/>
              <a:t>No </a:t>
            </a:r>
            <a:r>
              <a:rPr lang="fr-FR" baseline="0" dirty="0" err="1" smtClean="0"/>
              <a:t>clarity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purpose</a:t>
            </a:r>
            <a:r>
              <a:rPr lang="fr-FR" baseline="0" dirty="0" smtClean="0"/>
              <a:t> or exposition, but </a:t>
            </a:r>
            <a:r>
              <a:rPr lang="fr-FR" baseline="0" dirty="0" err="1" smtClean="0"/>
              <a:t>limits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owing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common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sense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logic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pragmatism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Constructionist</a:t>
            </a:r>
            <a:r>
              <a:rPr lang="fr-FR" baseline="0" dirty="0" smtClean="0"/>
              <a:t>, more </a:t>
            </a:r>
            <a:r>
              <a:rPr lang="fr-FR" baseline="0" dirty="0" err="1" smtClean="0"/>
              <a:t>than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deterministic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smtClean="0"/>
              <a:t>Lots of variations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E7F3-2854-5B40-84BD-7C1D6E3868A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547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The</a:t>
            </a:r>
            <a:r>
              <a:rPr lang="fr-FR" baseline="0" dirty="0" smtClean="0"/>
              <a:t> RO case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one of basic reality check, not </a:t>
            </a:r>
            <a:r>
              <a:rPr lang="fr-FR" baseline="0" dirty="0" err="1" smtClean="0"/>
              <a:t>beyond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limited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inquiry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into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facts</a:t>
            </a:r>
            <a:endParaRPr lang="fr-FR" baseline="0" dirty="0" smtClean="0"/>
          </a:p>
          <a:p>
            <a:r>
              <a:rPr lang="fr-FR" baseline="0" dirty="0" smtClean="0"/>
              <a:t>O/E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an if/</a:t>
            </a:r>
            <a:r>
              <a:rPr lang="fr-FR" baseline="0" dirty="0" err="1" smtClean="0"/>
              <a:t>then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inquiry</a:t>
            </a:r>
            <a:r>
              <a:rPr lang="fr-FR" baseline="0" dirty="0" smtClean="0"/>
              <a:t>  («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Where, however, an analysis of the content of the agreement does not reveal a sufficient degree of harm to competition, the effects of the agreement should then be considered”, Maxima Latvia, §17)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Strict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interpretation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about not the scope, but about the substance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concept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«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inherent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nature » or « 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evident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purpose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»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BOBEK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talked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a « basic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reality check »</a:t>
            </a:r>
          </a:p>
          <a:p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102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law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greater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role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indirect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evidence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non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contemporary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not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actual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effects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accepted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US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law</a:t>
            </a:r>
            <a:endParaRPr lang="fr-FR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line: close to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institutionalism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but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Risk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management attitudes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uncertainty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E7F3-2854-5B40-84BD-7C1D6E3868AD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867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Reversibility</a:t>
            </a:r>
            <a:endParaRPr lang="fr-FR" dirty="0" smtClean="0"/>
          </a:p>
          <a:p>
            <a:r>
              <a:rPr lang="fr-FR" dirty="0" err="1" smtClean="0"/>
              <a:t>Replication</a:t>
            </a:r>
            <a:r>
              <a:rPr lang="fr-FR" dirty="0" smtClean="0"/>
              <a:t> by </a:t>
            </a:r>
            <a:r>
              <a:rPr lang="fr-FR" dirty="0" err="1" smtClean="0"/>
              <a:t>firms</a:t>
            </a:r>
            <a:endParaRPr lang="fr-FR" dirty="0" smtClean="0"/>
          </a:p>
          <a:p>
            <a:r>
              <a:rPr lang="fr-FR" dirty="0" err="1" smtClean="0"/>
              <a:t>Frequency</a:t>
            </a:r>
            <a:r>
              <a:rPr lang="fr-FR" dirty="0" smtClean="0"/>
              <a:t> w/ new </a:t>
            </a:r>
            <a:r>
              <a:rPr lang="fr-FR" dirty="0" err="1" smtClean="0"/>
              <a:t>conduct</a:t>
            </a:r>
            <a:endParaRPr lang="fr-FR" dirty="0" smtClean="0"/>
          </a:p>
          <a:p>
            <a:r>
              <a:rPr lang="fr-FR" dirty="0" err="1" smtClean="0"/>
              <a:t>Easterbrrok</a:t>
            </a:r>
            <a:r>
              <a:rPr lang="fr-FR" dirty="0" smtClean="0"/>
              <a:t> </a:t>
            </a:r>
            <a:r>
              <a:rPr lang="fr-FR" dirty="0" err="1" smtClean="0"/>
              <a:t>said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harms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errors</a:t>
            </a:r>
            <a:r>
              <a:rPr lang="fr-FR" dirty="0" smtClean="0"/>
              <a:t> by courts,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always</a:t>
            </a:r>
            <a:r>
              <a:rPr lang="fr-FR" dirty="0" smtClean="0"/>
              <a:t> more durable, </a:t>
            </a:r>
            <a:r>
              <a:rPr lang="fr-FR" dirty="0" err="1" smtClean="0"/>
              <a:t>disseminated</a:t>
            </a:r>
            <a:r>
              <a:rPr lang="fr-FR" dirty="0" smtClean="0"/>
              <a:t> and </a:t>
            </a:r>
            <a:r>
              <a:rPr lang="fr-FR" dirty="0" err="1" smtClean="0"/>
              <a:t>likely</a:t>
            </a:r>
            <a:r>
              <a:rPr lang="fr-FR" dirty="0" smtClean="0"/>
              <a:t> </a:t>
            </a:r>
            <a:r>
              <a:rPr lang="fr-FR" dirty="0" err="1" smtClean="0"/>
              <a:t>thatn</a:t>
            </a:r>
            <a:r>
              <a:rPr lang="fr-FR" dirty="0" smtClean="0"/>
              <a:t> </a:t>
            </a:r>
            <a:r>
              <a:rPr lang="fr-FR" dirty="0" err="1" smtClean="0"/>
              <a:t>harms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errors</a:t>
            </a:r>
            <a:endParaRPr lang="fr-FR" dirty="0" smtClean="0"/>
          </a:p>
          <a:p>
            <a:r>
              <a:rPr lang="fr-FR" dirty="0" smtClean="0"/>
              <a:t>But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actually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true</a:t>
            </a:r>
            <a:r>
              <a:rPr lang="fr-FR" baseline="0" dirty="0" smtClean="0"/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E7F3-2854-5B40-84BD-7C1D6E3868AD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4470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 smtClean="0"/>
              <a:t>Soft, qualitative, and simplifications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 err="1" smtClean="0"/>
              <a:t>Stil</a:t>
            </a:r>
            <a:r>
              <a:rPr lang="fr-FR" dirty="0" smtClean="0"/>
              <a:t> scope for </a:t>
            </a:r>
            <a:r>
              <a:rPr lang="fr-FR" dirty="0" err="1" smtClean="0"/>
              <a:t>integration</a:t>
            </a:r>
            <a:r>
              <a:rPr lang="fr-FR" dirty="0" smtClean="0"/>
              <a:t> of </a:t>
            </a:r>
            <a:r>
              <a:rPr lang="fr-FR" dirty="0" err="1" smtClean="0"/>
              <a:t>comments</a:t>
            </a:r>
            <a:endParaRPr lang="fr-FR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 smtClean="0"/>
              <a:t>But </a:t>
            </a:r>
            <a:r>
              <a:rPr lang="fr-FR" dirty="0" err="1" smtClean="0"/>
              <a:t>tried</a:t>
            </a:r>
            <a:r>
              <a:rPr lang="fr-FR" dirty="0" smtClean="0"/>
              <a:t> to </a:t>
            </a:r>
            <a:r>
              <a:rPr lang="fr-FR" dirty="0" err="1" smtClean="0"/>
              <a:t>avoid</a:t>
            </a:r>
            <a:r>
              <a:rPr lang="fr-FR" dirty="0" smtClean="0"/>
              <a:t> cherry picking, </a:t>
            </a:r>
            <a:r>
              <a:rPr lang="fr-FR" dirty="0" err="1" smtClean="0"/>
              <a:t>strawmanism</a:t>
            </a:r>
            <a:r>
              <a:rPr lang="fr-FR" dirty="0" smtClean="0"/>
              <a:t>,</a:t>
            </a:r>
            <a:r>
              <a:rPr lang="fr-FR" baseline="0" dirty="0" smtClean="0"/>
              <a:t> or </a:t>
            </a:r>
            <a:r>
              <a:rPr lang="fr-FR" baseline="0" dirty="0" err="1" smtClean="0"/>
              <a:t>overclaiming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E7F3-2854-5B40-84BD-7C1D6E3868AD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5201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5D07F-D9E6-E845-ABAE-C496A55B9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557" y="1412102"/>
            <a:ext cx="6940267" cy="2387600"/>
          </a:xfrm>
          <a:noFill/>
        </p:spPr>
        <p:txBody>
          <a:bodyPr wrap="square" lIns="0" anchor="t" anchorCtr="0">
            <a:normAutofit/>
          </a:bodyPr>
          <a:lstStyle>
            <a:lvl1pPr algn="l">
              <a:defRPr sz="5400" b="1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838330-9B46-2B4A-88CB-BBA6492EC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557" y="4030371"/>
            <a:ext cx="5150536" cy="1567240"/>
          </a:xfrm>
        </p:spPr>
        <p:txBody>
          <a:bodyPr lIns="0" anchor="t" anchorCtr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28371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617446-3B88-DD40-BC8F-9AC1CD441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00699" y="987426"/>
            <a:ext cx="5859463" cy="21560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57988F-65C2-A242-8902-38001BE9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A1BD20AF-6FDF-694F-8BBB-BAF5BFBCA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9" name="Marcador de posición de imagen 2">
            <a:extLst>
              <a:ext uri="{FF2B5EF4-FFF2-40B4-BE49-F238E27FC236}">
                <a16:creationId xmlns:a16="http://schemas.microsoft.com/office/drawing/2014/main" id="{F27B96D6-59E0-D14C-82BF-94DBA4C75E6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74712" y="987425"/>
            <a:ext cx="454977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10" name="Marcador de posición de imagen 2">
            <a:extLst>
              <a:ext uri="{FF2B5EF4-FFF2-40B4-BE49-F238E27FC236}">
                <a16:creationId xmlns:a16="http://schemas.microsoft.com/office/drawing/2014/main" id="{6D5BA7C9-59E2-5942-B6A2-525CBCA90630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5600699" y="3303816"/>
            <a:ext cx="5859463" cy="2557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333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856A72-C98F-E741-AC4E-26A159CD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DFAC3D-E137-3444-AC1A-D6879E2B0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EE16B5-B918-5E43-91B5-2204959A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8988F3EA-C852-F14C-ABB6-86035C9CA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378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196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64D801-4D0C-F647-AD55-976FC10FA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1146411"/>
            <a:ext cx="2735263" cy="4763070"/>
          </a:xfrm>
        </p:spPr>
        <p:txBody>
          <a:bodyPr vert="eaVert"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447500-C1C1-0C48-8E36-0A8847A5D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4713" y="1146411"/>
            <a:ext cx="7697787" cy="476306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F95EA-C615-C54E-903A-00253A22F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9199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224883-BAD4-ED4E-A8D0-FF3E0A4D8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257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778EB0-7FFF-D243-87E2-2C4100C0E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977" y="1152758"/>
            <a:ext cx="10699186" cy="1325563"/>
          </a:xfrm>
        </p:spPr>
        <p:txBody>
          <a:bodyPr anchor="t" anchorCtr="0"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133987-260A-A94D-B9A9-1EA7E495E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977" y="2730926"/>
            <a:ext cx="10699186" cy="3189814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C0C721-1EDF-CD47-929B-E9BD70E1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2679" y="6076349"/>
            <a:ext cx="450935" cy="365125"/>
          </a:xfrm>
        </p:spPr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 dirty="0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1085A88C-3371-1346-B902-FE0F5CCDD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46508" y="61307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322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21E003-4354-BE4E-BAD0-09E4E55EF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93" y="1332548"/>
            <a:ext cx="10729870" cy="2852737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944C37-D002-7249-9671-D115B4190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93" y="4425633"/>
            <a:ext cx="107298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A001B-E590-9546-A1BC-8E7E3A7E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93CD924F-B0BA-D34B-8679-987480628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62916" y="613351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483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B740FF-768D-984E-A5D5-98DDBC4B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EBD72F-C901-A14A-9976-65B5E5266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0020" y="2685327"/>
            <a:ext cx="5249779" cy="3397421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A9CD86-F882-1A4D-B8DD-0844ABD0E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85327"/>
            <a:ext cx="5304184" cy="3397422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1928A-0B92-C448-AFD4-C264B270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87F0BD42-BA2E-714B-B522-8E9F0B875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62400" y="612896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595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44C7F-EBDA-A24F-9D47-56A545BC0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435" y="1076858"/>
            <a:ext cx="10714728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434399-C56C-D944-99F0-CDFA8724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5434" y="2575901"/>
            <a:ext cx="528900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B094BD-D882-8B4A-B574-0E863B8CF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5435" y="3550445"/>
            <a:ext cx="5289002" cy="249551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343CEE-F82C-2847-B3BB-2F7BA34FB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7561" y="2575901"/>
            <a:ext cx="53026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9B9E527-557A-8844-884D-2B9E10013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7562" y="3550445"/>
            <a:ext cx="5302602" cy="249551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915A4B-1670-7142-8981-F9E8B8C0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10" name="Marcador de pie de página 4">
            <a:extLst>
              <a:ext uri="{FF2B5EF4-FFF2-40B4-BE49-F238E27FC236}">
                <a16:creationId xmlns:a16="http://schemas.microsoft.com/office/drawing/2014/main" id="{E1824371-E7C3-EB40-81A2-200ECB38415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64366" y="6141665"/>
            <a:ext cx="4155744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799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4F637-1308-664C-83B4-FA3A5C5F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8E102C0-E24E-E349-A2A5-1AC8458C2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EC2D1B76-8B8D-8D4A-8189-7108E90AB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6408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047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38ACD2-C9D8-5442-BE0B-F65DAA9A8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BC88E4-43E3-4848-BE02-F9F0F284F2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3715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7EF2B-C263-964F-9EEB-6EE87EEA6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44" y="1180617"/>
            <a:ext cx="4278881" cy="1407007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DC231-D60C-4B40-8F93-3EA127AA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1088" y="1177441"/>
            <a:ext cx="3421550" cy="46883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B91F3-F429-714F-93EA-25BF9C708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3144" y="2754774"/>
            <a:ext cx="4278881" cy="311421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425F79-DD28-5D40-BD54-BD567D0C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F2869BA2-D0C4-E546-BFB4-992AFCA694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76939CAF-0F22-644B-A275-1944B762541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447059" y="1180617"/>
            <a:ext cx="3010468" cy="224838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35388C7D-5BB4-704B-8D60-3D827BB08F6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47058" y="3528646"/>
            <a:ext cx="3010468" cy="234034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0414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5980C-B0AE-584D-B812-F230492AC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976" y="987425"/>
            <a:ext cx="4687323" cy="1408534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617446-3B88-DD40-BC8F-9AC1CD441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00699" y="987425"/>
            <a:ext cx="585946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71A45F-B5D7-0D40-9164-03C3CF422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0976" y="2546430"/>
            <a:ext cx="4687323" cy="332255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57988F-65C2-A242-8902-38001BE9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A1BD20AF-6FDF-694F-8BBB-BAF5BFBCA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641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6CA309-E17A-2B44-85BE-A3856B25C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21" y="1152758"/>
            <a:ext cx="10690142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1D2B88-EA5F-F340-83EC-5CE5D16C8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21" y="2725947"/>
            <a:ext cx="10690142" cy="319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41A8EE-456F-8E45-ACEA-FDC28B223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8867" y="6076347"/>
            <a:ext cx="450935" cy="365125"/>
          </a:xfrm>
          <a:prstGeom prst="rect">
            <a:avLst/>
          </a:prstGeom>
        </p:spPr>
        <p:txBody>
          <a:bodyPr vert="horz" lIns="91440" tIns="45720" rIns="91440" bIns="45720" rtlCol="0" anchor="b" anchorCtr="1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52F14F-3A0B-CE46-8BBB-70A85C27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0763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b" anchorCtr="1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676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20" userDrawn="1">
          <p15:clr>
            <a:srgbClr val="F26B43"/>
          </p15:clr>
        </p15:guide>
        <p15:guide id="2" pos="73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BDC7B6-7274-5445-AB10-683A8E54A9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 </a:t>
            </a:r>
            <a:r>
              <a:rPr lang="es-ES" dirty="0" err="1" smtClean="0"/>
              <a:t>Theory</a:t>
            </a:r>
            <a:r>
              <a:rPr lang="es-ES" dirty="0" smtClean="0"/>
              <a:t> of Antitrust </a:t>
            </a:r>
            <a:r>
              <a:rPr lang="es-ES" dirty="0" err="1" smtClean="0"/>
              <a:t>Limits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17C71A-7909-7748-A386-373F11372B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LES</a:t>
            </a:r>
            <a:r>
              <a:rPr lang="fr-FR" dirty="0" smtClean="0"/>
              <a:t>-EUI workshop</a:t>
            </a:r>
          </a:p>
          <a:p>
            <a:r>
              <a:rPr lang="es-ES" dirty="0" smtClean="0"/>
              <a:t>Nicolas Petit</a:t>
            </a:r>
            <a:endParaRPr lang="es-ES" dirty="0"/>
          </a:p>
          <a:p>
            <a:r>
              <a:rPr lang="es-ES" dirty="0" smtClean="0"/>
              <a:t>29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879709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3F962A-6696-DC4D-9151-B732F304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Issue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3953F5-74D6-1149-8F1B-77589F28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977" y="2171700"/>
            <a:ext cx="10699186" cy="4269774"/>
          </a:xfrm>
        </p:spPr>
        <p:txBody>
          <a:bodyPr>
            <a:normAutofit/>
          </a:bodyPr>
          <a:lstStyle/>
          <a:p>
            <a:r>
              <a:rPr lang="es-ES" dirty="0" smtClean="0"/>
              <a:t>Are the </a:t>
            </a:r>
            <a:r>
              <a:rPr lang="es-ES" dirty="0" err="1" smtClean="0"/>
              <a:t>limits</a:t>
            </a:r>
            <a:r>
              <a:rPr lang="es-ES" dirty="0" smtClean="0"/>
              <a:t> of antitrust </a:t>
            </a:r>
            <a:r>
              <a:rPr lang="es-ES" dirty="0" err="1" smtClean="0"/>
              <a:t>law</a:t>
            </a:r>
            <a:r>
              <a:rPr lang="es-ES" dirty="0" smtClean="0"/>
              <a:t> set </a:t>
            </a:r>
            <a:r>
              <a:rPr lang="es-ES" dirty="0" err="1" smtClean="0"/>
              <a:t>too</a:t>
            </a:r>
            <a:r>
              <a:rPr lang="es-ES" dirty="0" smtClean="0"/>
              <a:t> </a:t>
            </a:r>
            <a:r>
              <a:rPr lang="es-ES" dirty="0" err="1" smtClean="0"/>
              <a:t>strictly</a:t>
            </a:r>
            <a:r>
              <a:rPr lang="es-ES" dirty="0" smtClean="0"/>
              <a:t>?</a:t>
            </a:r>
          </a:p>
          <a:p>
            <a:r>
              <a:rPr lang="es-ES" dirty="0" err="1" smtClean="0"/>
              <a:t>Not</a:t>
            </a:r>
            <a:r>
              <a:rPr lang="es-ES" dirty="0" smtClean="0"/>
              <a:t> a novel </a:t>
            </a:r>
            <a:r>
              <a:rPr lang="es-ES" dirty="0" err="1" smtClean="0"/>
              <a:t>conversation</a:t>
            </a:r>
            <a:endParaRPr lang="es-ES" dirty="0" smtClean="0"/>
          </a:p>
          <a:p>
            <a:pPr lvl="1"/>
            <a:r>
              <a:rPr lang="es-ES" dirty="0" err="1" smtClean="0"/>
              <a:t>Traditionally</a:t>
            </a:r>
            <a:r>
              <a:rPr lang="es-ES" dirty="0" smtClean="0"/>
              <a:t> </a:t>
            </a:r>
            <a:r>
              <a:rPr lang="es-ES" dirty="0" err="1"/>
              <a:t>discussed</a:t>
            </a:r>
            <a:r>
              <a:rPr lang="es-ES" dirty="0"/>
              <a:t> =&gt; </a:t>
            </a:r>
            <a:r>
              <a:rPr lang="es-ES" dirty="0" err="1"/>
              <a:t>efficiency</a:t>
            </a:r>
            <a:r>
              <a:rPr lang="es-ES" dirty="0"/>
              <a:t> </a:t>
            </a:r>
            <a:r>
              <a:rPr lang="es-ES" dirty="0" err="1"/>
              <a:t>framework</a:t>
            </a:r>
            <a:endParaRPr lang="es-ES" dirty="0"/>
          </a:p>
          <a:p>
            <a:pPr lvl="1"/>
            <a:r>
              <a:rPr lang="es-ES" dirty="0" err="1"/>
              <a:t>Today</a:t>
            </a:r>
            <a:r>
              <a:rPr lang="es-ES" dirty="0"/>
              <a:t>, </a:t>
            </a:r>
            <a:r>
              <a:rPr lang="es-ES" dirty="0" err="1"/>
              <a:t>discussed</a:t>
            </a:r>
            <a:r>
              <a:rPr lang="es-ES" dirty="0"/>
              <a:t> =&gt; </a:t>
            </a:r>
            <a:r>
              <a:rPr lang="es-ES" i="1" dirty="0" err="1"/>
              <a:t>legitimacy</a:t>
            </a:r>
            <a:r>
              <a:rPr lang="es-ES" i="1" dirty="0"/>
              <a:t> </a:t>
            </a:r>
            <a:r>
              <a:rPr lang="es-ES" dirty="0" err="1"/>
              <a:t>terms</a:t>
            </a:r>
            <a:endParaRPr lang="es-ES" dirty="0"/>
          </a:p>
          <a:p>
            <a:r>
              <a:rPr lang="es-ES" dirty="0" err="1" smtClean="0"/>
              <a:t>Literature</a:t>
            </a:r>
            <a:endParaRPr lang="es-ES" dirty="0" smtClean="0"/>
          </a:p>
          <a:p>
            <a:pPr lvl="1"/>
            <a:r>
              <a:rPr lang="es-ES" dirty="0" err="1" smtClean="0"/>
              <a:t>Ideological</a:t>
            </a:r>
            <a:r>
              <a:rPr lang="es-ES" dirty="0" smtClean="0"/>
              <a:t> (Wright, </a:t>
            </a:r>
            <a:r>
              <a:rPr lang="es-ES" dirty="0" err="1" smtClean="0"/>
              <a:t>Manne</a:t>
            </a:r>
            <a:r>
              <a:rPr lang="es-ES" dirty="0" smtClean="0"/>
              <a:t>)</a:t>
            </a:r>
            <a:endParaRPr lang="es-ES" dirty="0"/>
          </a:p>
          <a:p>
            <a:pPr lvl="1"/>
            <a:r>
              <a:rPr lang="es-ES" dirty="0" err="1"/>
              <a:t>Institutionalism</a:t>
            </a:r>
            <a:r>
              <a:rPr lang="es-ES" dirty="0"/>
              <a:t> (Kovacic, Crane)</a:t>
            </a:r>
          </a:p>
          <a:p>
            <a:pPr lvl="1"/>
            <a:r>
              <a:rPr lang="es-ES" dirty="0" err="1"/>
              <a:t>Strawman</a:t>
            </a:r>
            <a:r>
              <a:rPr lang="fr-FR" dirty="0"/>
              <a:t>-type argument</a:t>
            </a:r>
            <a:r>
              <a:rPr lang="es-ES" dirty="0"/>
              <a:t> (Hovenkamp, </a:t>
            </a:r>
            <a:r>
              <a:rPr lang="es-ES" dirty="0" smtClean="0"/>
              <a:t>Melamed, Monti)</a:t>
            </a:r>
            <a:endParaRPr lang="es-ES" dirty="0"/>
          </a:p>
          <a:p>
            <a:r>
              <a:rPr lang="es-ES" dirty="0" err="1" smtClean="0"/>
              <a:t>Paper</a:t>
            </a:r>
            <a:r>
              <a:rPr lang="es-ES" dirty="0" smtClean="0"/>
              <a:t> </a:t>
            </a:r>
            <a:r>
              <a:rPr lang="es-ES" dirty="0" err="1" smtClean="0"/>
              <a:t>contribution</a:t>
            </a:r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endParaRPr lang="es-ES" dirty="0" smtClean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9339D7-72AE-344D-8718-617745936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737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RQs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Is </a:t>
            </a:r>
            <a:r>
              <a:rPr lang="fr-FR" dirty="0" err="1"/>
              <a:t>Chicagoan</a:t>
            </a:r>
            <a:r>
              <a:rPr lang="fr-FR" dirty="0"/>
              <a:t> </a:t>
            </a:r>
            <a:r>
              <a:rPr lang="fr-FR" dirty="0" err="1"/>
              <a:t>ideology</a:t>
            </a:r>
            <a:r>
              <a:rPr lang="fr-FR" dirty="0"/>
              <a:t> </a:t>
            </a:r>
            <a:r>
              <a:rPr lang="fr-FR" dirty="0" err="1"/>
              <a:t>determinant</a:t>
            </a:r>
            <a:r>
              <a:rPr lang="fr-FR" dirty="0"/>
              <a:t> in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limits</a:t>
            </a:r>
            <a:r>
              <a:rPr lang="fr-FR" dirty="0"/>
              <a:t> of antitrust </a:t>
            </a:r>
            <a:r>
              <a:rPr lang="fr-FR" dirty="0" err="1"/>
              <a:t>law</a:t>
            </a:r>
            <a:r>
              <a:rPr lang="fr-FR" dirty="0"/>
              <a:t>?</a:t>
            </a:r>
          </a:p>
          <a:p>
            <a:r>
              <a:rPr lang="fr-FR" dirty="0"/>
              <a:t>If no,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features</a:t>
            </a:r>
            <a:r>
              <a:rPr lang="fr-FR" dirty="0"/>
              <a:t> of antitrust </a:t>
            </a:r>
            <a:r>
              <a:rPr lang="fr-FR" dirty="0" err="1"/>
              <a:t>systems</a:t>
            </a:r>
            <a:r>
              <a:rPr lang="fr-FR" dirty="0"/>
              <a:t> </a:t>
            </a:r>
            <a:r>
              <a:rPr lang="fr-FR" dirty="0" err="1"/>
              <a:t>correlate</a:t>
            </a:r>
            <a:r>
              <a:rPr lang="fr-FR" dirty="0"/>
              <a:t> w/ </a:t>
            </a:r>
            <a:r>
              <a:rPr lang="fr-FR" dirty="0" err="1"/>
              <a:t>observed</a:t>
            </a:r>
            <a:r>
              <a:rPr lang="fr-FR" dirty="0"/>
              <a:t> </a:t>
            </a:r>
            <a:r>
              <a:rPr lang="fr-FR" dirty="0" err="1"/>
              <a:t>limits</a:t>
            </a:r>
            <a:r>
              <a:rPr lang="fr-FR" dirty="0"/>
              <a:t>?</a:t>
            </a:r>
          </a:p>
          <a:p>
            <a:r>
              <a:rPr lang="fr-FR" dirty="0"/>
              <a:t>And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limits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ideally</a:t>
            </a:r>
            <a:r>
              <a:rPr lang="fr-FR" dirty="0"/>
              <a:t> set?</a:t>
            </a:r>
            <a:endParaRPr lang="en-US" dirty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err="1" smtClean="0"/>
              <a:t>Hypos</a:t>
            </a:r>
            <a:r>
              <a:rPr lang="fr-FR" dirty="0" smtClean="0"/>
              <a:t> and tests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 err="1" smtClean="0"/>
              <a:t>Contemporary</a:t>
            </a:r>
            <a:r>
              <a:rPr lang="fr-FR" dirty="0" smtClean="0"/>
              <a:t> </a:t>
            </a:r>
            <a:r>
              <a:rPr lang="fr-FR" dirty="0" err="1" smtClean="0"/>
              <a:t>limits</a:t>
            </a:r>
            <a:r>
              <a:rPr lang="fr-FR" dirty="0" smtClean="0"/>
              <a:t> </a:t>
            </a:r>
            <a:r>
              <a:rPr lang="fr-FR" dirty="0" err="1" smtClean="0"/>
              <a:t>existed</a:t>
            </a:r>
            <a:r>
              <a:rPr lang="fr-FR" dirty="0" smtClean="0"/>
              <a:t> in </a:t>
            </a:r>
            <a:r>
              <a:rPr lang="fr-FR" dirty="0" err="1" smtClean="0"/>
              <a:t>pre</a:t>
            </a:r>
            <a:r>
              <a:rPr lang="fr-FR" dirty="0" smtClean="0"/>
              <a:t> </a:t>
            </a:r>
            <a:r>
              <a:rPr lang="fr-FR" dirty="0" err="1" smtClean="0"/>
              <a:t>Chicagoan</a:t>
            </a:r>
            <a:r>
              <a:rPr lang="fr-FR" dirty="0" smtClean="0"/>
              <a:t> times: Y/N/P</a:t>
            </a:r>
          </a:p>
          <a:p>
            <a:r>
              <a:rPr lang="fr-FR" dirty="0" smtClean="0"/>
              <a:t>Comparative I/O </a:t>
            </a:r>
            <a:r>
              <a:rPr lang="fr-FR" dirty="0" err="1" smtClean="0"/>
              <a:t>analysis</a:t>
            </a:r>
            <a:r>
              <a:rPr lang="fr-FR" dirty="0" smtClean="0"/>
              <a:t> of US v EU antitrust </a:t>
            </a:r>
            <a:r>
              <a:rPr lang="fr-FR" dirty="0" err="1" smtClean="0"/>
              <a:t>systems</a:t>
            </a:r>
            <a:endParaRPr lang="fr-FR" dirty="0" smtClean="0"/>
          </a:p>
          <a:p>
            <a:r>
              <a:rPr lang="fr-FR" dirty="0" err="1" smtClean="0"/>
              <a:t>Error</a:t>
            </a:r>
            <a:r>
              <a:rPr lang="fr-FR" dirty="0" smtClean="0"/>
              <a:t> </a:t>
            </a:r>
            <a:r>
              <a:rPr lang="fr-FR" dirty="0" err="1" smtClean="0"/>
              <a:t>costs</a:t>
            </a:r>
            <a:r>
              <a:rPr lang="fr-FR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83813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Q1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Four </a:t>
            </a:r>
            <a:r>
              <a:rPr lang="fr-FR" dirty="0" err="1" smtClean="0"/>
              <a:t>chicagoan</a:t>
            </a:r>
            <a:r>
              <a:rPr lang="fr-FR" dirty="0" smtClean="0"/>
              <a:t> </a:t>
            </a:r>
            <a:r>
              <a:rPr lang="fr-FR" dirty="0" err="1" smtClean="0"/>
              <a:t>markets</a:t>
            </a:r>
            <a:r>
              <a:rPr lang="fr-FR" dirty="0" smtClean="0"/>
              <a:t>: CW, </a:t>
            </a:r>
            <a:r>
              <a:rPr lang="fr-FR" dirty="0" err="1" smtClean="0"/>
              <a:t>RoR</a:t>
            </a:r>
            <a:r>
              <a:rPr lang="fr-FR" dirty="0" smtClean="0"/>
              <a:t>, </a:t>
            </a:r>
            <a:r>
              <a:rPr lang="fr-FR" dirty="0" err="1" smtClean="0"/>
              <a:t>neglect</a:t>
            </a:r>
            <a:r>
              <a:rPr lang="fr-FR" dirty="0" smtClean="0"/>
              <a:t> of </a:t>
            </a:r>
            <a:r>
              <a:rPr lang="fr-FR" dirty="0" err="1" smtClean="0"/>
              <a:t>labor</a:t>
            </a:r>
            <a:r>
              <a:rPr lang="fr-FR" dirty="0" smtClean="0"/>
              <a:t> power, and </a:t>
            </a:r>
            <a:r>
              <a:rPr lang="fr-FR" dirty="0" err="1" smtClean="0"/>
              <a:t>bias</a:t>
            </a:r>
            <a:r>
              <a:rPr lang="fr-FR" dirty="0" smtClean="0"/>
              <a:t> </a:t>
            </a:r>
            <a:r>
              <a:rPr lang="fr-FR" dirty="0" err="1" smtClean="0"/>
              <a:t>agst</a:t>
            </a:r>
            <a:r>
              <a:rPr lang="fr-FR" dirty="0" smtClean="0"/>
              <a:t> State </a:t>
            </a:r>
            <a:r>
              <a:rPr lang="fr-FR" dirty="0" err="1" smtClean="0"/>
              <a:t>regulation</a:t>
            </a:r>
            <a:endParaRPr lang="fr-FR" dirty="0" smtClean="0"/>
          </a:p>
          <a:p>
            <a:r>
              <a:rPr lang="fr-FR" dirty="0" smtClean="0"/>
              <a:t>Traces in the </a:t>
            </a:r>
            <a:r>
              <a:rPr lang="fr-FR" dirty="0" err="1" smtClean="0"/>
              <a:t>old</a:t>
            </a:r>
            <a:r>
              <a:rPr lang="fr-FR" dirty="0" smtClean="0"/>
              <a:t> cases</a:t>
            </a:r>
          </a:p>
          <a:p>
            <a:pPr lvl="1"/>
            <a:r>
              <a:rPr lang="fr-FR" dirty="0" err="1"/>
              <a:t>Concerns</a:t>
            </a:r>
            <a:r>
              <a:rPr lang="fr-FR" dirty="0"/>
              <a:t> for </a:t>
            </a:r>
            <a:r>
              <a:rPr lang="fr-FR" dirty="0" err="1"/>
              <a:t>price</a:t>
            </a:r>
            <a:r>
              <a:rPr lang="fr-FR" dirty="0"/>
              <a:t> </a:t>
            </a:r>
            <a:r>
              <a:rPr lang="fr-FR" dirty="0" err="1"/>
              <a:t>effects</a:t>
            </a:r>
            <a:endParaRPr lang="fr-FR" dirty="0"/>
          </a:p>
          <a:p>
            <a:pPr lvl="1"/>
            <a:r>
              <a:rPr lang="fr-FR" dirty="0" err="1"/>
              <a:t>Welfarian</a:t>
            </a:r>
            <a:r>
              <a:rPr lang="fr-FR" dirty="0"/>
              <a:t> </a:t>
            </a:r>
            <a:r>
              <a:rPr lang="fr-FR" dirty="0" err="1"/>
              <a:t>framework</a:t>
            </a:r>
            <a:endParaRPr lang="fr-FR" dirty="0"/>
          </a:p>
          <a:p>
            <a:pPr lvl="1"/>
            <a:r>
              <a:rPr lang="fr-FR" dirty="0"/>
              <a:t>« </a:t>
            </a:r>
            <a:r>
              <a:rPr lang="fr-FR" dirty="0" err="1"/>
              <a:t>Buyer</a:t>
            </a:r>
            <a:r>
              <a:rPr lang="fr-FR" dirty="0"/>
              <a:t> »</a:t>
            </a:r>
            <a:endParaRPr lang="en-US" dirty="0"/>
          </a:p>
          <a:p>
            <a:r>
              <a:rPr lang="fr-FR" dirty="0" smtClean="0"/>
              <a:t>US </a:t>
            </a:r>
            <a:r>
              <a:rPr lang="fr-FR" dirty="0" err="1" smtClean="0"/>
              <a:t>Steel</a:t>
            </a:r>
            <a:r>
              <a:rPr lang="fr-FR" dirty="0" smtClean="0"/>
              <a:t>, 1920; Reading Coal, 1920; </a:t>
            </a:r>
            <a:r>
              <a:rPr lang="fr-FR" dirty="0" err="1" smtClean="0"/>
              <a:t>CBoT</a:t>
            </a:r>
            <a:r>
              <a:rPr lang="fr-FR" dirty="0" smtClean="0"/>
              <a:t>, 1918</a:t>
            </a:r>
          </a:p>
          <a:p>
            <a:r>
              <a:rPr lang="fr-FR" dirty="0" smtClean="0"/>
              <a:t>No </a:t>
            </a:r>
            <a:r>
              <a:rPr lang="fr-FR" dirty="0" err="1" smtClean="0"/>
              <a:t>ideological</a:t>
            </a:r>
            <a:r>
              <a:rPr lang="fr-FR" dirty="0" smtClean="0"/>
              <a:t> system in </a:t>
            </a:r>
            <a:r>
              <a:rPr lang="fr-FR" dirty="0" err="1" smtClean="0"/>
              <a:t>pre</a:t>
            </a:r>
            <a:r>
              <a:rPr lang="fr-FR" dirty="0" smtClean="0"/>
              <a:t> </a:t>
            </a:r>
            <a:r>
              <a:rPr lang="fr-FR" dirty="0" err="1" smtClean="0"/>
              <a:t>Chicagoan</a:t>
            </a:r>
            <a:r>
              <a:rPr lang="fr-FR" dirty="0" smtClean="0"/>
              <a:t> </a:t>
            </a:r>
            <a:r>
              <a:rPr lang="fr-FR" dirty="0" err="1" smtClean="0"/>
              <a:t>era</a:t>
            </a:r>
            <a:r>
              <a:rPr lang="fr-FR" dirty="0" smtClean="0"/>
              <a:t> but markers </a:t>
            </a:r>
            <a:r>
              <a:rPr lang="fr-FR" dirty="0" err="1" smtClean="0"/>
              <a:t>undeniably</a:t>
            </a:r>
            <a:r>
              <a:rPr lang="fr-FR" dirty="0" smtClean="0"/>
              <a:t> </a:t>
            </a:r>
            <a:r>
              <a:rPr lang="fr-FR" dirty="0" err="1" smtClean="0"/>
              <a:t>present</a:t>
            </a:r>
            <a:endParaRPr lang="fr-FR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210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Q2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Input/Output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US </a:t>
            </a:r>
            <a:r>
              <a:rPr lang="fr-FR" dirty="0" err="1" smtClean="0"/>
              <a:t>law</a:t>
            </a:r>
            <a:r>
              <a:rPr lang="fr-FR" dirty="0" smtClean="0"/>
              <a:t>: </a:t>
            </a:r>
            <a:r>
              <a:rPr lang="fr-FR" dirty="0" err="1" smtClean="0"/>
              <a:t>judicialized</a:t>
            </a:r>
            <a:r>
              <a:rPr lang="fr-FR" dirty="0" smtClean="0"/>
              <a:t>, </a:t>
            </a:r>
            <a:r>
              <a:rPr lang="fr-FR" dirty="0" err="1" smtClean="0"/>
              <a:t>decentralized</a:t>
            </a:r>
            <a:r>
              <a:rPr lang="fr-FR" dirty="0" smtClean="0"/>
              <a:t>, and </a:t>
            </a:r>
            <a:r>
              <a:rPr lang="fr-FR" dirty="0" err="1" smtClean="0"/>
              <a:t>litigation</a:t>
            </a:r>
            <a:r>
              <a:rPr lang="fr-FR" dirty="0" smtClean="0"/>
              <a:t> </a:t>
            </a:r>
            <a:r>
              <a:rPr lang="fr-FR" dirty="0" err="1" smtClean="0"/>
              <a:t>friendly</a:t>
            </a:r>
            <a:r>
              <a:rPr lang="fr-FR" dirty="0" smtClean="0"/>
              <a:t> (w/ corrections)</a:t>
            </a:r>
          </a:p>
          <a:p>
            <a:r>
              <a:rPr lang="fr-FR" dirty="0" smtClean="0"/>
              <a:t>EU </a:t>
            </a:r>
            <a:r>
              <a:rPr lang="fr-FR" dirty="0" err="1" smtClean="0"/>
              <a:t>law</a:t>
            </a:r>
            <a:r>
              <a:rPr lang="fr-FR" dirty="0" smtClean="0"/>
              <a:t>: expert, more </a:t>
            </a:r>
            <a:r>
              <a:rPr lang="fr-FR" dirty="0" err="1" smtClean="0"/>
              <a:t>centralized</a:t>
            </a:r>
            <a:r>
              <a:rPr lang="fr-FR" dirty="0" smtClean="0"/>
              <a:t>, and </a:t>
            </a:r>
            <a:r>
              <a:rPr lang="fr-FR" dirty="0" err="1" smtClean="0"/>
              <a:t>regulation</a:t>
            </a:r>
            <a:r>
              <a:rPr lang="fr-FR" dirty="0" smtClean="0"/>
              <a:t> </a:t>
            </a:r>
            <a:r>
              <a:rPr lang="fr-FR" dirty="0" err="1" smtClean="0"/>
              <a:t>leaning</a:t>
            </a:r>
            <a:r>
              <a:rPr lang="fr-FR" dirty="0" smtClean="0"/>
              <a:t> (w/ corrections)</a:t>
            </a:r>
          </a:p>
          <a:p>
            <a:r>
              <a:rPr lang="fr-FR" dirty="0" smtClean="0"/>
              <a:t>Strict </a:t>
            </a:r>
            <a:r>
              <a:rPr lang="fr-FR" dirty="0" err="1" smtClean="0"/>
              <a:t>limits</a:t>
            </a:r>
            <a:r>
              <a:rPr lang="fr-FR" dirty="0" smtClean="0"/>
              <a:t> in US </a:t>
            </a:r>
            <a:r>
              <a:rPr lang="fr-FR" dirty="0" err="1" smtClean="0"/>
              <a:t>law</a:t>
            </a:r>
            <a:r>
              <a:rPr lang="fr-FR" dirty="0" smtClean="0"/>
              <a:t>, soft </a:t>
            </a:r>
            <a:r>
              <a:rPr lang="fr-FR" dirty="0" err="1" smtClean="0"/>
              <a:t>ones</a:t>
            </a:r>
            <a:r>
              <a:rPr lang="fr-FR" dirty="0" smtClean="0"/>
              <a:t> in EU </a:t>
            </a:r>
            <a:r>
              <a:rPr lang="fr-FR" dirty="0" err="1" smtClean="0"/>
              <a:t>law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err="1" smtClean="0"/>
              <a:t>Explanation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 smtClean="0"/>
              <a:t>Limits</a:t>
            </a:r>
            <a:r>
              <a:rPr lang="fr-FR" dirty="0" smtClean="0"/>
              <a:t> are </a:t>
            </a:r>
            <a:r>
              <a:rPr lang="fr-FR" dirty="0" err="1" smtClean="0"/>
              <a:t>factual</a:t>
            </a:r>
            <a:r>
              <a:rPr lang="fr-FR" dirty="0" smtClean="0"/>
              <a:t> </a:t>
            </a:r>
            <a:r>
              <a:rPr lang="fr-FR" dirty="0" err="1" smtClean="0"/>
              <a:t>inquiries</a:t>
            </a:r>
            <a:r>
              <a:rPr lang="fr-FR" dirty="0" smtClean="0"/>
              <a:t> </a:t>
            </a:r>
            <a:r>
              <a:rPr lang="fr-FR" dirty="0" err="1" smtClean="0"/>
              <a:t>added</a:t>
            </a:r>
            <a:r>
              <a:rPr lang="fr-FR" dirty="0" smtClean="0"/>
              <a:t> to </a:t>
            </a:r>
            <a:r>
              <a:rPr lang="fr-FR" dirty="0" err="1" smtClean="0"/>
              <a:t>establish</a:t>
            </a:r>
            <a:r>
              <a:rPr lang="fr-FR" dirty="0" smtClean="0"/>
              <a:t> </a:t>
            </a:r>
            <a:r>
              <a:rPr lang="fr-FR" dirty="0" err="1" smtClean="0"/>
              <a:t>liability</a:t>
            </a:r>
            <a:endParaRPr lang="fr-FR" dirty="0" smtClean="0"/>
          </a:p>
          <a:p>
            <a:r>
              <a:rPr lang="fr-FR" dirty="0" err="1" smtClean="0"/>
              <a:t>Judgment</a:t>
            </a:r>
            <a:r>
              <a:rPr lang="fr-FR" dirty="0" smtClean="0"/>
              <a:t> </a:t>
            </a:r>
            <a:r>
              <a:rPr lang="fr-FR" dirty="0"/>
              <a:t>(normative </a:t>
            </a:r>
            <a:r>
              <a:rPr lang="fr-FR" dirty="0" err="1"/>
              <a:t>possibly</a:t>
            </a:r>
            <a:r>
              <a:rPr lang="fr-FR" dirty="0"/>
              <a:t>), about </a:t>
            </a:r>
            <a:r>
              <a:rPr lang="fr-FR" dirty="0" err="1" smtClean="0"/>
              <a:t>degree</a:t>
            </a:r>
            <a:r>
              <a:rPr lang="fr-FR" dirty="0" smtClean="0"/>
              <a:t> </a:t>
            </a:r>
            <a:r>
              <a:rPr lang="fr-FR" dirty="0"/>
              <a:t>of </a:t>
            </a:r>
            <a:r>
              <a:rPr lang="fr-FR" dirty="0" err="1"/>
              <a:t>empirical</a:t>
            </a:r>
            <a:r>
              <a:rPr lang="fr-FR" dirty="0"/>
              <a:t> </a:t>
            </a:r>
            <a:r>
              <a:rPr lang="fr-FR" dirty="0" err="1"/>
              <a:t>truth</a:t>
            </a:r>
            <a:r>
              <a:rPr lang="fr-FR" dirty="0"/>
              <a:t> </a:t>
            </a:r>
            <a:r>
              <a:rPr lang="fr-FR" dirty="0" err="1"/>
              <a:t>needed</a:t>
            </a:r>
            <a:r>
              <a:rPr lang="fr-FR" dirty="0"/>
              <a:t> to </a:t>
            </a:r>
            <a:r>
              <a:rPr lang="fr-FR" dirty="0" err="1"/>
              <a:t>ground</a:t>
            </a:r>
            <a:r>
              <a:rPr lang="fr-FR" dirty="0"/>
              <a:t> </a:t>
            </a:r>
            <a:r>
              <a:rPr lang="fr-FR" dirty="0" smtClean="0"/>
              <a:t>intervention</a:t>
            </a:r>
          </a:p>
          <a:p>
            <a:r>
              <a:rPr lang="fr-FR" dirty="0" smtClean="0"/>
              <a:t>EU </a:t>
            </a:r>
            <a:r>
              <a:rPr lang="fr-FR" dirty="0" err="1" smtClean="0"/>
              <a:t>law</a:t>
            </a:r>
            <a:r>
              <a:rPr lang="fr-FR" dirty="0" smtClean="0"/>
              <a:t> more </a:t>
            </a:r>
            <a:r>
              <a:rPr lang="fr-FR" dirty="0" err="1" smtClean="0"/>
              <a:t>probabilistic</a:t>
            </a:r>
            <a:r>
              <a:rPr lang="fr-FR" dirty="0" smtClean="0"/>
              <a:t>, US </a:t>
            </a:r>
            <a:r>
              <a:rPr lang="fr-FR" dirty="0" err="1" smtClean="0"/>
              <a:t>law</a:t>
            </a:r>
            <a:r>
              <a:rPr lang="fr-FR" dirty="0" smtClean="0"/>
              <a:t> </a:t>
            </a:r>
            <a:r>
              <a:rPr lang="fr-FR" dirty="0" err="1" smtClean="0"/>
              <a:t>requires</a:t>
            </a:r>
            <a:r>
              <a:rPr lang="fr-FR" dirty="0" smtClean="0"/>
              <a:t> </a:t>
            </a:r>
            <a:r>
              <a:rPr lang="fr-FR" dirty="0" err="1" smtClean="0"/>
              <a:t>resolution</a:t>
            </a:r>
            <a:r>
              <a:rPr lang="fr-FR" dirty="0" smtClean="0"/>
              <a:t> of more </a:t>
            </a:r>
            <a:r>
              <a:rPr lang="fr-FR" dirty="0" err="1" smtClean="0"/>
              <a:t>factual</a:t>
            </a:r>
            <a:r>
              <a:rPr lang="fr-FR" dirty="0" smtClean="0"/>
              <a:t> </a:t>
            </a:r>
            <a:r>
              <a:rPr lang="fr-FR" dirty="0" err="1" smtClean="0"/>
              <a:t>uncertainty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en-US" dirty="0"/>
          </a:p>
          <a:p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801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Q3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Framework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err="1"/>
              <a:t>Judicial</a:t>
            </a:r>
            <a:r>
              <a:rPr lang="fr-FR" dirty="0"/>
              <a:t> </a:t>
            </a:r>
            <a:r>
              <a:rPr lang="fr-FR" dirty="0" err="1"/>
              <a:t>error</a:t>
            </a:r>
            <a:r>
              <a:rPr lang="fr-FR" dirty="0"/>
              <a:t> of </a:t>
            </a:r>
            <a:r>
              <a:rPr lang="fr-FR" dirty="0" err="1"/>
              <a:t>forbidden</a:t>
            </a:r>
            <a:r>
              <a:rPr lang="fr-FR" dirty="0"/>
              <a:t> competition (type 1) v </a:t>
            </a:r>
            <a:r>
              <a:rPr lang="fr-FR" dirty="0" err="1"/>
              <a:t>market</a:t>
            </a:r>
            <a:r>
              <a:rPr lang="fr-FR" dirty="0"/>
              <a:t> </a:t>
            </a:r>
            <a:r>
              <a:rPr lang="fr-FR" dirty="0" err="1"/>
              <a:t>error</a:t>
            </a:r>
            <a:r>
              <a:rPr lang="fr-FR" dirty="0"/>
              <a:t> of </a:t>
            </a:r>
            <a:r>
              <a:rPr lang="fr-FR" dirty="0" err="1"/>
              <a:t>excused</a:t>
            </a:r>
            <a:r>
              <a:rPr lang="fr-FR" dirty="0"/>
              <a:t> </a:t>
            </a:r>
            <a:r>
              <a:rPr lang="fr-FR" dirty="0" err="1"/>
              <a:t>monopoly</a:t>
            </a:r>
            <a:r>
              <a:rPr lang="fr-FR" dirty="0"/>
              <a:t> (type 2)</a:t>
            </a:r>
          </a:p>
          <a:p>
            <a:r>
              <a:rPr lang="fr-FR" dirty="0" err="1" smtClean="0"/>
              <a:t>Easterbrook’s</a:t>
            </a:r>
            <a:r>
              <a:rPr lang="fr-FR" dirty="0" smtClean="0"/>
              <a:t> </a:t>
            </a:r>
            <a:r>
              <a:rPr lang="fr-FR" dirty="0" err="1" smtClean="0"/>
              <a:t>inequality</a:t>
            </a:r>
            <a:endParaRPr lang="fr-FR" dirty="0"/>
          </a:p>
          <a:p>
            <a:r>
              <a:rPr lang="fr-FR" dirty="0" err="1"/>
              <a:t>Empirical</a:t>
            </a:r>
            <a:r>
              <a:rPr lang="fr-FR" dirty="0"/>
              <a:t> question, </a:t>
            </a:r>
            <a:r>
              <a:rPr lang="fr-FR" dirty="0" smtClean="0"/>
              <a:t>w/ normative </a:t>
            </a:r>
            <a:r>
              <a:rPr lang="fr-FR" dirty="0" err="1" smtClean="0"/>
              <a:t>answer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err="1" smtClean="0"/>
              <a:t>Mechanics</a:t>
            </a:r>
            <a:r>
              <a:rPr lang="fr-FR" dirty="0" smtClean="0"/>
              <a:t> of </a:t>
            </a:r>
            <a:r>
              <a:rPr lang="fr-FR" dirty="0" err="1" smtClean="0"/>
              <a:t>harm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 smtClean="0"/>
              <a:t>Duration</a:t>
            </a:r>
          </a:p>
          <a:p>
            <a:r>
              <a:rPr lang="fr-FR" dirty="0" smtClean="0"/>
              <a:t>Diffusion</a:t>
            </a:r>
          </a:p>
          <a:p>
            <a:r>
              <a:rPr lang="fr-FR" dirty="0" err="1" smtClean="0"/>
              <a:t>Likelihood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792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78641"/>
            <a:ext cx="6027313" cy="2380034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Review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738310" y="2204776"/>
            <a:ext cx="5289003" cy="823912"/>
          </a:xfrm>
        </p:spPr>
        <p:txBody>
          <a:bodyPr/>
          <a:lstStyle/>
          <a:p>
            <a:r>
              <a:rPr lang="fr-FR" dirty="0" smtClean="0"/>
              <a:t>1980s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7</a:t>
            </a:fld>
            <a:endParaRPr lang="es-E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8084" y="3080548"/>
            <a:ext cx="6001555" cy="2405974"/>
          </a:xfrm>
          <a:prstGeom prst="rect">
            <a:avLst/>
          </a:prstGeom>
        </p:spPr>
      </p:pic>
      <p:sp>
        <p:nvSpPr>
          <p:cNvPr id="19" name="Text Placeholder 14"/>
          <p:cNvSpPr txBox="1">
            <a:spLocks/>
          </p:cNvSpPr>
          <p:nvPr/>
        </p:nvSpPr>
        <p:spPr>
          <a:xfrm>
            <a:off x="6049864" y="2204568"/>
            <a:ext cx="5289003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2020s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192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Method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err="1" smtClean="0"/>
              <a:t>Analytical</a:t>
            </a:r>
            <a:r>
              <a:rPr lang="fr-FR" dirty="0" smtClean="0"/>
              <a:t> limitations</a:t>
            </a:r>
          </a:p>
          <a:p>
            <a:r>
              <a:rPr lang="fr-FR" dirty="0" err="1" smtClean="0"/>
              <a:t>Further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needed</a:t>
            </a:r>
            <a:r>
              <a:rPr lang="fr-FR" dirty="0" smtClean="0"/>
              <a:t>?</a:t>
            </a:r>
            <a:endParaRPr lang="fr-FR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Substance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/>
              <a:t>Inherent</a:t>
            </a:r>
            <a:r>
              <a:rPr lang="fr-FR" dirty="0"/>
              <a:t> </a:t>
            </a:r>
            <a:r>
              <a:rPr lang="fr-FR" dirty="0" err="1"/>
              <a:t>limits</a:t>
            </a:r>
            <a:endParaRPr lang="fr-FR" dirty="0"/>
          </a:p>
          <a:p>
            <a:r>
              <a:rPr lang="fr-FR" dirty="0" err="1"/>
              <a:t>Correlate</a:t>
            </a:r>
            <a:r>
              <a:rPr lang="fr-FR" dirty="0"/>
              <a:t> w/ </a:t>
            </a:r>
            <a:r>
              <a:rPr lang="fr-FR" dirty="0" err="1"/>
              <a:t>institutional</a:t>
            </a:r>
            <a:r>
              <a:rPr lang="fr-FR" dirty="0"/>
              <a:t>, </a:t>
            </a:r>
            <a:r>
              <a:rPr lang="fr-FR" dirty="0" err="1"/>
              <a:t>formal</a:t>
            </a:r>
            <a:r>
              <a:rPr lang="fr-FR" dirty="0"/>
              <a:t>, and cultural </a:t>
            </a:r>
            <a:r>
              <a:rPr lang="fr-FR" dirty="0" err="1"/>
              <a:t>features</a:t>
            </a:r>
            <a:r>
              <a:rPr lang="fr-FR" dirty="0"/>
              <a:t> of antitrust </a:t>
            </a:r>
            <a:r>
              <a:rPr lang="fr-FR" dirty="0" err="1"/>
              <a:t>systems</a:t>
            </a:r>
            <a:endParaRPr lang="fr-FR" dirty="0"/>
          </a:p>
          <a:p>
            <a:r>
              <a:rPr lang="fr-FR" dirty="0"/>
              <a:t>Change in the </a:t>
            </a:r>
            <a:r>
              <a:rPr lang="fr-FR" dirty="0" err="1"/>
              <a:t>law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necessary</a:t>
            </a:r>
            <a:r>
              <a:rPr lang="fr-FR" dirty="0"/>
              <a:t> </a:t>
            </a:r>
            <a:r>
              <a:rPr lang="fr-FR" dirty="0" err="1"/>
              <a:t>process</a:t>
            </a:r>
            <a:endParaRPr lang="fr-FR" dirty="0"/>
          </a:p>
          <a:p>
            <a:r>
              <a:rPr lang="fr-FR" dirty="0" smtClean="0"/>
              <a:t>But issue </a:t>
            </a:r>
            <a:r>
              <a:rPr lang="fr-FR" dirty="0"/>
              <a:t>of expectations </a:t>
            </a:r>
            <a:r>
              <a:rPr lang="fr-FR" dirty="0" smtClean="0"/>
              <a:t>formation v frustration if </a:t>
            </a:r>
            <a:r>
              <a:rPr lang="fr-FR" dirty="0" err="1"/>
              <a:t>constraints</a:t>
            </a:r>
            <a:r>
              <a:rPr lang="fr-FR" dirty="0"/>
              <a:t> </a:t>
            </a:r>
            <a:r>
              <a:rPr lang="fr-FR" dirty="0" err="1"/>
              <a:t>ignored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 smtClean="0"/>
              <a:t>adopting</a:t>
            </a:r>
            <a:r>
              <a:rPr lang="fr-FR" dirty="0" smtClean="0"/>
              <a:t> new </a:t>
            </a:r>
            <a:r>
              <a:rPr lang="fr-FR" dirty="0" err="1" smtClean="0"/>
              <a:t>law</a:t>
            </a:r>
            <a:endParaRPr lang="fr-FR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4426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UI colour palette">
      <a:dk1>
        <a:srgbClr val="004575"/>
      </a:dk1>
      <a:lt1>
        <a:srgbClr val="FFFFFF"/>
      </a:lt1>
      <a:dk2>
        <a:srgbClr val="004575"/>
      </a:dk2>
      <a:lt2>
        <a:srgbClr val="FFFFFF"/>
      </a:lt2>
      <a:accent1>
        <a:srgbClr val="8F932F"/>
      </a:accent1>
      <a:accent2>
        <a:srgbClr val="C85826"/>
      </a:accent2>
      <a:accent3>
        <a:srgbClr val="C3AEA1"/>
      </a:accent3>
      <a:accent4>
        <a:srgbClr val="F1C36F"/>
      </a:accent4>
      <a:accent5>
        <a:srgbClr val="2480C4"/>
      </a:accent5>
      <a:accent6>
        <a:srgbClr val="004575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965</Words>
  <Application>Microsoft Office PowerPoint</Application>
  <PresentationFormat>Widescreen</PresentationFormat>
  <Paragraphs>120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A Theory of Antitrust Limits</vt:lpstr>
      <vt:lpstr>Issue</vt:lpstr>
      <vt:lpstr>Method</vt:lpstr>
      <vt:lpstr>Q1</vt:lpstr>
      <vt:lpstr>Q2</vt:lpstr>
      <vt:lpstr>Q3</vt:lpstr>
      <vt:lpstr>Review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Medina, Eva</dc:creator>
  <cp:lastModifiedBy>Petit, Nicolas</cp:lastModifiedBy>
  <cp:revision>122</cp:revision>
  <dcterms:created xsi:type="dcterms:W3CDTF">2021-04-07T09:33:36Z</dcterms:created>
  <dcterms:modified xsi:type="dcterms:W3CDTF">2021-05-29T06:42:13Z</dcterms:modified>
</cp:coreProperties>
</file>