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28" r:id="rId4"/>
  </p:sldMasterIdLst>
  <p:notesMasterIdLst>
    <p:notesMasterId r:id="rId29"/>
  </p:notesMasterIdLst>
  <p:sldIdLst>
    <p:sldId id="351" r:id="rId5"/>
    <p:sldId id="371" r:id="rId6"/>
    <p:sldId id="368" r:id="rId7"/>
    <p:sldId id="364" r:id="rId8"/>
    <p:sldId id="375" r:id="rId9"/>
    <p:sldId id="365" r:id="rId10"/>
    <p:sldId id="374" r:id="rId11"/>
    <p:sldId id="376" r:id="rId12"/>
    <p:sldId id="384" r:id="rId13"/>
    <p:sldId id="377" r:id="rId14"/>
    <p:sldId id="385" r:id="rId15"/>
    <p:sldId id="378" r:id="rId16"/>
    <p:sldId id="389" r:id="rId17"/>
    <p:sldId id="386" r:id="rId18"/>
    <p:sldId id="380" r:id="rId19"/>
    <p:sldId id="391" r:id="rId20"/>
    <p:sldId id="381" r:id="rId21"/>
    <p:sldId id="388" r:id="rId22"/>
    <p:sldId id="370" r:id="rId23"/>
    <p:sldId id="390" r:id="rId24"/>
    <p:sldId id="358" r:id="rId25"/>
    <p:sldId id="355" r:id="rId26"/>
    <p:sldId id="387" r:id="rId27"/>
    <p:sldId id="3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28BB2C95-479B-46B9-BC68-F78398994FEE}">
          <p14:sldIdLst>
            <p14:sldId id="351"/>
            <p14:sldId id="371"/>
            <p14:sldId id="368"/>
            <p14:sldId id="364"/>
            <p14:sldId id="375"/>
            <p14:sldId id="365"/>
            <p14:sldId id="374"/>
            <p14:sldId id="376"/>
            <p14:sldId id="384"/>
            <p14:sldId id="377"/>
            <p14:sldId id="385"/>
            <p14:sldId id="378"/>
            <p14:sldId id="389"/>
            <p14:sldId id="386"/>
            <p14:sldId id="380"/>
            <p14:sldId id="391"/>
            <p14:sldId id="381"/>
            <p14:sldId id="388"/>
            <p14:sldId id="370"/>
            <p14:sldId id="390"/>
            <p14:sldId id="358"/>
            <p14:sldId id="355"/>
            <p14:sldId id="387"/>
            <p14:sldId id="3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94660"/>
  </p:normalViewPr>
  <p:slideViewPr>
    <p:cSldViewPr>
      <p:cViewPr varScale="1">
        <p:scale>
          <a:sx n="80" d="100"/>
          <a:sy n="80" d="100"/>
        </p:scale>
        <p:origin x="-102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C60E9-5C88-4D44-A8A7-FADE0653C57B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DE639-1AA9-4E51-B43A-49133DF2C93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4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89043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>
          <a:xfrm>
            <a:off x="5535613" y="6378575"/>
            <a:ext cx="28765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>
                <a:solidFill>
                  <a:srgbClr val="000000"/>
                </a:solidFill>
              </a:rPr>
              <a:t>8-6-2011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266113" y="6378575"/>
            <a:ext cx="517525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A923B-65CC-4C87-9918-F562F2DCA40A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86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100" y="5707062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7789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4895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2224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5880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3373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0" y="1657595"/>
            <a:ext cx="8382953" cy="400110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2227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D4AD0-BCC5-4F90-B918-CD95151E6BC7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3907367" cy="3823758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4572000" y="2478088"/>
            <a:ext cx="4165600" cy="3833283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E29D1-375E-4ECD-AAE2-70AC7418CFA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70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/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7493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0">
          <a:blip r:embed="rId2" cstate="print">
            <a:lum/>
          </a:blip>
          <a:srcRect/>
          <a:stretch>
            <a:fillRect t="-56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6" y="1662793"/>
            <a:ext cx="8414632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6AD51-7E28-4148-82E9-B7902396774E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97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1306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3"/>
            <a:ext cx="8333500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9968-4928-4C1F-9D0F-D18A5E1D8047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1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623" y="5834063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47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0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55536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7B145-F2C7-4444-A98F-332DAE2F4D2E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7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5433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62793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7559-344A-4CDC-85C4-10EA8134CA0A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93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05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2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F41C-4A39-41A5-A916-32B59230603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73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6210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072" y="1662793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3092F-5F8C-4CFB-B1FE-5140921D8C6E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7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1619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0CA6-3F21-4327-8C75-C82C817E2932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22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704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al">
    <p:bg>
      <p:bgPr>
        <a:blipFill dpi="0" rotWithShape="1">
          <a:blip r:embed="rId2" cstate="print">
            <a:lum/>
          </a:blip>
          <a:srcRect/>
          <a:stretch>
            <a:fillRect t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22" y="1662792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676ED-97EF-4771-9C4E-61326F83671F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6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5823177"/>
            <a:ext cx="8353177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5775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75000" t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586" y="1662793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5087-0FE6-4696-9CF2-C5EC4C66CFF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24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062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">
    <p:bg>
      <p:bgPr>
        <a:blipFill dpi="0" rotWithShape="1">
          <a:blip r:embed="rId2" cstate="print">
            <a:lum/>
          </a:blip>
          <a:srcRect/>
          <a:stretch>
            <a:fillRect l="-1000" t="-6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55535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AAEC-A6A1-4EAD-86F2-29D4D2DD155D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57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6861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9CB5-09EB-4870-A42D-8DE911507AB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24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893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dia WOTRO 1">
    <p:bg>
      <p:bgPr>
        <a:blipFill dpi="0" rotWithShape="1">
          <a:blip r:embed="rId2" cstate="print">
            <a:lum/>
          </a:blip>
          <a:srcRect/>
          <a:stretch>
            <a:fillRect t="-52000" r="-18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4508" y="1233714"/>
            <a:ext cx="8642577" cy="5665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1">
                <a:solidFill>
                  <a:srgbClr val="99A86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1962150"/>
            <a:ext cx="8629650" cy="4171950"/>
          </a:xfrm>
          <a:prstGeom prst="rect">
            <a:avLst/>
          </a:prstGeom>
        </p:spPr>
        <p:txBody>
          <a:bodyPr>
            <a:normAutofit/>
          </a:bodyPr>
          <a:lstStyle>
            <a:lvl1pPr marL="268288" indent="-268288">
              <a:buClr>
                <a:srgbClr val="99A868"/>
              </a:buClr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>
              <a:buClr>
                <a:schemeClr val="accent3"/>
              </a:buClr>
              <a:buFont typeface="Arial" panose="020B0604020202020204" pitchFamily="34" charset="0"/>
              <a:buChar char="•"/>
              <a:defRPr sz="1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779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100" y="5707062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7610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boven">
    <p:bg>
      <p:bgPr>
        <a:blipFill dpi="0" rotWithShape="1">
          <a:blip r:embed="rId2" cstate="print">
            <a:lum/>
          </a:blip>
          <a:srcRect/>
          <a:tile tx="-73660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AAEC-A6A1-4EAD-86F2-29D4D2DD155D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61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Strategie Lint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3036"/>
            <a:ext cx="9144000" cy="854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5348515"/>
            <a:ext cx="1937156" cy="973257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395411" y="378277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7182" y="1198635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970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Lee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9211" y="684950"/>
            <a:ext cx="3251431" cy="1661993"/>
          </a:xfrm>
        </p:spPr>
        <p:txBody>
          <a:bodyPr/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100" y="5707062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2967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 Lee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9211" y="1169581"/>
            <a:ext cx="8461384" cy="1010094"/>
          </a:xfrm>
        </p:spPr>
        <p:txBody>
          <a:bodyPr/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291509" y="2325909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935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dia Lee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9211" y="1169581"/>
            <a:ext cx="8461384" cy="1010094"/>
          </a:xfrm>
        </p:spPr>
        <p:txBody>
          <a:bodyPr/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291509" y="2325909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61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Nederland">
    <p:bg>
      <p:bgPr>
        <a:blipFill dpi="0" rotWithShape="0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8796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2517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0975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00" b="1" dirty="0" smtClean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0979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0" y="1657595"/>
            <a:ext cx="8382953" cy="400110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1894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D4AD0-BCC5-4F90-B918-CD95151E6BC7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87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3907367" cy="3823758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4572000" y="2478088"/>
            <a:ext cx="4165600" cy="3833283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E29D1-375E-4ECD-AAE2-70AC7418CFA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6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/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0980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0">
          <a:blip r:embed="rId2" cstate="print">
            <a:lum/>
          </a:blip>
          <a:srcRect/>
          <a:stretch>
            <a:fillRect t="-56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6" y="1662793"/>
            <a:ext cx="8414632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6AD51-7E28-4148-82E9-B7902396774E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3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9450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3"/>
            <a:ext cx="8333500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9968-4928-4C1F-9D0F-D18A5E1D8047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8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623" y="5834063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050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0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55536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7B145-F2C7-4444-A98F-332DAE2F4D2E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527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7559-344A-4CDC-85C4-10EA8134CA0A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88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0892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2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F41C-4A39-41A5-A916-32B59230603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26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6048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072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3092F-5F8C-4CFB-B1FE-5140921D8C6E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5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1191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0CA6-3F21-4327-8C75-C82C817E2932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785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0977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75000" t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586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5087-0FE6-4696-9CF2-C5EC4C66CFF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590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60122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5084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9CB5-09EB-4870-A42D-8DE911507ABB}" type="slidenum">
              <a:rPr lang="nl-NL">
                <a:solidFill>
                  <a:srgbClr val="DDDED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084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9506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490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46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026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39843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10333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027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2208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20451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520356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854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15113" y="1600200"/>
            <a:ext cx="2071687" cy="4525963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288" y="1600200"/>
            <a:ext cx="60674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58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6598A-8661-40CF-855F-F6E34FDBB1A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CFA41-BC3A-4AE0-B37F-DF0A4DA0082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header_3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9075"/>
            <a:ext cx="9155113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350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2478088"/>
            <a:ext cx="8329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35613" y="6378575"/>
            <a:ext cx="287655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BF375E-63A0-40BE-BB27-D625F81A2BC3}" type="slidenum">
              <a:rPr lang="nl-NL">
                <a:solidFill>
                  <a:srgbClr val="DDDED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3" r:id="rId3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35"/>
        </a:buBlip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header_3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9075"/>
            <a:ext cx="9155113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350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2478088"/>
            <a:ext cx="8329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35613" y="6378575"/>
            <a:ext cx="287655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BF375E-63A0-40BE-BB27-D625F81A2BC3}" type="slidenum">
              <a:rPr lang="nl-NL">
                <a:solidFill>
                  <a:srgbClr val="DDDED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4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36"/>
        </a:buBlip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D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619250"/>
            <a:ext cx="82708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altLang="en-US" smtClean="0"/>
              <a:t>Klik om het opmaakprofiel te bewerken</a:t>
            </a:r>
          </a:p>
        </p:txBody>
      </p:sp>
      <p:pic>
        <p:nvPicPr>
          <p:cNvPr id="3075" name="Picture 5" descr="header_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47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ansatlanticplatform.com/" TargetMode="External"/><Relationship Id="rId13" Type="http://schemas.openxmlformats.org/officeDocument/2006/relationships/image" Target="../media/image54.png"/><Relationship Id="rId3" Type="http://schemas.openxmlformats.org/officeDocument/2006/relationships/hyperlink" Target="http://heranet.info/" TargetMode="External"/><Relationship Id="rId7" Type="http://schemas.openxmlformats.org/officeDocument/2006/relationships/hyperlink" Target="http://www.jpi-culturalheritage.eu/" TargetMode="Externa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hyperlink" Target="http://www.norface.net/" TargetMode="Externa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pi-climate.eu/home" TargetMode="External"/><Relationship Id="rId11" Type="http://schemas.openxmlformats.org/officeDocument/2006/relationships/image" Target="../media/image52.png"/><Relationship Id="rId5" Type="http://schemas.openxmlformats.org/officeDocument/2006/relationships/hyperlink" Target="http://www.jp-demographic.eu/" TargetMode="External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hyperlink" Target="http://jpi-urbaneurope.eu/about/intro/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wetenschapsagenda.nl/?lang=e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mtClean="0"/>
              <a:t>National Funding Opportunies </a:t>
            </a:r>
            <a:br>
              <a:rPr lang="nl-NL" smtClean="0"/>
            </a:br>
            <a:r>
              <a:rPr lang="nl-NL" smtClean="0"/>
              <a:t>The Netherlands</a:t>
            </a:r>
            <a:endParaRPr lang="en-US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mtClean="0"/>
              <a:t>National and European Funding Opportunities in the Social Sciences</a:t>
            </a:r>
          </a:p>
          <a:p>
            <a:endParaRPr lang="en-US" smtClean="0"/>
          </a:p>
          <a:p>
            <a:r>
              <a:rPr lang="nl-NL" smtClean="0"/>
              <a:t>Renée van Kessel </a:t>
            </a:r>
          </a:p>
          <a:p>
            <a:r>
              <a:rPr lang="nl-NL" smtClean="0"/>
              <a:t>NWO, The Netherlands</a:t>
            </a:r>
            <a:endParaRPr lang="nl-N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800"/>
            <a:ext cx="1971317" cy="11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62" y="152399"/>
            <a:ext cx="3200400" cy="9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Science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competetiveness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080470" cy="48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6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330563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52606"/>
            <a:ext cx="1447800" cy="81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09600" y="914400"/>
            <a:ext cx="5941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Funding opportunity's in NL </a:t>
            </a:r>
            <a:endParaRPr lang="nl-NL" sz="3200" b="1" dirty="0"/>
          </a:p>
          <a:p>
            <a:r>
              <a:rPr lang="nl-NL" sz="3200" b="1" dirty="0" smtClean="0"/>
              <a:t>2. Details</a:t>
            </a:r>
            <a:endParaRPr lang="en-US" sz="32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1292379" cy="72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2828836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800" dirty="0" smtClean="0"/>
              <a:t>   Universities </a:t>
            </a:r>
          </a:p>
          <a:p>
            <a:pPr>
              <a:buFont typeface="Arial" pitchFamily="34" charset="0"/>
              <a:buChar char="•"/>
            </a:pPr>
            <a:r>
              <a:rPr lang="nl-NL" sz="2800" dirty="0" smtClean="0"/>
              <a:t>   NWO  Research Council</a:t>
            </a:r>
          </a:p>
          <a:p>
            <a:pPr>
              <a:buFont typeface="Arial" pitchFamily="34" charset="0"/>
              <a:buChar char="•"/>
            </a:pPr>
            <a:r>
              <a:rPr lang="nl-NL" sz="2800" dirty="0" smtClean="0"/>
              <a:t>   EU</a:t>
            </a:r>
          </a:p>
          <a:p>
            <a:pPr>
              <a:buFont typeface="Arial" pitchFamily="34" charset="0"/>
              <a:buChar char="•"/>
            </a:pPr>
            <a:r>
              <a:rPr lang="nl-NL" sz="2800" dirty="0" smtClean="0"/>
              <a:t>   other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4648200"/>
            <a:ext cx="40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….Often in combination…..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Universities</a:t>
            </a:r>
            <a:r>
              <a:rPr lang="en-US" sz="3600" dirty="0" smtClean="0"/>
              <a:t>: please check</a:t>
            </a:r>
            <a:br>
              <a:rPr lang="en-US" sz="3600" dirty="0" smtClean="0"/>
            </a:br>
            <a:r>
              <a:rPr lang="en-US" sz="3600" dirty="0" smtClean="0"/>
              <a:t>https</a:t>
            </a:r>
            <a:r>
              <a:rPr lang="en-US" sz="3600" dirty="0"/>
              <a:t>://www.academictransfer.com/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87" y="1600200"/>
            <a:ext cx="62432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791200"/>
            <a:ext cx="4724399" cy="7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61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700 </a:t>
            </a:r>
            <a:r>
              <a:rPr lang="en-US" dirty="0" err="1" smtClean="0"/>
              <a:t>mEuros</a:t>
            </a:r>
            <a:r>
              <a:rPr lang="en-US" dirty="0" smtClean="0"/>
              <a:t> per year, 120 </a:t>
            </a:r>
            <a:r>
              <a:rPr lang="en-US" dirty="0" err="1" smtClean="0"/>
              <a:t>mEuro</a:t>
            </a:r>
            <a:r>
              <a:rPr lang="en-US" dirty="0" smtClean="0"/>
              <a:t> to SSH</a:t>
            </a:r>
          </a:p>
          <a:p>
            <a:pPr lvl="1"/>
            <a:r>
              <a:rPr lang="en-US" sz="2400" dirty="0" smtClean="0"/>
              <a:t>Talent schemes</a:t>
            </a:r>
          </a:p>
          <a:p>
            <a:pPr lvl="1"/>
            <a:r>
              <a:rPr lang="en-US" sz="2400" dirty="0" smtClean="0"/>
              <a:t>Thematic </a:t>
            </a:r>
            <a:r>
              <a:rPr lang="en-US" sz="2400" dirty="0" err="1" smtClean="0"/>
              <a:t>programmes</a:t>
            </a:r>
            <a:endParaRPr lang="en-US" sz="2400" dirty="0" smtClean="0"/>
          </a:p>
          <a:p>
            <a:pPr lvl="1"/>
            <a:r>
              <a:rPr lang="en-US" sz="2400" dirty="0" smtClean="0"/>
              <a:t>PPPs</a:t>
            </a:r>
          </a:p>
          <a:p>
            <a:pPr lvl="1"/>
            <a:r>
              <a:rPr lang="en-US" sz="2400" dirty="0" smtClean="0"/>
              <a:t>Infrastructure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971317" cy="11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6190" y="3124200"/>
            <a:ext cx="559546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57400" y="4800600"/>
            <a:ext cx="655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PIJL-RECHTS 6"/>
          <p:cNvSpPr/>
          <p:nvPr/>
        </p:nvSpPr>
        <p:spPr>
          <a:xfrm rot="16200000">
            <a:off x="-887411" y="1573214"/>
            <a:ext cx="4191000" cy="16541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grpSp>
        <p:nvGrpSpPr>
          <p:cNvPr id="21508" name="Groep 8"/>
          <p:cNvGrpSpPr>
            <a:grpSpLocks/>
          </p:cNvGrpSpPr>
          <p:nvPr/>
        </p:nvGrpSpPr>
        <p:grpSpPr bwMode="auto">
          <a:xfrm>
            <a:off x="838200" y="762000"/>
            <a:ext cx="914400" cy="4792663"/>
            <a:chOff x="598177" y="-2689627"/>
            <a:chExt cx="915884" cy="4793335"/>
          </a:xfrm>
        </p:grpSpPr>
        <p:sp>
          <p:nvSpPr>
            <p:cNvPr id="10" name="Rechthoek 9"/>
            <p:cNvSpPr/>
            <p:nvPr/>
          </p:nvSpPr>
          <p:spPr>
            <a:xfrm rot="16200000">
              <a:off x="-281552" y="514805"/>
              <a:ext cx="2656261" cy="52154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hthoek 10"/>
            <p:cNvSpPr/>
            <p:nvPr/>
          </p:nvSpPr>
          <p:spPr>
            <a:xfrm rot="16200000">
              <a:off x="-391884" y="-1699566"/>
              <a:ext cx="2896006" cy="9158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365760" rIns="0" bIns="365760" spcCol="1270" anchor="ctr"/>
            <a:lstStyle/>
            <a:p>
              <a:pPr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 b="1" dirty="0" smtClean="0">
                  <a:solidFill>
                    <a:srgbClr val="000000"/>
                  </a:solidFill>
                </a:rPr>
                <a:t>CAREERS</a:t>
              </a:r>
              <a:endParaRPr lang="en-US" sz="36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1509" name="table"/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0"/>
            <a:ext cx="6019800" cy="406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828800" cy="102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33600" y="4800600"/>
            <a:ext cx="6096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1" y="4953000"/>
            <a:ext cx="7543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Bi-annual International scheme Social Sciences: Open Research Area  (ORA)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91200" y="6172200"/>
            <a:ext cx="220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Success rates 15%....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057400" y="4038600"/>
            <a:ext cx="632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4038600"/>
            <a:ext cx="60198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Research Talent (PhD scheme) SS 	                4 years  	            €250 K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59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Criteria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Excellence researcher</a:t>
            </a:r>
          </a:p>
          <a:p>
            <a:r>
              <a:rPr lang="en-US" dirty="0" smtClean="0"/>
              <a:t>Quality, innovative character and academic impact of the research proposal</a:t>
            </a:r>
          </a:p>
          <a:p>
            <a:r>
              <a:rPr lang="en-US" dirty="0" smtClean="0"/>
              <a:t>Knowledge </a:t>
            </a:r>
            <a:r>
              <a:rPr lang="en-US" dirty="0" err="1" smtClean="0"/>
              <a:t>utilisation</a:t>
            </a:r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Success rate 15%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828800" cy="102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nl-NL" sz="3200" dirty="0" smtClean="0"/>
              <a:t>Thematic SSH programmes and alliances with EU</a:t>
            </a:r>
            <a:endParaRPr lang="en-US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64820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nl-NL" dirty="0" smtClean="0"/>
          </a:p>
          <a:p>
            <a:pPr lvl="1"/>
            <a:r>
              <a:rPr lang="nl-NL" dirty="0" smtClean="0"/>
              <a:t>NORFACE and HERA</a:t>
            </a:r>
          </a:p>
          <a:p>
            <a:pPr lvl="2"/>
            <a:r>
              <a:rPr lang="nl-NL" sz="1200" dirty="0">
                <a:hlinkClick r:id="rId2"/>
              </a:rPr>
              <a:t>http://www.norface.net</a:t>
            </a:r>
            <a:r>
              <a:rPr lang="nl-NL" sz="1200" dirty="0" smtClean="0">
                <a:hlinkClick r:id="rId2"/>
              </a:rPr>
              <a:t>/</a:t>
            </a:r>
            <a:endParaRPr lang="nl-NL" sz="1200" dirty="0" smtClean="0"/>
          </a:p>
          <a:p>
            <a:pPr lvl="2"/>
            <a:r>
              <a:rPr lang="nl-NL" sz="1200" dirty="0" smtClean="0">
                <a:solidFill>
                  <a:schemeClr val="accent3"/>
                </a:solidFill>
                <a:hlinkClick r:id="rId3"/>
              </a:rPr>
              <a:t>http://heranet.info/</a:t>
            </a:r>
            <a:endParaRPr lang="nl-NL" sz="1200" dirty="0" smtClean="0">
              <a:solidFill>
                <a:schemeClr val="accent3"/>
              </a:solidFill>
            </a:endParaRPr>
          </a:p>
          <a:p>
            <a:pPr lvl="2"/>
            <a:endParaRPr lang="nl-NL" sz="1200" dirty="0" smtClean="0">
              <a:solidFill>
                <a:schemeClr val="accent3"/>
              </a:solidFill>
            </a:endParaRPr>
          </a:p>
          <a:p>
            <a:pPr lvl="2"/>
            <a:endParaRPr lang="nl-NL" sz="1200" dirty="0" smtClean="0"/>
          </a:p>
          <a:p>
            <a:pPr lvl="1"/>
            <a:r>
              <a:rPr lang="nl-NL" dirty="0" smtClean="0"/>
              <a:t>JPI’s</a:t>
            </a:r>
          </a:p>
          <a:p>
            <a:pPr lvl="2"/>
            <a:r>
              <a:rPr lang="nl-NL" sz="1200" dirty="0">
                <a:hlinkClick r:id="rId4"/>
              </a:rPr>
              <a:t>http://jpi-urbaneurope.eu/about/intro</a:t>
            </a:r>
            <a:r>
              <a:rPr lang="nl-NL" sz="1200" dirty="0" smtClean="0">
                <a:hlinkClick r:id="rId4"/>
              </a:rPr>
              <a:t>/</a:t>
            </a:r>
            <a:endParaRPr lang="nl-NL" sz="1200" dirty="0" smtClean="0"/>
          </a:p>
          <a:p>
            <a:pPr lvl="2"/>
            <a:r>
              <a:rPr lang="nl-NL" sz="1200" dirty="0">
                <a:hlinkClick r:id="rId5"/>
              </a:rPr>
              <a:t>http://www.jp-demographic.eu</a:t>
            </a:r>
            <a:r>
              <a:rPr lang="nl-NL" sz="1200" dirty="0" smtClean="0">
                <a:hlinkClick r:id="rId5"/>
              </a:rPr>
              <a:t>/</a:t>
            </a:r>
            <a:endParaRPr lang="nl-NL" sz="1200" dirty="0" smtClean="0"/>
          </a:p>
          <a:p>
            <a:pPr lvl="2"/>
            <a:r>
              <a:rPr lang="nl-NL" sz="1200" dirty="0">
                <a:hlinkClick r:id="rId6"/>
              </a:rPr>
              <a:t>http://</a:t>
            </a:r>
            <a:r>
              <a:rPr lang="nl-NL" sz="1200" dirty="0" smtClean="0">
                <a:hlinkClick r:id="rId6"/>
              </a:rPr>
              <a:t>www.jpi-climate.eu/home</a:t>
            </a:r>
            <a:endParaRPr lang="nl-NL" sz="1200" dirty="0" smtClean="0"/>
          </a:p>
          <a:p>
            <a:pPr lvl="2"/>
            <a:r>
              <a:rPr lang="nl-NL" sz="1200" dirty="0" smtClean="0">
                <a:solidFill>
                  <a:schemeClr val="accent3"/>
                </a:solidFill>
                <a:hlinkClick r:id="rId7"/>
              </a:rPr>
              <a:t>http://www.jpi-culturalheritage.eu/</a:t>
            </a:r>
            <a:endParaRPr lang="nl-NL" sz="1200" dirty="0" smtClean="0">
              <a:solidFill>
                <a:schemeClr val="accent3"/>
              </a:solidFill>
            </a:endParaRPr>
          </a:p>
          <a:p>
            <a:pPr lvl="2"/>
            <a:endParaRPr lang="nl-NL" sz="1200" dirty="0" smtClean="0">
              <a:solidFill>
                <a:schemeClr val="accent3"/>
              </a:solidFill>
            </a:endParaRPr>
          </a:p>
          <a:p>
            <a:pPr lvl="2"/>
            <a:endParaRPr lang="nl-NL" sz="1200" dirty="0" smtClean="0">
              <a:solidFill>
                <a:schemeClr val="accent3"/>
              </a:solidFill>
            </a:endParaRPr>
          </a:p>
          <a:p>
            <a:pPr lvl="1"/>
            <a:r>
              <a:rPr lang="nl-NL" dirty="0" smtClean="0"/>
              <a:t>Trans-Atlantic Platform for SSH</a:t>
            </a:r>
          </a:p>
          <a:p>
            <a:pPr lvl="2"/>
            <a:r>
              <a:rPr lang="nl-NL" sz="1300" dirty="0">
                <a:hlinkClick r:id="rId8"/>
              </a:rPr>
              <a:t>http://</a:t>
            </a:r>
            <a:r>
              <a:rPr lang="nl-NL" sz="1300" dirty="0" smtClean="0">
                <a:hlinkClick r:id="rId8"/>
              </a:rPr>
              <a:t>www.transatlanticplatform.com/</a:t>
            </a:r>
            <a:endParaRPr lang="nl-NL" sz="1300" dirty="0" smtClean="0"/>
          </a:p>
          <a:p>
            <a:pPr lvl="2"/>
            <a:endParaRPr lang="nl-NL" sz="1300" dirty="0" smtClean="0"/>
          </a:p>
          <a:p>
            <a:pPr lvl="2"/>
            <a:endParaRPr lang="nl-NL" sz="1300" dirty="0" smtClean="0"/>
          </a:p>
          <a:p>
            <a:pPr lvl="1"/>
            <a:r>
              <a:rPr lang="en-US" dirty="0" smtClean="0"/>
              <a:t>Cooperation with China, India, Brazil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1752600"/>
            <a:ext cx="500919" cy="44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1752600"/>
            <a:ext cx="46566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80890"/>
            <a:ext cx="1219200" cy="68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43400" y="2895600"/>
            <a:ext cx="1164843" cy="35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5000" y="2819400"/>
            <a:ext cx="1116419" cy="38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34200" y="2819400"/>
            <a:ext cx="1062037" cy="41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7400" y="3962400"/>
            <a:ext cx="1524000" cy="52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53200" y="4953000"/>
            <a:ext cx="2071688" cy="3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4000" y="3200400"/>
            <a:ext cx="143341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34000" y="6172200"/>
            <a:ext cx="399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Success rate 20</a:t>
            </a:r>
            <a:r>
              <a:rPr lang="en-US" b="1" dirty="0" smtClean="0"/>
              <a:t>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79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future…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Topsector</a:t>
            </a:r>
            <a:r>
              <a:rPr lang="en-US" dirty="0" smtClean="0"/>
              <a:t>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Social Infrastructure for </a:t>
            </a:r>
            <a:r>
              <a:rPr lang="en-US" dirty="0" err="1" smtClean="0"/>
              <a:t>Topsectors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Dutch Research Agenda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FP 9 of European Commission </a:t>
            </a:r>
          </a:p>
          <a:p>
            <a:pPr>
              <a:buNone/>
            </a:pPr>
            <a:r>
              <a:rPr lang="en-US" dirty="0" smtClean="0"/>
              <a:t>	– importance of SSH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ERC and national talent schemes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524000"/>
            <a:ext cx="762000" cy="93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0"/>
            <a:ext cx="838200" cy="113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419600"/>
            <a:ext cx="934489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5486400"/>
            <a:ext cx="7810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897957" y="3124200"/>
            <a:ext cx="3571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3. Information</a:t>
            </a:r>
            <a:endParaRPr lang="en-US" sz="32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971317" cy="11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3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52600"/>
            <a:ext cx="780944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1292379" cy="72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http://www.nwo.nl/en/funding/our-funding-instruments/</a:t>
            </a:r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439221"/>
            <a:ext cx="8991600" cy="541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7" y="1389013"/>
            <a:ext cx="78359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http://www.euraxess.nl/fellowships-grants</a:t>
            </a:r>
          </a:p>
        </p:txBody>
      </p:sp>
    </p:spTree>
    <p:extLst>
      <p:ext uri="{BB962C8B-B14F-4D97-AF65-F5344CB8AC3E}">
        <p14:creationId xmlns:p14="http://schemas.microsoft.com/office/powerpoint/2010/main" val="31497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http://www.phdportal.com/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88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7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Netherlands is an ‘open’ country for research cooperation</a:t>
            </a:r>
          </a:p>
          <a:p>
            <a:r>
              <a:rPr lang="en-US" dirty="0" smtClean="0"/>
              <a:t>Universities welcome talent from abroad</a:t>
            </a:r>
          </a:p>
          <a:p>
            <a:r>
              <a:rPr lang="en-US" dirty="0" smtClean="0"/>
              <a:t>Most NWO schemes are open for researchers from abroad</a:t>
            </a:r>
          </a:p>
          <a:p>
            <a:r>
              <a:rPr lang="en-US" dirty="0" smtClean="0"/>
              <a:t>More research in thematic, societal and international context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800"/>
            <a:ext cx="1971317" cy="11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632722" y="3200400"/>
            <a:ext cx="2077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Thank you!</a:t>
            </a:r>
          </a:p>
          <a:p>
            <a:pPr algn="ctr"/>
            <a:endParaRPr lang="nl-NL" b="1" dirty="0" smtClean="0"/>
          </a:p>
          <a:p>
            <a:pPr algn="ctr"/>
            <a:r>
              <a:rPr lang="nl-NL" b="1" dirty="0" smtClean="0"/>
              <a:t>r.vankessel@nwo.nl</a:t>
            </a:r>
            <a:endParaRPr lang="en-US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800"/>
            <a:ext cx="1971317" cy="11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7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94829"/>
            <a:ext cx="3125932" cy="415218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762000"/>
            <a:ext cx="398106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bogen verbindingslijn 5"/>
          <p:cNvCxnSpPr/>
          <p:nvPr/>
        </p:nvCxnSpPr>
        <p:spPr>
          <a:xfrm rot="10800000">
            <a:off x="2371534" y="1299331"/>
            <a:ext cx="3495866" cy="2057402"/>
          </a:xfrm>
          <a:prstGeom prst="bentConnector3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 flipH="1">
            <a:off x="5410200" y="685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1. Arena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3810000"/>
            <a:ext cx="35996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Population: 17 million</a:t>
            </a:r>
          </a:p>
          <a:p>
            <a:r>
              <a:rPr lang="en-US" dirty="0" smtClean="0"/>
              <a:t>Research spending public: 4,5 billion</a:t>
            </a:r>
          </a:p>
          <a:p>
            <a:r>
              <a:rPr lang="en-US" dirty="0" smtClean="0"/>
              <a:t>		private: 6 billion</a:t>
            </a:r>
          </a:p>
          <a:p>
            <a:r>
              <a:rPr lang="en-US" dirty="0" smtClean="0"/>
              <a:t>		&lt; 2,5 %</a:t>
            </a:r>
          </a:p>
          <a:p>
            <a:r>
              <a:rPr lang="en-US" dirty="0" smtClean="0"/>
              <a:t>Universities: 14</a:t>
            </a:r>
          </a:p>
          <a:p>
            <a:r>
              <a:rPr lang="en-US" dirty="0" smtClean="0"/>
              <a:t>Employees:  </a:t>
            </a:r>
            <a:r>
              <a:rPr lang="en-US" dirty="0" smtClean="0"/>
              <a:t>48.000</a:t>
            </a:r>
          </a:p>
          <a:p>
            <a:r>
              <a:rPr lang="nl-NL" dirty="0" err="1" smtClean="0"/>
              <a:t>Students</a:t>
            </a:r>
            <a:r>
              <a:rPr lang="nl-NL" dirty="0" smtClean="0"/>
              <a:t>: 250.000</a:t>
            </a:r>
            <a:endParaRPr lang="en-US" dirty="0" smtClean="0"/>
          </a:p>
          <a:p>
            <a:r>
              <a:rPr lang="en-US" dirty="0" smtClean="0"/>
              <a:t>Publications:  85.000 per year</a:t>
            </a:r>
          </a:p>
          <a:p>
            <a:r>
              <a:rPr lang="en-US" dirty="0" smtClean="0"/>
              <a:t>Doctorates: 5000 per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</a:t>
            </a:r>
            <a:r>
              <a:rPr lang="nl-NL" dirty="0" smtClean="0"/>
              <a:t>op 2</a:t>
            </a:r>
            <a:r>
              <a:rPr lang="nl-NL" dirty="0" smtClean="0"/>
              <a:t>% in </a:t>
            </a:r>
            <a:r>
              <a:rPr lang="nl-NL" dirty="0" err="1" smtClean="0"/>
              <a:t>rankings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723612" cy="513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9249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400800" y="685800"/>
            <a:ext cx="214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Web of </a:t>
            </a:r>
            <a:r>
              <a:rPr lang="nl-NL" dirty="0" err="1" smtClean="0"/>
              <a:t>Science</a:t>
            </a:r>
            <a:r>
              <a:rPr lang="nl-NL" dirty="0" smtClean="0"/>
              <a:t> 2016</a:t>
            </a:r>
            <a:endParaRPr lang="en-US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V="1">
            <a:off x="1371600" y="5638800"/>
            <a:ext cx="0" cy="1066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6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9" y="773784"/>
            <a:ext cx="395128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8959"/>
            <a:ext cx="396917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24054"/>
            <a:ext cx="5867400" cy="295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>
            <a:off x="4572000" y="2667000"/>
            <a:ext cx="0" cy="2286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>
            <a:off x="152400" y="3657600"/>
            <a:ext cx="11430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00550"/>
            <a:ext cx="857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8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696200" cy="411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7097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1292379" cy="72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2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295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2362200" y="914401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140 </a:t>
            </a:r>
            <a:r>
              <a:rPr lang="en-US" sz="1600" b="1" dirty="0"/>
              <a:t>overarching scientific </a:t>
            </a:r>
            <a:r>
              <a:rPr lang="en-US" sz="1600" b="1" dirty="0" smtClean="0"/>
              <a:t>questions in 25 routes; a </a:t>
            </a:r>
            <a:r>
              <a:rPr lang="en-US" sz="1600" b="1" dirty="0"/>
              <a:t>unique bottom-up initiative, driven by the general Dutch public and a vast number of </a:t>
            </a:r>
            <a:r>
              <a:rPr lang="en-US" sz="1600" b="1" dirty="0" err="1"/>
              <a:t>organisations</a:t>
            </a:r>
            <a:r>
              <a:rPr lang="en-US" sz="1600" b="1" dirty="0"/>
              <a:t> in the Netherlands. </a:t>
            </a:r>
            <a:endParaRPr lang="en-US" sz="16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nl-NL" dirty="0" err="1" smtClean="0"/>
              <a:t>Science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Society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3886200" cy="454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3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SSH relevant </a:t>
            </a:r>
            <a:r>
              <a:rPr lang="en-US" i="1" dirty="0" smtClean="0"/>
              <a:t>routes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Sustainable Development</a:t>
            </a:r>
          </a:p>
          <a:p>
            <a:r>
              <a:rPr lang="en-US" dirty="0" smtClean="0"/>
              <a:t>Towards Resilient Societies</a:t>
            </a:r>
          </a:p>
          <a:p>
            <a:r>
              <a:rPr lang="en-US" dirty="0" smtClean="0"/>
              <a:t>Between Conflict and Cooperation</a:t>
            </a:r>
          </a:p>
          <a:p>
            <a:r>
              <a:rPr lang="en-US" dirty="0" smtClean="0"/>
              <a:t>Youth, upbringing and education</a:t>
            </a:r>
          </a:p>
          <a:p>
            <a:r>
              <a:rPr lang="en-US" dirty="0" smtClean="0"/>
              <a:t>Brain and Cognition</a:t>
            </a:r>
          </a:p>
          <a:p>
            <a:r>
              <a:rPr lang="en-US" dirty="0" smtClean="0"/>
              <a:t>Smart and livable cities</a:t>
            </a:r>
          </a:p>
          <a:p>
            <a:r>
              <a:rPr lang="en-US" dirty="0" smtClean="0"/>
              <a:t>Energy Transition</a:t>
            </a:r>
          </a:p>
          <a:p>
            <a:r>
              <a:rPr lang="en-US" dirty="0" smtClean="0"/>
              <a:t>Living </a:t>
            </a:r>
            <a:r>
              <a:rPr lang="en-US" dirty="0" smtClean="0"/>
              <a:t>history</a:t>
            </a:r>
            <a:endParaRPr lang="en-US" dirty="0" smtClean="0"/>
          </a:p>
          <a:p>
            <a:pPr marL="0" indent="0" algn="r">
              <a:buNone/>
            </a:pPr>
            <a:r>
              <a:rPr lang="en-US" sz="2200" dirty="0">
                <a:hlinkClick r:id="rId2"/>
              </a:rPr>
              <a:t>http://www.wetenschapsagenda.nl/?</a:t>
            </a:r>
            <a:r>
              <a:rPr lang="en-US" sz="2200" dirty="0" smtClean="0">
                <a:hlinkClick r:id="rId2"/>
              </a:rPr>
              <a:t>lang=en</a:t>
            </a:r>
            <a:endParaRPr lang="en-US" sz="2200" dirty="0" smtClean="0"/>
          </a:p>
          <a:p>
            <a:pPr marL="0" indent="0" algn="r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8200" cy="11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WO - Hoofdstukpagina">
  <a:themeElements>
    <a:clrScheme name="NWO - Hoofdstukpagi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WO - Hoofdstuk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Hoofdstuk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Hoofdstuk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Hoofdstuk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Hoofdstuk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Hoofdstuk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Hoofdstuk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Hoofdstuk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Hoofdstuk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Hoofdstuk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Hoofdstuk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Hoofdstuk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Hoofdstuk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320</Words>
  <Application>Microsoft Office PowerPoint</Application>
  <PresentationFormat>Diavoorstelling (4:3)</PresentationFormat>
  <Paragraphs>100</Paragraphs>
  <Slides>24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4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Office Theme</vt:lpstr>
      <vt:lpstr>Blank</vt:lpstr>
      <vt:lpstr>1_Blank</vt:lpstr>
      <vt:lpstr>NWO - Hoofdstukpagina</vt:lpstr>
      <vt:lpstr>National Funding Opportunies  The Netherlands</vt:lpstr>
      <vt:lpstr>PowerPoint-presentatie</vt:lpstr>
      <vt:lpstr>PowerPoint-presentatie</vt:lpstr>
      <vt:lpstr>Top 2% in rankings</vt:lpstr>
      <vt:lpstr>PowerPoint-presentatie</vt:lpstr>
      <vt:lpstr>PowerPoint-presentatie</vt:lpstr>
      <vt:lpstr>PowerPoint-presentatie</vt:lpstr>
      <vt:lpstr>Science for Society</vt:lpstr>
      <vt:lpstr>SSH relevant routes</vt:lpstr>
      <vt:lpstr>Science for competetiveness</vt:lpstr>
      <vt:lpstr>PowerPoint-presentatie</vt:lpstr>
      <vt:lpstr>PowerPoint-presentatie</vt:lpstr>
      <vt:lpstr>Universities: please check https://www.academictransfer.com/</vt:lpstr>
      <vt:lpstr>NWO</vt:lpstr>
      <vt:lpstr>PowerPoint-presentatie</vt:lpstr>
      <vt:lpstr>Criteria</vt:lpstr>
      <vt:lpstr>Thematic SSH programmes and alliances with EU</vt:lpstr>
      <vt:lpstr>Near future…</vt:lpstr>
      <vt:lpstr>PowerPoint-presentatie</vt:lpstr>
      <vt:lpstr>http://www.nwo.nl/en/funding/our-funding-instruments/</vt:lpstr>
      <vt:lpstr>http://www.euraxess.nl/fellowships-grants</vt:lpstr>
      <vt:lpstr>http://www.phdportal.com/</vt:lpstr>
      <vt:lpstr>Summary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Transformations for Sustainability</dc:title>
  <dc:creator>MacRenee</dc:creator>
  <cp:lastModifiedBy>Kessel-Hagesteijn, R.R. van [Renee]</cp:lastModifiedBy>
  <cp:revision>231</cp:revision>
  <dcterms:created xsi:type="dcterms:W3CDTF">2015-09-13T11:05:43Z</dcterms:created>
  <dcterms:modified xsi:type="dcterms:W3CDTF">2017-02-13T16:52:00Z</dcterms:modified>
</cp:coreProperties>
</file>