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48"/>
  </p:notesMasterIdLst>
  <p:sldIdLst>
    <p:sldId id="503" r:id="rId2"/>
    <p:sldId id="499" r:id="rId3"/>
    <p:sldId id="569" r:id="rId4"/>
    <p:sldId id="572" r:id="rId5"/>
    <p:sldId id="570" r:id="rId6"/>
    <p:sldId id="558" r:id="rId7"/>
    <p:sldId id="506" r:id="rId8"/>
    <p:sldId id="509" r:id="rId9"/>
    <p:sldId id="508" r:id="rId10"/>
    <p:sldId id="573" r:id="rId11"/>
    <p:sldId id="513" r:id="rId12"/>
    <p:sldId id="574" r:id="rId13"/>
    <p:sldId id="516" r:id="rId14"/>
    <p:sldId id="563" r:id="rId15"/>
    <p:sldId id="575" r:id="rId16"/>
    <p:sldId id="562" r:id="rId17"/>
    <p:sldId id="523" r:id="rId18"/>
    <p:sldId id="526" r:id="rId19"/>
    <p:sldId id="530" r:id="rId20"/>
    <p:sldId id="565" r:id="rId21"/>
    <p:sldId id="576" r:id="rId22"/>
    <p:sldId id="538" r:id="rId23"/>
    <p:sldId id="533" r:id="rId24"/>
    <p:sldId id="534" r:id="rId25"/>
    <p:sldId id="556" r:id="rId26"/>
    <p:sldId id="579" r:id="rId27"/>
    <p:sldId id="580" r:id="rId28"/>
    <p:sldId id="543" r:id="rId29"/>
    <p:sldId id="528" r:id="rId30"/>
    <p:sldId id="544" r:id="rId31"/>
    <p:sldId id="545" r:id="rId32"/>
    <p:sldId id="546" r:id="rId33"/>
    <p:sldId id="581" r:id="rId34"/>
    <p:sldId id="548" r:id="rId35"/>
    <p:sldId id="549" r:id="rId36"/>
    <p:sldId id="584" r:id="rId37"/>
    <p:sldId id="551" r:id="rId38"/>
    <p:sldId id="552" r:id="rId39"/>
    <p:sldId id="553" r:id="rId40"/>
    <p:sldId id="554" r:id="rId41"/>
    <p:sldId id="578" r:id="rId42"/>
    <p:sldId id="582" r:id="rId43"/>
    <p:sldId id="583" r:id="rId44"/>
    <p:sldId id="585" r:id="rId45"/>
    <p:sldId id="535" r:id="rId46"/>
    <p:sldId id="568" r:id="rId4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3"/>
    <p:restoredTop sz="83293" autoAdjust="0"/>
  </p:normalViewPr>
  <p:slideViewPr>
    <p:cSldViewPr snapToGrid="0" snapToObjects="1">
      <p:cViewPr varScale="1">
        <p:scale>
          <a:sx n="92" d="100"/>
          <a:sy n="92" d="100"/>
        </p:scale>
        <p:origin x="12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urke, Thomas" userId="eaa24d40-a3f6-41b7-8d8f-5f837f47273b" providerId="ADAL" clId="{4D187881-3666-4071-9D53-974317F6BD23}"/>
    <pc:docChg chg="undo redo custSel addSld delSld modSld">
      <pc:chgData name="Bourke, Thomas" userId="eaa24d40-a3f6-41b7-8d8f-5f837f47273b" providerId="ADAL" clId="{4D187881-3666-4071-9D53-974317F6BD23}" dt="2025-11-26T11:19:21.211" v="50"/>
      <pc:docMkLst>
        <pc:docMk/>
      </pc:docMkLst>
      <pc:sldChg chg="modSp mod">
        <pc:chgData name="Bourke, Thomas" userId="eaa24d40-a3f6-41b7-8d8f-5f837f47273b" providerId="ADAL" clId="{4D187881-3666-4071-9D53-974317F6BD23}" dt="2025-11-25T17:00:50.493" v="25" actId="1076"/>
        <pc:sldMkLst>
          <pc:docMk/>
          <pc:sldMk cId="954335558" sldId="499"/>
        </pc:sldMkLst>
        <pc:picChg chg="mod">
          <ac:chgData name="Bourke, Thomas" userId="eaa24d40-a3f6-41b7-8d8f-5f837f47273b" providerId="ADAL" clId="{4D187881-3666-4071-9D53-974317F6BD23}" dt="2025-11-25T17:00:50.493" v="25" actId="1076"/>
          <ac:picMkLst>
            <pc:docMk/>
            <pc:sldMk cId="954335558" sldId="499"/>
            <ac:picMk id="10" creationId="{6868356F-E0A3-ACC9-28D7-4E2A599DD6D5}"/>
          </ac:picMkLst>
        </pc:picChg>
      </pc:sldChg>
      <pc:sldChg chg="add del">
        <pc:chgData name="Bourke, Thomas" userId="eaa24d40-a3f6-41b7-8d8f-5f837f47273b" providerId="ADAL" clId="{4D187881-3666-4071-9D53-974317F6BD23}" dt="2025-11-26T11:19:21.211" v="50"/>
        <pc:sldMkLst>
          <pc:docMk/>
          <pc:sldMk cId="808173327" sldId="528"/>
        </pc:sldMkLst>
      </pc:sldChg>
      <pc:sldChg chg="modSp mod">
        <pc:chgData name="Bourke, Thomas" userId="eaa24d40-a3f6-41b7-8d8f-5f837f47273b" providerId="ADAL" clId="{4D187881-3666-4071-9D53-974317F6BD23}" dt="2025-11-26T10:00:16.422" v="45" actId="1076"/>
        <pc:sldMkLst>
          <pc:docMk/>
          <pc:sldMk cId="511101778" sldId="530"/>
        </pc:sldMkLst>
        <pc:picChg chg="mod">
          <ac:chgData name="Bourke, Thomas" userId="eaa24d40-a3f6-41b7-8d8f-5f837f47273b" providerId="ADAL" clId="{4D187881-3666-4071-9D53-974317F6BD23}" dt="2025-11-26T10:00:16.422" v="45" actId="1076"/>
          <ac:picMkLst>
            <pc:docMk/>
            <pc:sldMk cId="511101778" sldId="530"/>
            <ac:picMk id="2" creationId="{00000000-0000-0000-0000-000000000000}"/>
          </ac:picMkLst>
        </pc:picChg>
      </pc:sldChg>
      <pc:sldChg chg="add del">
        <pc:chgData name="Bourke, Thomas" userId="eaa24d40-a3f6-41b7-8d8f-5f837f47273b" providerId="ADAL" clId="{4D187881-3666-4071-9D53-974317F6BD23}" dt="2025-11-26T11:19:21.211" v="50"/>
        <pc:sldMkLst>
          <pc:docMk/>
          <pc:sldMk cId="1890020862" sldId="535"/>
        </pc:sldMkLst>
      </pc:sldChg>
      <pc:sldChg chg="del">
        <pc:chgData name="Bourke, Thomas" userId="eaa24d40-a3f6-41b7-8d8f-5f837f47273b" providerId="ADAL" clId="{4D187881-3666-4071-9D53-974317F6BD23}" dt="2025-11-26T10:08:41.971" v="46" actId="2696"/>
        <pc:sldMkLst>
          <pc:docMk/>
          <pc:sldMk cId="2280315443" sldId="538"/>
        </pc:sldMkLst>
      </pc:sldChg>
      <pc:sldChg chg="add">
        <pc:chgData name="Bourke, Thomas" userId="eaa24d40-a3f6-41b7-8d8f-5f837f47273b" providerId="ADAL" clId="{4D187881-3666-4071-9D53-974317F6BD23}" dt="2025-11-26T10:08:44.339" v="47"/>
        <pc:sldMkLst>
          <pc:docMk/>
          <pc:sldMk cId="3925346781" sldId="538"/>
        </pc:sldMkLst>
      </pc:sldChg>
      <pc:sldChg chg="add del">
        <pc:chgData name="Bourke, Thomas" userId="eaa24d40-a3f6-41b7-8d8f-5f837f47273b" providerId="ADAL" clId="{4D187881-3666-4071-9D53-974317F6BD23}" dt="2025-11-26T11:19:21.211" v="50"/>
        <pc:sldMkLst>
          <pc:docMk/>
          <pc:sldMk cId="3632116339" sldId="543"/>
        </pc:sldMkLst>
      </pc:sldChg>
      <pc:sldChg chg="add del">
        <pc:chgData name="Bourke, Thomas" userId="eaa24d40-a3f6-41b7-8d8f-5f837f47273b" providerId="ADAL" clId="{4D187881-3666-4071-9D53-974317F6BD23}" dt="2025-11-26T11:19:21.211" v="50"/>
        <pc:sldMkLst>
          <pc:docMk/>
          <pc:sldMk cId="2578492082" sldId="544"/>
        </pc:sldMkLst>
      </pc:sldChg>
      <pc:sldChg chg="add del">
        <pc:chgData name="Bourke, Thomas" userId="eaa24d40-a3f6-41b7-8d8f-5f837f47273b" providerId="ADAL" clId="{4D187881-3666-4071-9D53-974317F6BD23}" dt="2025-11-26T11:19:21.211" v="50"/>
        <pc:sldMkLst>
          <pc:docMk/>
          <pc:sldMk cId="1405082901" sldId="545"/>
        </pc:sldMkLst>
      </pc:sldChg>
      <pc:sldChg chg="add del">
        <pc:chgData name="Bourke, Thomas" userId="eaa24d40-a3f6-41b7-8d8f-5f837f47273b" providerId="ADAL" clId="{4D187881-3666-4071-9D53-974317F6BD23}" dt="2025-11-26T11:19:21.211" v="50"/>
        <pc:sldMkLst>
          <pc:docMk/>
          <pc:sldMk cId="1163519490" sldId="546"/>
        </pc:sldMkLst>
      </pc:sldChg>
      <pc:sldChg chg="add del">
        <pc:chgData name="Bourke, Thomas" userId="eaa24d40-a3f6-41b7-8d8f-5f837f47273b" providerId="ADAL" clId="{4D187881-3666-4071-9D53-974317F6BD23}" dt="2025-11-26T11:19:21.211" v="50"/>
        <pc:sldMkLst>
          <pc:docMk/>
          <pc:sldMk cId="3012445197" sldId="548"/>
        </pc:sldMkLst>
      </pc:sldChg>
      <pc:sldChg chg="add del">
        <pc:chgData name="Bourke, Thomas" userId="eaa24d40-a3f6-41b7-8d8f-5f837f47273b" providerId="ADAL" clId="{4D187881-3666-4071-9D53-974317F6BD23}" dt="2025-11-26T11:19:21.211" v="50"/>
        <pc:sldMkLst>
          <pc:docMk/>
          <pc:sldMk cId="3721018785" sldId="549"/>
        </pc:sldMkLst>
      </pc:sldChg>
      <pc:sldChg chg="del">
        <pc:chgData name="Bourke, Thomas" userId="eaa24d40-a3f6-41b7-8d8f-5f837f47273b" providerId="ADAL" clId="{4D187881-3666-4071-9D53-974317F6BD23}" dt="2025-11-26T11:19:17.632" v="48" actId="47"/>
        <pc:sldMkLst>
          <pc:docMk/>
          <pc:sldMk cId="1724326801" sldId="550"/>
        </pc:sldMkLst>
      </pc:sldChg>
      <pc:sldChg chg="add del">
        <pc:chgData name="Bourke, Thomas" userId="eaa24d40-a3f6-41b7-8d8f-5f837f47273b" providerId="ADAL" clId="{4D187881-3666-4071-9D53-974317F6BD23}" dt="2025-11-26T11:19:21.211" v="50"/>
        <pc:sldMkLst>
          <pc:docMk/>
          <pc:sldMk cId="34082610" sldId="551"/>
        </pc:sldMkLst>
      </pc:sldChg>
      <pc:sldChg chg="add del">
        <pc:chgData name="Bourke, Thomas" userId="eaa24d40-a3f6-41b7-8d8f-5f837f47273b" providerId="ADAL" clId="{4D187881-3666-4071-9D53-974317F6BD23}" dt="2025-11-26T11:19:21.211" v="50"/>
        <pc:sldMkLst>
          <pc:docMk/>
          <pc:sldMk cId="1717985676" sldId="552"/>
        </pc:sldMkLst>
      </pc:sldChg>
      <pc:sldChg chg="add del">
        <pc:chgData name="Bourke, Thomas" userId="eaa24d40-a3f6-41b7-8d8f-5f837f47273b" providerId="ADAL" clId="{4D187881-3666-4071-9D53-974317F6BD23}" dt="2025-11-26T11:19:21.211" v="50"/>
        <pc:sldMkLst>
          <pc:docMk/>
          <pc:sldMk cId="3856338061" sldId="553"/>
        </pc:sldMkLst>
      </pc:sldChg>
      <pc:sldChg chg="add del">
        <pc:chgData name="Bourke, Thomas" userId="eaa24d40-a3f6-41b7-8d8f-5f837f47273b" providerId="ADAL" clId="{4D187881-3666-4071-9D53-974317F6BD23}" dt="2025-11-26T11:19:21.211" v="50"/>
        <pc:sldMkLst>
          <pc:docMk/>
          <pc:sldMk cId="2868647923" sldId="554"/>
        </pc:sldMkLst>
      </pc:sldChg>
      <pc:sldChg chg="add del">
        <pc:chgData name="Bourke, Thomas" userId="eaa24d40-a3f6-41b7-8d8f-5f837f47273b" providerId="ADAL" clId="{4D187881-3666-4071-9D53-974317F6BD23}" dt="2025-11-26T11:19:21.211" v="50"/>
        <pc:sldMkLst>
          <pc:docMk/>
          <pc:sldMk cId="3666741631" sldId="568"/>
        </pc:sldMkLst>
      </pc:sldChg>
      <pc:sldChg chg="addSp delSp modSp mod">
        <pc:chgData name="Bourke, Thomas" userId="eaa24d40-a3f6-41b7-8d8f-5f837f47273b" providerId="ADAL" clId="{4D187881-3666-4071-9D53-974317F6BD23}" dt="2025-11-25T17:03:41.278" v="44" actId="1076"/>
        <pc:sldMkLst>
          <pc:docMk/>
          <pc:sldMk cId="1082595534" sldId="575"/>
        </pc:sldMkLst>
        <pc:picChg chg="add mod">
          <ac:chgData name="Bourke, Thomas" userId="eaa24d40-a3f6-41b7-8d8f-5f837f47273b" providerId="ADAL" clId="{4D187881-3666-4071-9D53-974317F6BD23}" dt="2025-11-25T17:03:41.278" v="44" actId="1076"/>
          <ac:picMkLst>
            <pc:docMk/>
            <pc:sldMk cId="1082595534" sldId="575"/>
            <ac:picMk id="3" creationId="{6FFC4188-BAE4-CCE8-5C0B-26F1D97A4492}"/>
          </ac:picMkLst>
        </pc:picChg>
        <pc:picChg chg="add del">
          <ac:chgData name="Bourke, Thomas" userId="eaa24d40-a3f6-41b7-8d8f-5f837f47273b" providerId="ADAL" clId="{4D187881-3666-4071-9D53-974317F6BD23}" dt="2025-11-25T17:02:09.898" v="28" actId="478"/>
          <ac:picMkLst>
            <pc:docMk/>
            <pc:sldMk cId="1082595534" sldId="575"/>
            <ac:picMk id="6" creationId="{88DA9BBA-0E82-7A89-8383-2ED90C53B71F}"/>
          </ac:picMkLst>
        </pc:picChg>
      </pc:sldChg>
      <pc:sldChg chg="delSp add del setBg delDesignElem">
        <pc:chgData name="Bourke, Thomas" userId="eaa24d40-a3f6-41b7-8d8f-5f837f47273b" providerId="ADAL" clId="{4D187881-3666-4071-9D53-974317F6BD23}" dt="2025-11-26T11:19:21.211" v="50"/>
        <pc:sldMkLst>
          <pc:docMk/>
          <pc:sldMk cId="3658826525" sldId="578"/>
        </pc:sldMkLst>
        <pc:spChg chg="del">
          <ac:chgData name="Bourke, Thomas" userId="eaa24d40-a3f6-41b7-8d8f-5f837f47273b" providerId="ADAL" clId="{4D187881-3666-4071-9D53-974317F6BD23}" dt="2025-11-26T11:19:21.211" v="50"/>
          <ac:spMkLst>
            <pc:docMk/>
            <pc:sldMk cId="3658826525" sldId="578"/>
            <ac:spMk id="9" creationId="{66B332A4-D438-4773-A77F-5ED49A448D9D}"/>
          </ac:spMkLst>
        </pc:spChg>
        <pc:spChg chg="del">
          <ac:chgData name="Bourke, Thomas" userId="eaa24d40-a3f6-41b7-8d8f-5f837f47273b" providerId="ADAL" clId="{4D187881-3666-4071-9D53-974317F6BD23}" dt="2025-11-26T11:19:21.211" v="50"/>
          <ac:spMkLst>
            <pc:docMk/>
            <pc:sldMk cId="3658826525" sldId="578"/>
            <ac:spMk id="11" creationId="{DF9AD32D-FF05-44F4-BD4D-9CEE89B71EB9}"/>
          </ac:spMkLst>
        </pc:spChg>
      </pc:sldChg>
      <pc:sldChg chg="add del">
        <pc:chgData name="Bourke, Thomas" userId="eaa24d40-a3f6-41b7-8d8f-5f837f47273b" providerId="ADAL" clId="{4D187881-3666-4071-9D53-974317F6BD23}" dt="2025-11-26T11:19:21.211" v="50"/>
        <pc:sldMkLst>
          <pc:docMk/>
          <pc:sldMk cId="3692866673" sldId="579"/>
        </pc:sldMkLst>
      </pc:sldChg>
      <pc:sldChg chg="add del">
        <pc:chgData name="Bourke, Thomas" userId="eaa24d40-a3f6-41b7-8d8f-5f837f47273b" providerId="ADAL" clId="{4D187881-3666-4071-9D53-974317F6BD23}" dt="2025-11-26T11:19:21.211" v="50"/>
        <pc:sldMkLst>
          <pc:docMk/>
          <pc:sldMk cId="712641280" sldId="580"/>
        </pc:sldMkLst>
      </pc:sldChg>
      <pc:sldChg chg="add del">
        <pc:chgData name="Bourke, Thomas" userId="eaa24d40-a3f6-41b7-8d8f-5f837f47273b" providerId="ADAL" clId="{4D187881-3666-4071-9D53-974317F6BD23}" dt="2025-11-26T11:19:21.211" v="50"/>
        <pc:sldMkLst>
          <pc:docMk/>
          <pc:sldMk cId="270371315" sldId="581"/>
        </pc:sldMkLst>
      </pc:sldChg>
      <pc:sldChg chg="add del">
        <pc:chgData name="Bourke, Thomas" userId="eaa24d40-a3f6-41b7-8d8f-5f837f47273b" providerId="ADAL" clId="{4D187881-3666-4071-9D53-974317F6BD23}" dt="2025-11-26T11:19:21.211" v="50"/>
        <pc:sldMkLst>
          <pc:docMk/>
          <pc:sldMk cId="3184503370" sldId="582"/>
        </pc:sldMkLst>
      </pc:sldChg>
      <pc:sldChg chg="add del">
        <pc:chgData name="Bourke, Thomas" userId="eaa24d40-a3f6-41b7-8d8f-5f837f47273b" providerId="ADAL" clId="{4D187881-3666-4071-9D53-974317F6BD23}" dt="2025-11-26T11:19:21.211" v="50"/>
        <pc:sldMkLst>
          <pc:docMk/>
          <pc:sldMk cId="412028690" sldId="583"/>
        </pc:sldMkLst>
      </pc:sldChg>
      <pc:sldChg chg="add del">
        <pc:chgData name="Bourke, Thomas" userId="eaa24d40-a3f6-41b7-8d8f-5f837f47273b" providerId="ADAL" clId="{4D187881-3666-4071-9D53-974317F6BD23}" dt="2025-11-26T11:19:21.211" v="50"/>
        <pc:sldMkLst>
          <pc:docMk/>
          <pc:sldMk cId="268304681" sldId="584"/>
        </pc:sldMkLst>
      </pc:sldChg>
      <pc:sldChg chg="add">
        <pc:chgData name="Bourke, Thomas" userId="eaa24d40-a3f6-41b7-8d8f-5f837f47273b" providerId="ADAL" clId="{4D187881-3666-4071-9D53-974317F6BD23}" dt="2025-11-26T11:19:21.211" v="50"/>
        <pc:sldMkLst>
          <pc:docMk/>
          <pc:sldMk cId="1743812801" sldId="5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C74D7-B747-A544-8AF3-0B2CD48366B7}" type="datetimeFigureOut">
              <a:rPr lang="es-ES" smtClean="0"/>
              <a:t>26/11/2025</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2E7F3-2854-5B40-84BD-7C1D6E3868AD}" type="slidenum">
              <a:rPr lang="es-ES" smtClean="0"/>
              <a:t>‹#›</a:t>
            </a:fld>
            <a:endParaRPr lang="es-ES" dirty="0"/>
          </a:p>
        </p:txBody>
      </p:sp>
    </p:spTree>
    <p:extLst>
      <p:ext uri="{BB962C8B-B14F-4D97-AF65-F5344CB8AC3E}">
        <p14:creationId xmlns:p14="http://schemas.microsoft.com/office/powerpoint/2010/main" val="230453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62E7F3-2854-5B40-84BD-7C1D6E3868AD}" type="slidenum">
              <a:rPr lang="es-ES" smtClean="0"/>
              <a:t>3</a:t>
            </a:fld>
            <a:endParaRPr lang="es-ES" dirty="0"/>
          </a:p>
        </p:txBody>
      </p:sp>
    </p:spTree>
    <p:extLst>
      <p:ext uri="{BB962C8B-B14F-4D97-AF65-F5344CB8AC3E}">
        <p14:creationId xmlns:p14="http://schemas.microsoft.com/office/powerpoint/2010/main" val="2432723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2E7F3-2854-5B40-84BD-7C1D6E3868AD}" type="slidenum">
              <a:rPr lang="es-ES" smtClean="0"/>
              <a:t>35</a:t>
            </a:fld>
            <a:endParaRPr lang="es-ES" dirty="0"/>
          </a:p>
        </p:txBody>
      </p:sp>
    </p:spTree>
    <p:extLst>
      <p:ext uri="{BB962C8B-B14F-4D97-AF65-F5344CB8AC3E}">
        <p14:creationId xmlns:p14="http://schemas.microsoft.com/office/powerpoint/2010/main" val="305879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69E35-E5D1-E440-1806-60D104505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9471B-B09E-4B3E-7101-13C4F01ED5F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8D2A612-2288-890F-A07D-DE41AD9813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EC995E-B59A-9AD4-9410-8A2C9D144985}"/>
              </a:ext>
            </a:extLst>
          </p:cNvPr>
          <p:cNvSpPr>
            <a:spLocks noGrp="1"/>
          </p:cNvSpPr>
          <p:nvPr>
            <p:ph type="sldNum" sz="quarter" idx="5"/>
          </p:nvPr>
        </p:nvSpPr>
        <p:spPr/>
        <p:txBody>
          <a:bodyPr/>
          <a:lstStyle/>
          <a:p>
            <a:fld id="{B262E7F3-2854-5B40-84BD-7C1D6E3868AD}" type="slidenum">
              <a:rPr lang="es-ES" smtClean="0"/>
              <a:t>36</a:t>
            </a:fld>
            <a:endParaRPr lang="es-ES" dirty="0"/>
          </a:p>
        </p:txBody>
      </p:sp>
    </p:spTree>
    <p:extLst>
      <p:ext uri="{BB962C8B-B14F-4D97-AF65-F5344CB8AC3E}">
        <p14:creationId xmlns:p14="http://schemas.microsoft.com/office/powerpoint/2010/main" val="742192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62E7F3-2854-5B40-84BD-7C1D6E3868AD}" type="slidenum">
              <a:rPr lang="es-ES" smtClean="0"/>
              <a:t>37</a:t>
            </a:fld>
            <a:endParaRPr lang="es-ES" dirty="0"/>
          </a:p>
        </p:txBody>
      </p:sp>
    </p:spTree>
    <p:extLst>
      <p:ext uri="{BB962C8B-B14F-4D97-AF65-F5344CB8AC3E}">
        <p14:creationId xmlns:p14="http://schemas.microsoft.com/office/powerpoint/2010/main" val="259853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Very straight forward</a:t>
            </a:r>
          </a:p>
          <a:p>
            <a:r>
              <a:rPr lang="en-US" dirty="0"/>
              <a:t>Nice 10 gift articles option</a:t>
            </a:r>
          </a:p>
        </p:txBody>
      </p:sp>
      <p:sp>
        <p:nvSpPr>
          <p:cNvPr id="4" name="Slide Number Placeholder 3"/>
          <p:cNvSpPr>
            <a:spLocks noGrp="1"/>
          </p:cNvSpPr>
          <p:nvPr>
            <p:ph type="sldNum" sz="quarter" idx="5"/>
          </p:nvPr>
        </p:nvSpPr>
        <p:spPr/>
        <p:txBody>
          <a:bodyPr/>
          <a:lstStyle/>
          <a:p>
            <a:fld id="{B262E7F3-2854-5B40-84BD-7C1D6E3868AD}" type="slidenum">
              <a:rPr lang="es-ES" smtClean="0"/>
              <a:t>38</a:t>
            </a:fld>
            <a:endParaRPr lang="es-ES" dirty="0"/>
          </a:p>
        </p:txBody>
      </p:sp>
    </p:spTree>
    <p:extLst>
      <p:ext uri="{BB962C8B-B14F-4D97-AF65-F5344CB8AC3E}">
        <p14:creationId xmlns:p14="http://schemas.microsoft.com/office/powerpoint/2010/main" val="513262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The Economist is the only one which is using the SSO</a:t>
            </a:r>
          </a:p>
        </p:txBody>
      </p:sp>
      <p:sp>
        <p:nvSpPr>
          <p:cNvPr id="4" name="Slide Number Placeholder 3"/>
          <p:cNvSpPr>
            <a:spLocks noGrp="1"/>
          </p:cNvSpPr>
          <p:nvPr>
            <p:ph type="sldNum" sz="quarter" idx="5"/>
          </p:nvPr>
        </p:nvSpPr>
        <p:spPr/>
        <p:txBody>
          <a:bodyPr/>
          <a:lstStyle/>
          <a:p>
            <a:fld id="{B262E7F3-2854-5B40-84BD-7C1D6E3868AD}" type="slidenum">
              <a:rPr lang="es-ES" smtClean="0"/>
              <a:t>39</a:t>
            </a:fld>
            <a:endParaRPr lang="es-ES" dirty="0"/>
          </a:p>
        </p:txBody>
      </p:sp>
    </p:spTree>
    <p:extLst>
      <p:ext uri="{BB962C8B-B14F-4D97-AF65-F5344CB8AC3E}">
        <p14:creationId xmlns:p14="http://schemas.microsoft.com/office/powerpoint/2010/main" val="4035895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https://biblio.eui.eu/permalink/39EUI_INST/138qr/alma991005135846608406</a:t>
            </a:r>
          </a:p>
          <a:p>
            <a:r>
              <a:rPr lang="en-GB" sz="1200" b="0" i="0" kern="1200" dirty="0">
                <a:solidFill>
                  <a:schemeClr val="tx1"/>
                </a:solidFill>
                <a:effectLst/>
                <a:latin typeface="+mn-lt"/>
                <a:ea typeface="+mn-ea"/>
                <a:cs typeface="+mn-cs"/>
              </a:rPr>
              <a:t>EUI users have access to the </a:t>
            </a:r>
            <a:r>
              <a:rPr lang="en-GB" sz="1200" b="1" i="0" kern="1200" dirty="0" err="1">
                <a:solidFill>
                  <a:schemeClr val="tx1"/>
                </a:solidFill>
                <a:effectLst/>
                <a:latin typeface="+mn-lt"/>
                <a:ea typeface="+mn-ea"/>
                <a:cs typeface="+mn-cs"/>
              </a:rPr>
              <a:t>NewsGuard</a:t>
            </a:r>
            <a:r>
              <a:rPr lang="en-GB" sz="1200" b="1" i="0" kern="1200" dirty="0">
                <a:solidFill>
                  <a:schemeClr val="tx1"/>
                </a:solidFill>
                <a:effectLst/>
                <a:latin typeface="+mn-lt"/>
                <a:ea typeface="+mn-ea"/>
                <a:cs typeface="+mn-cs"/>
              </a:rPr>
              <a:t> browser extension </a:t>
            </a:r>
            <a:r>
              <a:rPr lang="en-GB" sz="1200" b="0" i="0" kern="1200" dirty="0">
                <a:solidFill>
                  <a:schemeClr val="tx1"/>
                </a:solidFill>
                <a:effectLst/>
                <a:latin typeface="+mn-lt"/>
                <a:ea typeface="+mn-ea"/>
                <a:cs typeface="+mn-cs"/>
              </a:rPr>
              <a:t>which gives access to the Reliability Ratings. Install </a:t>
            </a:r>
            <a:r>
              <a:rPr lang="en-GB" sz="1200" b="0" i="0" kern="1200" dirty="0" err="1">
                <a:solidFill>
                  <a:schemeClr val="tx1"/>
                </a:solidFill>
                <a:effectLst/>
                <a:latin typeface="+mn-lt"/>
                <a:ea typeface="+mn-ea"/>
                <a:cs typeface="+mn-cs"/>
              </a:rPr>
              <a:t>NewsGuard</a:t>
            </a:r>
            <a:r>
              <a:rPr lang="en-GB" sz="1200" b="0" i="0" kern="1200" dirty="0">
                <a:solidFill>
                  <a:schemeClr val="tx1"/>
                </a:solidFill>
                <a:effectLst/>
                <a:latin typeface="+mn-lt"/>
                <a:ea typeface="+mn-ea"/>
                <a:cs typeface="+mn-cs"/>
              </a:rPr>
              <a:t> to see ratings as you browse news on social platforms, search engines, or websites.</a:t>
            </a:r>
          </a:p>
          <a:p>
            <a:r>
              <a:rPr lang="en-GB" sz="1200" b="1" i="0" kern="1200" dirty="0">
                <a:solidFill>
                  <a:schemeClr val="tx1"/>
                </a:solidFill>
                <a:effectLst/>
                <a:latin typeface="+mn-lt"/>
                <a:ea typeface="+mn-ea"/>
                <a:cs typeface="+mn-cs"/>
              </a:rPr>
              <a:t>Misinformation Fingerprints</a:t>
            </a:r>
            <a:r>
              <a:rPr lang="en-GB" sz="1200" b="0" i="0" kern="1200" dirty="0">
                <a:solidFill>
                  <a:schemeClr val="tx1"/>
                </a:solidFill>
                <a:effectLst/>
                <a:latin typeface="+mn-lt"/>
                <a:ea typeface="+mn-ea"/>
                <a:cs typeface="+mn-cs"/>
              </a:rPr>
              <a:t> is with individual accounts only. It needs to be requested and is for limited number of users. NB! Fingerprints data only allowed access for EUI research projects. Users need to give description of use of data, justifying need to access, which we need to transmit to </a:t>
            </a:r>
            <a:r>
              <a:rPr lang="en-GB" sz="1200" b="0" i="0" kern="1200" dirty="0" err="1">
                <a:solidFill>
                  <a:schemeClr val="tx1"/>
                </a:solidFill>
                <a:effectLst/>
                <a:latin typeface="+mn-lt"/>
                <a:ea typeface="+mn-ea"/>
                <a:cs typeface="+mn-cs"/>
              </a:rPr>
              <a:t>NewsGuard</a:t>
            </a:r>
            <a:r>
              <a:rPr lang="en-GB" sz="1200" b="0" i="0" kern="1200" dirty="0">
                <a:solidFill>
                  <a:schemeClr val="tx1"/>
                </a:solidFill>
                <a:effectLst/>
                <a:latin typeface="+mn-lt"/>
                <a:ea typeface="+mn-ea"/>
                <a:cs typeface="+mn-cs"/>
              </a:rPr>
              <a:t> when asking to create account.</a:t>
            </a:r>
          </a:p>
          <a:p>
            <a:r>
              <a:rPr lang="en-GB" b="0" dirty="0"/>
              <a:t>https://www.newsguardtech.com/how-it-works/</a:t>
            </a:r>
          </a:p>
        </p:txBody>
      </p:sp>
      <p:sp>
        <p:nvSpPr>
          <p:cNvPr id="4" name="Slide Number Placeholder 3"/>
          <p:cNvSpPr>
            <a:spLocks noGrp="1"/>
          </p:cNvSpPr>
          <p:nvPr>
            <p:ph type="sldNum" sz="quarter" idx="5"/>
          </p:nvPr>
        </p:nvSpPr>
        <p:spPr/>
        <p:txBody>
          <a:bodyPr/>
          <a:lstStyle/>
          <a:p>
            <a:fld id="{B262E7F3-2854-5B40-84BD-7C1D6E3868AD}" type="slidenum">
              <a:rPr lang="es-ES" smtClean="0"/>
              <a:t>41</a:t>
            </a:fld>
            <a:endParaRPr lang="es-ES" dirty="0"/>
          </a:p>
        </p:txBody>
      </p:sp>
    </p:spTree>
    <p:extLst>
      <p:ext uri="{BB962C8B-B14F-4D97-AF65-F5344CB8AC3E}">
        <p14:creationId xmlns:p14="http://schemas.microsoft.com/office/powerpoint/2010/main" val="4248310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Browser extension</a:t>
            </a:r>
          </a:p>
          <a:p>
            <a:r>
              <a:rPr lang="en-GB" dirty="0"/>
              <a:t>Results available at search level</a:t>
            </a:r>
          </a:p>
        </p:txBody>
      </p:sp>
      <p:sp>
        <p:nvSpPr>
          <p:cNvPr id="4" name="Slide Number Placeholder 3"/>
          <p:cNvSpPr>
            <a:spLocks noGrp="1"/>
          </p:cNvSpPr>
          <p:nvPr>
            <p:ph type="sldNum" sz="quarter" idx="5"/>
          </p:nvPr>
        </p:nvSpPr>
        <p:spPr/>
        <p:txBody>
          <a:bodyPr/>
          <a:lstStyle/>
          <a:p>
            <a:fld id="{B262E7F3-2854-5B40-84BD-7C1D6E3868AD}" type="slidenum">
              <a:rPr lang="es-ES" smtClean="0"/>
              <a:t>42</a:t>
            </a:fld>
            <a:endParaRPr lang="es-ES" dirty="0"/>
          </a:p>
        </p:txBody>
      </p:sp>
    </p:spTree>
    <p:extLst>
      <p:ext uri="{BB962C8B-B14F-4D97-AF65-F5344CB8AC3E}">
        <p14:creationId xmlns:p14="http://schemas.microsoft.com/office/powerpoint/2010/main" val="4105637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MEDIA INTELLIGENCE&gt;&gt;Misinformation Fingerprints</a:t>
            </a:r>
            <a:r>
              <a:rPr lang="en-GB" sz="1200" b="0" i="0" kern="1200" dirty="0">
                <a:solidFill>
                  <a:schemeClr val="tx1"/>
                </a:solidFill>
                <a:effectLst/>
                <a:latin typeface="+mn-lt"/>
                <a:ea typeface="+mn-ea"/>
                <a:cs typeface="+mn-cs"/>
              </a:rPr>
              <a:t> is with individual accounts only. It needs to be requested and is for limited number of users. NB! Fingerprints data only allowed access for EUI research projects. Users need to give description of use of data, justifying need to access, which we need to transmit to </a:t>
            </a:r>
            <a:r>
              <a:rPr lang="en-GB" sz="1200" b="0" i="0" kern="1200" dirty="0" err="1">
                <a:solidFill>
                  <a:schemeClr val="tx1"/>
                </a:solidFill>
                <a:effectLst/>
                <a:latin typeface="+mn-lt"/>
                <a:ea typeface="+mn-ea"/>
                <a:cs typeface="+mn-cs"/>
              </a:rPr>
              <a:t>NewsGuard</a:t>
            </a:r>
            <a:r>
              <a:rPr lang="en-GB" sz="1200" b="0" i="0" kern="1200" dirty="0">
                <a:solidFill>
                  <a:schemeClr val="tx1"/>
                </a:solidFill>
                <a:effectLst/>
                <a:latin typeface="+mn-lt"/>
                <a:ea typeface="+mn-ea"/>
                <a:cs typeface="+mn-cs"/>
              </a:rPr>
              <a:t> when asking to create account.</a:t>
            </a:r>
          </a:p>
          <a:p>
            <a:endParaRPr lang="en-GB" dirty="0"/>
          </a:p>
        </p:txBody>
      </p:sp>
      <p:sp>
        <p:nvSpPr>
          <p:cNvPr id="4" name="Slide Number Placeholder 3"/>
          <p:cNvSpPr>
            <a:spLocks noGrp="1"/>
          </p:cNvSpPr>
          <p:nvPr>
            <p:ph type="sldNum" sz="quarter" idx="5"/>
          </p:nvPr>
        </p:nvSpPr>
        <p:spPr/>
        <p:txBody>
          <a:bodyPr/>
          <a:lstStyle/>
          <a:p>
            <a:fld id="{B262E7F3-2854-5B40-84BD-7C1D6E3868AD}" type="slidenum">
              <a:rPr lang="es-ES" smtClean="0"/>
              <a:t>44</a:t>
            </a:fld>
            <a:endParaRPr lang="es-ES" dirty="0"/>
          </a:p>
        </p:txBody>
      </p:sp>
    </p:spTree>
    <p:extLst>
      <p:ext uri="{BB962C8B-B14F-4D97-AF65-F5344CB8AC3E}">
        <p14:creationId xmlns:p14="http://schemas.microsoft.com/office/powerpoint/2010/main" val="233345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2E7F3-2854-5B40-84BD-7C1D6E3868AD}" type="slidenum">
              <a:rPr lang="es-ES" smtClean="0"/>
              <a:t>25</a:t>
            </a:fld>
            <a:endParaRPr lang="es-ES" dirty="0"/>
          </a:p>
        </p:txBody>
      </p:sp>
    </p:spTree>
    <p:extLst>
      <p:ext uri="{BB962C8B-B14F-4D97-AF65-F5344CB8AC3E}">
        <p14:creationId xmlns:p14="http://schemas.microsoft.com/office/powerpoint/2010/main" val="385156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8CBD4-B3E9-CEB4-3406-9B9C9F912B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18283-4561-64C4-93E7-47C4FA8F6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5B30263-F41B-BE8B-B61A-4F8CC0C9FF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012842-BCBB-C2A1-03B5-66AC1C3F8995}"/>
              </a:ext>
            </a:extLst>
          </p:cNvPr>
          <p:cNvSpPr>
            <a:spLocks noGrp="1"/>
          </p:cNvSpPr>
          <p:nvPr>
            <p:ph type="sldNum" sz="quarter" idx="5"/>
          </p:nvPr>
        </p:nvSpPr>
        <p:spPr/>
        <p:txBody>
          <a:bodyPr/>
          <a:lstStyle/>
          <a:p>
            <a:fld id="{B262E7F3-2854-5B40-84BD-7C1D6E3868AD}" type="slidenum">
              <a:rPr lang="es-ES" smtClean="0"/>
              <a:t>26</a:t>
            </a:fld>
            <a:endParaRPr lang="es-ES" dirty="0"/>
          </a:p>
        </p:txBody>
      </p:sp>
    </p:spTree>
    <p:extLst>
      <p:ext uri="{BB962C8B-B14F-4D97-AF65-F5344CB8AC3E}">
        <p14:creationId xmlns:p14="http://schemas.microsoft.com/office/powerpoint/2010/main" val="400356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PressReader</a:t>
            </a:r>
            <a:r>
              <a:rPr lang="en-GB" dirty="0"/>
              <a:t> &gt;&gt;	 	The first login to the App must be done on Campus</a:t>
            </a:r>
          </a:p>
          <a:p>
            <a:r>
              <a:rPr lang="en-GB" dirty="0"/>
              <a:t>FT &gt;&gt;			The first login to the App can be done from anywhere</a:t>
            </a:r>
          </a:p>
          <a:p>
            <a:r>
              <a:rPr lang="en-GB" dirty="0"/>
              <a:t>NYTimes&gt;&gt;			The first login to the App can be done from anywhere</a:t>
            </a:r>
          </a:p>
          <a:p>
            <a:r>
              <a:rPr lang="en-GB" dirty="0"/>
              <a:t>Economist&gt;&gt;			The first login to the App can be done from anywhere</a:t>
            </a:r>
          </a:p>
        </p:txBody>
      </p:sp>
      <p:sp>
        <p:nvSpPr>
          <p:cNvPr id="4" name="Slide Number Placeholder 3"/>
          <p:cNvSpPr>
            <a:spLocks noGrp="1"/>
          </p:cNvSpPr>
          <p:nvPr>
            <p:ph type="sldNum" sz="quarter" idx="5"/>
          </p:nvPr>
        </p:nvSpPr>
        <p:spPr/>
        <p:txBody>
          <a:bodyPr/>
          <a:lstStyle/>
          <a:p>
            <a:fld id="{B262E7F3-2854-5B40-84BD-7C1D6E3868AD}" type="slidenum">
              <a:rPr lang="es-ES" smtClean="0"/>
              <a:t>27</a:t>
            </a:fld>
            <a:endParaRPr lang="es-ES" dirty="0"/>
          </a:p>
        </p:txBody>
      </p:sp>
    </p:spTree>
    <p:extLst>
      <p:ext uri="{BB962C8B-B14F-4D97-AF65-F5344CB8AC3E}">
        <p14:creationId xmlns:p14="http://schemas.microsoft.com/office/powerpoint/2010/main" val="2843841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Once downloaded the App, sign in, you will enter the EUI PressReader room</a:t>
            </a:r>
          </a:p>
          <a:p>
            <a:r>
              <a:rPr lang="en-US" sz="1800" dirty="0">
                <a:effectLst/>
                <a:latin typeface="Segoe UI" panose="020B0502040204020203" pitchFamily="34" charset="0"/>
              </a:rPr>
              <a:t>Search the Title you are interested in</a:t>
            </a:r>
          </a:p>
          <a:p>
            <a:r>
              <a:rPr lang="en-US" sz="1800" dirty="0">
                <a:effectLst/>
                <a:latin typeface="Segoe UI" panose="020B0502040204020203" pitchFamily="34" charset="0"/>
              </a:rPr>
              <a:t>Browse by Category</a:t>
            </a:r>
          </a:p>
          <a:p>
            <a:r>
              <a:rPr lang="en-US" sz="1800" dirty="0">
                <a:effectLst/>
                <a:latin typeface="Segoe UI" panose="020B0502040204020203" pitchFamily="34" charset="0"/>
              </a:rPr>
              <a:t>Browse by publications type, language…Country</a:t>
            </a:r>
          </a:p>
          <a:p>
            <a:endParaRPr lang="en-US"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B262E7F3-2854-5B40-84BD-7C1D6E3868AD}" type="slidenum">
              <a:rPr lang="es-ES" smtClean="0"/>
              <a:t>30</a:t>
            </a:fld>
            <a:endParaRPr lang="es-ES" dirty="0"/>
          </a:p>
        </p:txBody>
      </p:sp>
    </p:spTree>
    <p:extLst>
      <p:ext uri="{BB962C8B-B14F-4D97-AF65-F5344CB8AC3E}">
        <p14:creationId xmlns:p14="http://schemas.microsoft.com/office/powerpoint/2010/main" val="1724726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Daily issue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Browse back the calendar to access previous issues, 90 days explained by Thomas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Enter an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Zoom on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Settings: Smart zoom, Full screen, highlights in full screen, Postpone sleep</a:t>
            </a:r>
            <a:endParaRPr lang="en-US" sz="1800" dirty="0">
              <a:effectLst/>
              <a:latin typeface="Arial" panose="020B0604020202020204" pitchFamily="34" charset="0"/>
            </a:endParaRPr>
          </a:p>
          <a:p>
            <a:endParaRPr lang="en-US" dirty="0"/>
          </a:p>
          <a:p>
            <a:r>
              <a:rPr lang="en-US" sz="1800" dirty="0">
                <a:effectLst/>
                <a:latin typeface="Segoe UI" panose="020B0502040204020203" pitchFamily="34" charset="0"/>
              </a:rPr>
              <a:t>Share: email, whatsApp, Instagram, Bluetooth...</a:t>
            </a:r>
            <a:endParaRPr lang="en-US" dirty="0"/>
          </a:p>
          <a:p>
            <a:endParaRPr lang="en-US" dirty="0"/>
          </a:p>
        </p:txBody>
      </p:sp>
      <p:sp>
        <p:nvSpPr>
          <p:cNvPr id="4" name="Slide Number Placeholder 3"/>
          <p:cNvSpPr>
            <a:spLocks noGrp="1"/>
          </p:cNvSpPr>
          <p:nvPr>
            <p:ph type="sldNum" sz="quarter" idx="5"/>
          </p:nvPr>
        </p:nvSpPr>
        <p:spPr/>
        <p:txBody>
          <a:bodyPr/>
          <a:lstStyle/>
          <a:p>
            <a:fld id="{B262E7F3-2854-5B40-84BD-7C1D6E3868AD}" type="slidenum">
              <a:rPr lang="es-ES" smtClean="0"/>
              <a:t>31</a:t>
            </a:fld>
            <a:endParaRPr lang="es-ES" dirty="0"/>
          </a:p>
        </p:txBody>
      </p:sp>
    </p:spTree>
    <p:extLst>
      <p:ext uri="{BB962C8B-B14F-4D97-AF65-F5344CB8AC3E}">
        <p14:creationId xmlns:p14="http://schemas.microsoft.com/office/powerpoint/2010/main" val="628285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l" fontAlgn="base">
              <a:spcBef>
                <a:spcPts val="525"/>
              </a:spcBef>
              <a:spcAft>
                <a:spcPts val="525"/>
              </a:spcAft>
            </a:pPr>
            <a:r>
              <a:rPr lang="en-US" b="0" i="0" dirty="0">
                <a:solidFill>
                  <a:srgbClr val="666666"/>
                </a:solidFill>
                <a:effectLst/>
                <a:latin typeface="Roboto" panose="02000000000000000000" pitchFamily="2" charset="0"/>
              </a:rPr>
              <a:t>A familiar voice. Less data.</a:t>
            </a:r>
          </a:p>
          <a:p>
            <a:pPr algn="l" fontAlgn="base">
              <a:spcBef>
                <a:spcPts val="525"/>
              </a:spcBef>
              <a:spcAft>
                <a:spcPts val="525"/>
              </a:spcAft>
            </a:pPr>
            <a:r>
              <a:rPr lang="en-US" b="0" i="0" dirty="0">
                <a:solidFill>
                  <a:srgbClr val="666666"/>
                </a:solidFill>
                <a:effectLst/>
                <a:latin typeface="Roboto" panose="02000000000000000000" pitchFamily="2" charset="0"/>
              </a:rPr>
              <a:t>PressReader now offers the option to use your own device's speech engine to read articles out loud. Just open the app, download your favorite newspaper or magazine, and enable Text-to-Speech. When you tap Listen to start your session, you'll be able to use the arrows to skip ahead in the issue, or back to the previous article at any time. The radio mode in PressReader will instantly acquire all of the audio preferences from your device.</a:t>
            </a:r>
          </a:p>
        </p:txBody>
      </p:sp>
      <p:sp>
        <p:nvSpPr>
          <p:cNvPr id="4" name="Slide Number Placeholder 3"/>
          <p:cNvSpPr>
            <a:spLocks noGrp="1"/>
          </p:cNvSpPr>
          <p:nvPr>
            <p:ph type="sldNum" sz="quarter" idx="5"/>
          </p:nvPr>
        </p:nvSpPr>
        <p:spPr/>
        <p:txBody>
          <a:bodyPr/>
          <a:lstStyle/>
          <a:p>
            <a:fld id="{B262E7F3-2854-5B40-84BD-7C1D6E3868AD}" type="slidenum">
              <a:rPr lang="es-ES" smtClean="0"/>
              <a:t>32</a:t>
            </a:fld>
            <a:endParaRPr lang="es-ES" dirty="0"/>
          </a:p>
        </p:txBody>
      </p:sp>
    </p:spTree>
    <p:extLst>
      <p:ext uri="{BB962C8B-B14F-4D97-AF65-F5344CB8AC3E}">
        <p14:creationId xmlns:p14="http://schemas.microsoft.com/office/powerpoint/2010/main" val="2508227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Accessibility Mode </a:t>
            </a:r>
            <a:r>
              <a:rPr lang="en-GB" sz="1200" b="0" i="0" kern="1200" dirty="0">
                <a:solidFill>
                  <a:schemeClr val="tx1"/>
                </a:solidFill>
                <a:effectLst/>
                <a:latin typeface="+mn-lt"/>
                <a:ea typeface="+mn-ea"/>
                <a:cs typeface="+mn-cs"/>
              </a:rPr>
              <a:t>provides enhanced reading features including keyboard navigation and screen reader compatibility. ”Currently only available on desktop and not in </a:t>
            </a:r>
            <a:r>
              <a:rPr lang="en-GB" sz="1200" b="0" i="0" kern="1200" dirty="0" err="1">
                <a:solidFill>
                  <a:schemeClr val="tx1"/>
                </a:solidFill>
                <a:effectLst/>
                <a:latin typeface="+mn-lt"/>
                <a:ea typeface="+mn-ea"/>
                <a:cs typeface="+mn-cs"/>
              </a:rPr>
              <a:t>PressReader</a:t>
            </a:r>
            <a:r>
              <a:rPr lang="en-GB" sz="1200" b="0" i="0" kern="1200" dirty="0">
                <a:solidFill>
                  <a:schemeClr val="tx1"/>
                </a:solidFill>
                <a:effectLst/>
                <a:latin typeface="+mn-lt"/>
                <a:ea typeface="+mn-ea"/>
                <a:cs typeface="+mn-cs"/>
              </a:rPr>
              <a:t> app.  </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Font size: </a:t>
            </a:r>
            <a:r>
              <a:rPr lang="en-GB" sz="1200" b="0" i="0" kern="1200" dirty="0">
                <a:solidFill>
                  <a:schemeClr val="tx1"/>
                </a:solidFill>
                <a:effectLst/>
                <a:latin typeface="+mn-lt"/>
                <a:ea typeface="+mn-ea"/>
                <a:cs typeface="+mn-cs"/>
              </a:rPr>
              <a:t>When reading articles on </a:t>
            </a:r>
            <a:r>
              <a:rPr lang="en-GB" sz="1200" b="0" i="0" kern="1200" dirty="0" err="1">
                <a:solidFill>
                  <a:schemeClr val="tx1"/>
                </a:solidFill>
                <a:effectLst/>
                <a:latin typeface="+mn-lt"/>
                <a:ea typeface="+mn-ea"/>
                <a:cs typeface="+mn-cs"/>
              </a:rPr>
              <a:t>PressReader</a:t>
            </a:r>
            <a:r>
              <a:rPr lang="en-GB" sz="1200" b="0" i="0" kern="1200" dirty="0">
                <a:solidFill>
                  <a:schemeClr val="tx1"/>
                </a:solidFill>
                <a:effectLst/>
                <a:latin typeface="+mn-lt"/>
                <a:ea typeface="+mn-ea"/>
                <a:cs typeface="+mn-cs"/>
              </a:rPr>
              <a:t>, you can adjust the font size to make the text more comfortable for your eyes.  </a:t>
            </a:r>
          </a:p>
          <a:p>
            <a:pPr marL="171450" indent="-171450">
              <a:buFont typeface="Arial" panose="020B0604020202020204" pitchFamily="34" charset="0"/>
              <a:buChar char="•"/>
            </a:pPr>
            <a:r>
              <a:rPr lang="en-GB" sz="1200" b="1" i="0" kern="1200" dirty="0" err="1">
                <a:solidFill>
                  <a:schemeClr val="tx1"/>
                </a:solidFill>
                <a:effectLst/>
                <a:latin typeface="+mn-lt"/>
                <a:ea typeface="+mn-ea"/>
                <a:cs typeface="+mn-cs"/>
              </a:rPr>
              <a:t>OpenDyslexic</a:t>
            </a:r>
            <a:r>
              <a:rPr lang="en-GB" sz="1200" b="0" i="0" kern="1200" dirty="0">
                <a:solidFill>
                  <a:schemeClr val="tx1"/>
                </a:solidFill>
                <a:effectLst/>
                <a:latin typeface="+mn-lt"/>
                <a:ea typeface="+mn-ea"/>
                <a:cs typeface="+mn-cs"/>
              </a:rPr>
              <a:t> font is an open-source font created to support readers with dyslexia. It can be enabled</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text-to-speech</a:t>
            </a:r>
            <a:r>
              <a:rPr lang="en-GB" sz="1200" b="0" i="0" kern="1200" dirty="0">
                <a:solidFill>
                  <a:schemeClr val="tx1"/>
                </a:solidFill>
                <a:effectLst/>
                <a:latin typeface="+mn-lt"/>
                <a:ea typeface="+mn-ea"/>
                <a:cs typeface="+mn-cs"/>
              </a:rPr>
              <a:t> feature reads content on </a:t>
            </a:r>
            <a:r>
              <a:rPr lang="en-GB" sz="1200" b="0" i="0" kern="1200" dirty="0" err="1">
                <a:solidFill>
                  <a:schemeClr val="tx1"/>
                </a:solidFill>
                <a:effectLst/>
                <a:latin typeface="+mn-lt"/>
                <a:ea typeface="+mn-ea"/>
                <a:cs typeface="+mn-cs"/>
              </a:rPr>
              <a:t>PressReader</a:t>
            </a:r>
            <a:r>
              <a:rPr lang="en-GB" sz="1200" b="0" i="0" kern="1200" dirty="0">
                <a:solidFill>
                  <a:schemeClr val="tx1"/>
                </a:solidFill>
                <a:effectLst/>
                <a:latin typeface="+mn-lt"/>
                <a:ea typeface="+mn-ea"/>
                <a:cs typeface="+mn-cs"/>
              </a:rPr>
              <a:t> out loud for you to listen to. You can enable text-to-speech (or “Listen” mode) from “Text View” or “Page View.”  </a:t>
            </a:r>
            <a:endParaRPr lang="en-GB" dirty="0"/>
          </a:p>
        </p:txBody>
      </p:sp>
      <p:sp>
        <p:nvSpPr>
          <p:cNvPr id="4" name="Slide Number Placeholder 3"/>
          <p:cNvSpPr>
            <a:spLocks noGrp="1"/>
          </p:cNvSpPr>
          <p:nvPr>
            <p:ph type="sldNum" sz="quarter" idx="5"/>
          </p:nvPr>
        </p:nvSpPr>
        <p:spPr/>
        <p:txBody>
          <a:bodyPr/>
          <a:lstStyle/>
          <a:p>
            <a:fld id="{B262E7F3-2854-5B40-84BD-7C1D6E3868AD}" type="slidenum">
              <a:rPr lang="es-ES" smtClean="0"/>
              <a:t>33</a:t>
            </a:fld>
            <a:endParaRPr lang="es-ES" dirty="0"/>
          </a:p>
        </p:txBody>
      </p:sp>
    </p:spTree>
    <p:extLst>
      <p:ext uri="{BB962C8B-B14F-4D97-AF65-F5344CB8AC3E}">
        <p14:creationId xmlns:p14="http://schemas.microsoft.com/office/powerpoint/2010/main" val="178821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2E7F3-2854-5B40-84BD-7C1D6E3868AD}" type="slidenum">
              <a:rPr lang="es-ES" smtClean="0"/>
              <a:t>34</a:t>
            </a:fld>
            <a:endParaRPr lang="es-ES" dirty="0"/>
          </a:p>
        </p:txBody>
      </p:sp>
    </p:spTree>
    <p:extLst>
      <p:ext uri="{BB962C8B-B14F-4D97-AF65-F5344CB8AC3E}">
        <p14:creationId xmlns:p14="http://schemas.microsoft.com/office/powerpoint/2010/main" val="3527240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75D07F-D9E6-E845-ABAE-C496A55B9EFE}"/>
              </a:ext>
            </a:extLst>
          </p:cNvPr>
          <p:cNvSpPr>
            <a:spLocks noGrp="1"/>
          </p:cNvSpPr>
          <p:nvPr>
            <p:ph type="ctrTitle"/>
          </p:nvPr>
        </p:nvSpPr>
        <p:spPr>
          <a:xfrm>
            <a:off x="469557" y="1412102"/>
            <a:ext cx="6940267" cy="2387600"/>
          </a:xfrm>
          <a:noFill/>
        </p:spPr>
        <p:txBody>
          <a:bodyPr wrap="square" lIns="0" anchor="t" anchorCtr="0">
            <a:normAutofit/>
          </a:bodyPr>
          <a:lstStyle>
            <a:lvl1pPr algn="l">
              <a:defRPr sz="5400" b="1">
                <a:solidFill>
                  <a:schemeClr val="tx1"/>
                </a:solidFill>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35838330-9B46-2B4A-88CB-BBA6492EC271}"/>
              </a:ext>
            </a:extLst>
          </p:cNvPr>
          <p:cNvSpPr>
            <a:spLocks noGrp="1"/>
          </p:cNvSpPr>
          <p:nvPr>
            <p:ph type="subTitle" idx="1"/>
          </p:nvPr>
        </p:nvSpPr>
        <p:spPr>
          <a:xfrm>
            <a:off x="469557" y="4030371"/>
            <a:ext cx="5150536" cy="1567240"/>
          </a:xfrm>
        </p:spPr>
        <p:txBody>
          <a:bodyPr lIns="0" anchor="t"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Tree>
    <p:extLst>
      <p:ext uri="{BB962C8B-B14F-4D97-AF65-F5344CB8AC3E}">
        <p14:creationId xmlns:p14="http://schemas.microsoft.com/office/powerpoint/2010/main" val="172837148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00699" y="987426"/>
            <a:ext cx="5859463" cy="21560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
        <p:nvSpPr>
          <p:cNvPr id="9" name="Marcador de posición de imagen 2">
            <a:extLst>
              <a:ext uri="{FF2B5EF4-FFF2-40B4-BE49-F238E27FC236}">
                <a16:creationId xmlns:a16="http://schemas.microsoft.com/office/drawing/2014/main" id="{F27B96D6-59E0-D14C-82BF-94DBA4C75E6C}"/>
              </a:ext>
            </a:extLst>
          </p:cNvPr>
          <p:cNvSpPr>
            <a:spLocks noGrp="1"/>
          </p:cNvSpPr>
          <p:nvPr>
            <p:ph type="pic" idx="13"/>
          </p:nvPr>
        </p:nvSpPr>
        <p:spPr>
          <a:xfrm>
            <a:off x="874712" y="987425"/>
            <a:ext cx="45497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10" name="Marcador de posición de imagen 2">
            <a:extLst>
              <a:ext uri="{FF2B5EF4-FFF2-40B4-BE49-F238E27FC236}">
                <a16:creationId xmlns:a16="http://schemas.microsoft.com/office/drawing/2014/main" id="{6D5BA7C9-59E2-5942-B6A2-525CBCA90630}"/>
              </a:ext>
            </a:extLst>
          </p:cNvPr>
          <p:cNvSpPr>
            <a:spLocks noGrp="1"/>
          </p:cNvSpPr>
          <p:nvPr>
            <p:ph type="pic" idx="14"/>
          </p:nvPr>
        </p:nvSpPr>
        <p:spPr>
          <a:xfrm>
            <a:off x="5600699" y="3303816"/>
            <a:ext cx="5859463" cy="25572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Tree>
    <p:extLst>
      <p:ext uri="{BB962C8B-B14F-4D97-AF65-F5344CB8AC3E}">
        <p14:creationId xmlns:p14="http://schemas.microsoft.com/office/powerpoint/2010/main" val="215333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856A72-C98F-E741-AC4E-26A159CDE4FC}"/>
              </a:ext>
            </a:extLst>
          </p:cNvPr>
          <p:cNvSpPr>
            <a:spLocks noGrp="1"/>
          </p:cNvSpPr>
          <p:nvPr>
            <p:ph type="title"/>
          </p:nvPr>
        </p:nvSpPr>
        <p:spPr/>
        <p:txBody>
          <a:bodyPr/>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FDDFAC3D-E137-3444-AC1A-D6879E2B0C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número de diapositiva 5">
            <a:extLst>
              <a:ext uri="{FF2B5EF4-FFF2-40B4-BE49-F238E27FC236}">
                <a16:creationId xmlns:a16="http://schemas.microsoft.com/office/drawing/2014/main" id="{62EE16B5-B918-5E43-91B5-2204959A3352}"/>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7" name="Marcador de pie de página 4">
            <a:extLst>
              <a:ext uri="{FF2B5EF4-FFF2-40B4-BE49-F238E27FC236}">
                <a16:creationId xmlns:a16="http://schemas.microsoft.com/office/drawing/2014/main" id="{8988F3EA-C852-F14C-ABB6-86035C9CA05C}"/>
              </a:ext>
            </a:extLst>
          </p:cNvPr>
          <p:cNvSpPr>
            <a:spLocks noGrp="1"/>
          </p:cNvSpPr>
          <p:nvPr>
            <p:ph type="ftr" sz="quarter" idx="3"/>
          </p:nvPr>
        </p:nvSpPr>
        <p:spPr>
          <a:xfrm>
            <a:off x="4038600" y="613783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2571964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064D801-4D0C-F647-AD55-976FC10FA885}"/>
              </a:ext>
            </a:extLst>
          </p:cNvPr>
          <p:cNvSpPr>
            <a:spLocks noGrp="1"/>
          </p:cNvSpPr>
          <p:nvPr>
            <p:ph type="title" orient="vert"/>
          </p:nvPr>
        </p:nvSpPr>
        <p:spPr>
          <a:xfrm>
            <a:off x="8724899" y="1146411"/>
            <a:ext cx="2735263" cy="4763070"/>
          </a:xfrm>
        </p:spPr>
        <p:txBody>
          <a:bodyPr vert="eaVert"/>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38447500-C1C1-0C48-8E36-0A8847A5DD7F}"/>
              </a:ext>
            </a:extLst>
          </p:cNvPr>
          <p:cNvSpPr>
            <a:spLocks noGrp="1"/>
          </p:cNvSpPr>
          <p:nvPr>
            <p:ph type="body" orient="vert" idx="1"/>
          </p:nvPr>
        </p:nvSpPr>
        <p:spPr>
          <a:xfrm>
            <a:off x="874713" y="1146411"/>
            <a:ext cx="7697787" cy="476306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ie de página 4">
            <a:extLst>
              <a:ext uri="{FF2B5EF4-FFF2-40B4-BE49-F238E27FC236}">
                <a16:creationId xmlns:a16="http://schemas.microsoft.com/office/drawing/2014/main" id="{ACDF95EA-C615-C54E-903A-00253A22FF24}"/>
              </a:ext>
            </a:extLst>
          </p:cNvPr>
          <p:cNvSpPr>
            <a:spLocks noGrp="1"/>
          </p:cNvSpPr>
          <p:nvPr>
            <p:ph type="ftr" sz="quarter" idx="11"/>
          </p:nvPr>
        </p:nvSpPr>
        <p:spPr>
          <a:xfrm>
            <a:off x="4038600" y="6091997"/>
            <a:ext cx="4114800" cy="365125"/>
          </a:xfrm>
          <a:prstGeom prst="rect">
            <a:avLst/>
          </a:prstGeom>
        </p:spPr>
        <p:txBody>
          <a:bodyPr/>
          <a:lstStyle/>
          <a:p>
            <a:endParaRPr lang="es-ES" dirty="0"/>
          </a:p>
        </p:txBody>
      </p:sp>
      <p:sp>
        <p:nvSpPr>
          <p:cNvPr id="6" name="Marcador de número de diapositiva 5">
            <a:extLst>
              <a:ext uri="{FF2B5EF4-FFF2-40B4-BE49-F238E27FC236}">
                <a16:creationId xmlns:a16="http://schemas.microsoft.com/office/drawing/2014/main" id="{CA224883-BAD4-ED4E-A8D0-FF3E0A4D8CA8}"/>
              </a:ext>
            </a:extLst>
          </p:cNvPr>
          <p:cNvSpPr>
            <a:spLocks noGrp="1"/>
          </p:cNvSpPr>
          <p:nvPr>
            <p:ph type="sldNum" sz="quarter" idx="12"/>
          </p:nvPr>
        </p:nvSpPr>
        <p:spPr/>
        <p:txBody>
          <a:bodyPr/>
          <a:lstStyle/>
          <a:p>
            <a:fld id="{A85EF1E5-F080-0048-9372-CF230FDE727D}" type="slidenum">
              <a:rPr lang="es-ES" smtClean="0"/>
              <a:t>‹#›</a:t>
            </a:fld>
            <a:endParaRPr lang="es-ES" dirty="0"/>
          </a:p>
        </p:txBody>
      </p:sp>
    </p:spTree>
    <p:extLst>
      <p:ext uri="{BB962C8B-B14F-4D97-AF65-F5344CB8AC3E}">
        <p14:creationId xmlns:p14="http://schemas.microsoft.com/office/powerpoint/2010/main" val="297257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78EB0-7FFF-D243-87E2-2C4100C0E1E6}"/>
              </a:ext>
            </a:extLst>
          </p:cNvPr>
          <p:cNvSpPr>
            <a:spLocks noGrp="1"/>
          </p:cNvSpPr>
          <p:nvPr>
            <p:ph type="title"/>
          </p:nvPr>
        </p:nvSpPr>
        <p:spPr>
          <a:xfrm>
            <a:off x="760977" y="1152758"/>
            <a:ext cx="10699186" cy="1325563"/>
          </a:xfrm>
        </p:spPr>
        <p:txBody>
          <a:bodyPr anchor="t" anchorCtr="0"/>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82133987-260A-A94D-B9A9-1EA7E495E5BC}"/>
              </a:ext>
            </a:extLst>
          </p:cNvPr>
          <p:cNvSpPr>
            <a:spLocks noGrp="1"/>
          </p:cNvSpPr>
          <p:nvPr>
            <p:ph idx="1"/>
          </p:nvPr>
        </p:nvSpPr>
        <p:spPr>
          <a:xfrm>
            <a:off x="760977" y="2730926"/>
            <a:ext cx="10699186" cy="3189814"/>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B3C0C721-1EDF-CD47-929B-E9BD70E1372D}"/>
              </a:ext>
            </a:extLst>
          </p:cNvPr>
          <p:cNvSpPr>
            <a:spLocks noGrp="1"/>
          </p:cNvSpPr>
          <p:nvPr>
            <p:ph type="sldNum" sz="quarter" idx="12"/>
          </p:nvPr>
        </p:nvSpPr>
        <p:spPr>
          <a:xfrm>
            <a:off x="11232679" y="6076349"/>
            <a:ext cx="450935" cy="365125"/>
          </a:xfrm>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1085A88C-3371-1346-B902-FE0F5CCDDF04}"/>
              </a:ext>
            </a:extLst>
          </p:cNvPr>
          <p:cNvSpPr>
            <a:spLocks noGrp="1"/>
          </p:cNvSpPr>
          <p:nvPr>
            <p:ph type="ftr" sz="quarter" idx="3"/>
          </p:nvPr>
        </p:nvSpPr>
        <p:spPr>
          <a:xfrm>
            <a:off x="4046508" y="6130779"/>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78322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21E003-4354-BE4E-BAD0-09E4E55EF75A}"/>
              </a:ext>
            </a:extLst>
          </p:cNvPr>
          <p:cNvSpPr>
            <a:spLocks noGrp="1"/>
          </p:cNvSpPr>
          <p:nvPr>
            <p:ph type="title"/>
          </p:nvPr>
        </p:nvSpPr>
        <p:spPr>
          <a:xfrm>
            <a:off x="730293" y="1332548"/>
            <a:ext cx="10729870" cy="2852737"/>
          </a:xfrm>
        </p:spPr>
        <p:txBody>
          <a:bodyPr anchor="t" anchorCtr="0"/>
          <a:lstStyle>
            <a:lvl1pPr>
              <a:defRPr sz="6000"/>
            </a:lvl1p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7D944C37-D002-7249-9671-D115B41904F4}"/>
              </a:ext>
            </a:extLst>
          </p:cNvPr>
          <p:cNvSpPr>
            <a:spLocks noGrp="1"/>
          </p:cNvSpPr>
          <p:nvPr>
            <p:ph type="body" idx="1"/>
          </p:nvPr>
        </p:nvSpPr>
        <p:spPr>
          <a:xfrm>
            <a:off x="730293" y="4425633"/>
            <a:ext cx="107298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6" name="Marcador de número de diapositiva 5">
            <a:extLst>
              <a:ext uri="{FF2B5EF4-FFF2-40B4-BE49-F238E27FC236}">
                <a16:creationId xmlns:a16="http://schemas.microsoft.com/office/drawing/2014/main" id="{87CA001B-E590-9546-A1BC-8E7E3A7EFC36}"/>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7" name="Marcador de pie de página 4">
            <a:extLst>
              <a:ext uri="{FF2B5EF4-FFF2-40B4-BE49-F238E27FC236}">
                <a16:creationId xmlns:a16="http://schemas.microsoft.com/office/drawing/2014/main" id="{93CD924F-B0BA-D34B-8679-987480628B3E}"/>
              </a:ext>
            </a:extLst>
          </p:cNvPr>
          <p:cNvSpPr>
            <a:spLocks noGrp="1"/>
          </p:cNvSpPr>
          <p:nvPr>
            <p:ph type="ftr" sz="quarter" idx="3"/>
          </p:nvPr>
        </p:nvSpPr>
        <p:spPr>
          <a:xfrm>
            <a:off x="3562916" y="613351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33483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B740FF-768D-984E-A5D5-98DDBC4BA490}"/>
              </a:ext>
            </a:extLst>
          </p:cNvPr>
          <p:cNvSpPr>
            <a:spLocks noGrp="1"/>
          </p:cNvSpPr>
          <p:nvPr>
            <p:ph type="title"/>
          </p:nvPr>
        </p:nvSpPr>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CCEBD72F-C901-A14A-9976-65B5E52665BD}"/>
              </a:ext>
            </a:extLst>
          </p:cNvPr>
          <p:cNvSpPr>
            <a:spLocks noGrp="1"/>
          </p:cNvSpPr>
          <p:nvPr>
            <p:ph sz="half" idx="1"/>
          </p:nvPr>
        </p:nvSpPr>
        <p:spPr>
          <a:xfrm>
            <a:off x="770020" y="2685327"/>
            <a:ext cx="5249779" cy="3397421"/>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2BA9CD86-F882-1A4D-B8DD-0844ABD0ED49}"/>
              </a:ext>
            </a:extLst>
          </p:cNvPr>
          <p:cNvSpPr>
            <a:spLocks noGrp="1"/>
          </p:cNvSpPr>
          <p:nvPr>
            <p:ph sz="half" idx="2"/>
          </p:nvPr>
        </p:nvSpPr>
        <p:spPr>
          <a:xfrm>
            <a:off x="6172200" y="2685327"/>
            <a:ext cx="5304184" cy="3397422"/>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Marcador de número de diapositiva 6">
            <a:extLst>
              <a:ext uri="{FF2B5EF4-FFF2-40B4-BE49-F238E27FC236}">
                <a16:creationId xmlns:a16="http://schemas.microsoft.com/office/drawing/2014/main" id="{2E91928A-0B92-C448-AFD4-C264B270F27D}"/>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87F0BD42-BA2E-714B-B522-8E9F0B875360}"/>
              </a:ext>
            </a:extLst>
          </p:cNvPr>
          <p:cNvSpPr>
            <a:spLocks noGrp="1"/>
          </p:cNvSpPr>
          <p:nvPr>
            <p:ph type="ftr" sz="quarter" idx="3"/>
          </p:nvPr>
        </p:nvSpPr>
        <p:spPr>
          <a:xfrm>
            <a:off x="3962400" y="6128963"/>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8595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D44C7F-EBDA-A24F-9D47-56A545BC0DA4}"/>
              </a:ext>
            </a:extLst>
          </p:cNvPr>
          <p:cNvSpPr>
            <a:spLocks noGrp="1"/>
          </p:cNvSpPr>
          <p:nvPr>
            <p:ph type="title"/>
          </p:nvPr>
        </p:nvSpPr>
        <p:spPr>
          <a:xfrm>
            <a:off x="745435" y="1076858"/>
            <a:ext cx="10714728" cy="1325563"/>
          </a:xfrm>
        </p:spPr>
        <p:txBody>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61434399-C56C-D944-99F0-CDFA8724C045}"/>
              </a:ext>
            </a:extLst>
          </p:cNvPr>
          <p:cNvSpPr>
            <a:spLocks noGrp="1"/>
          </p:cNvSpPr>
          <p:nvPr>
            <p:ph type="body" idx="1"/>
          </p:nvPr>
        </p:nvSpPr>
        <p:spPr>
          <a:xfrm>
            <a:off x="745434" y="2575901"/>
            <a:ext cx="528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0FB094BD-D882-8B4A-B574-0E863B8CFF8E}"/>
              </a:ext>
            </a:extLst>
          </p:cNvPr>
          <p:cNvSpPr>
            <a:spLocks noGrp="1"/>
          </p:cNvSpPr>
          <p:nvPr>
            <p:ph sz="half" idx="2"/>
          </p:nvPr>
        </p:nvSpPr>
        <p:spPr>
          <a:xfrm>
            <a:off x="745435" y="3550445"/>
            <a:ext cx="5289002" cy="2495513"/>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46343CEE-F82C-2847-B3BB-2F7BA34FB844}"/>
              </a:ext>
            </a:extLst>
          </p:cNvPr>
          <p:cNvSpPr>
            <a:spLocks noGrp="1"/>
          </p:cNvSpPr>
          <p:nvPr>
            <p:ph type="body" sz="quarter" idx="3"/>
          </p:nvPr>
        </p:nvSpPr>
        <p:spPr>
          <a:xfrm>
            <a:off x="6157561" y="2575901"/>
            <a:ext cx="53026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D9B9E527-557A-8844-884D-2B9E10013851}"/>
              </a:ext>
            </a:extLst>
          </p:cNvPr>
          <p:cNvSpPr>
            <a:spLocks noGrp="1"/>
          </p:cNvSpPr>
          <p:nvPr>
            <p:ph sz="quarter" idx="4"/>
          </p:nvPr>
        </p:nvSpPr>
        <p:spPr>
          <a:xfrm>
            <a:off x="6157562" y="3550445"/>
            <a:ext cx="5302602" cy="2495513"/>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9" name="Marcador de número de diapositiva 8">
            <a:extLst>
              <a:ext uri="{FF2B5EF4-FFF2-40B4-BE49-F238E27FC236}">
                <a16:creationId xmlns:a16="http://schemas.microsoft.com/office/drawing/2014/main" id="{7C915A4B-1670-7142-8981-F9E8B8C06B9E}"/>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10" name="Marcador de pie de página 4">
            <a:extLst>
              <a:ext uri="{FF2B5EF4-FFF2-40B4-BE49-F238E27FC236}">
                <a16:creationId xmlns:a16="http://schemas.microsoft.com/office/drawing/2014/main" id="{E1824371-E7C3-EB40-81A2-200ECB384153}"/>
              </a:ext>
            </a:extLst>
          </p:cNvPr>
          <p:cNvSpPr>
            <a:spLocks noGrp="1"/>
          </p:cNvSpPr>
          <p:nvPr>
            <p:ph type="ftr" sz="quarter" idx="13"/>
          </p:nvPr>
        </p:nvSpPr>
        <p:spPr>
          <a:xfrm>
            <a:off x="3764366" y="6141665"/>
            <a:ext cx="4155744"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497995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D4F637-1308-664C-83B4-FA3A5C5F9D52}"/>
              </a:ext>
            </a:extLst>
          </p:cNvPr>
          <p:cNvSpPr>
            <a:spLocks noGrp="1"/>
          </p:cNvSpPr>
          <p:nvPr>
            <p:ph type="title"/>
          </p:nvPr>
        </p:nvSpPr>
        <p:spPr/>
        <p:txBody>
          <a:body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98E102C0-E24E-E349-A2A5-1AC8458C268D}"/>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6" name="Marcador de pie de página 4">
            <a:extLst>
              <a:ext uri="{FF2B5EF4-FFF2-40B4-BE49-F238E27FC236}">
                <a16:creationId xmlns:a16="http://schemas.microsoft.com/office/drawing/2014/main" id="{EC2D1B76-8B8D-8D4A-8189-7108E90AB0F6}"/>
              </a:ext>
            </a:extLst>
          </p:cNvPr>
          <p:cNvSpPr>
            <a:spLocks noGrp="1"/>
          </p:cNvSpPr>
          <p:nvPr>
            <p:ph type="ftr" sz="quarter" idx="3"/>
          </p:nvPr>
        </p:nvSpPr>
        <p:spPr>
          <a:xfrm>
            <a:off x="3326408"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96047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338ACD2-C9D8-5442-BE0B-F65DAA9A89A0}"/>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5" name="Marcador de pie de página 4">
            <a:extLst>
              <a:ext uri="{FF2B5EF4-FFF2-40B4-BE49-F238E27FC236}">
                <a16:creationId xmlns:a16="http://schemas.microsoft.com/office/drawing/2014/main" id="{87BC88E4-43E3-4848-BE02-F9F0F284F23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13715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F7EF2B-C263-964F-9EEB-6EE87EEA6DE2}"/>
              </a:ext>
            </a:extLst>
          </p:cNvPr>
          <p:cNvSpPr>
            <a:spLocks noGrp="1"/>
          </p:cNvSpPr>
          <p:nvPr>
            <p:ph type="title"/>
          </p:nvPr>
        </p:nvSpPr>
        <p:spPr>
          <a:xfrm>
            <a:off x="493144" y="1180617"/>
            <a:ext cx="4278881" cy="1407007"/>
          </a:xfrm>
        </p:spPr>
        <p:txBody>
          <a:bodyPr anchor="t" anchorCtr="0"/>
          <a:lstStyle>
            <a:lvl1pPr>
              <a:defRPr sz="3200"/>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AA4DC231-D60C-4B40-8F93-3EA127AAEA31}"/>
              </a:ext>
            </a:extLst>
          </p:cNvPr>
          <p:cNvSpPr>
            <a:spLocks noGrp="1"/>
          </p:cNvSpPr>
          <p:nvPr>
            <p:ph idx="1"/>
          </p:nvPr>
        </p:nvSpPr>
        <p:spPr>
          <a:xfrm>
            <a:off x="4891088" y="1177441"/>
            <a:ext cx="3421550" cy="4688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a:extLst>
              <a:ext uri="{FF2B5EF4-FFF2-40B4-BE49-F238E27FC236}">
                <a16:creationId xmlns:a16="http://schemas.microsoft.com/office/drawing/2014/main" id="{31FB91F3-F429-714F-93EA-25BF9C70814B}"/>
              </a:ext>
            </a:extLst>
          </p:cNvPr>
          <p:cNvSpPr>
            <a:spLocks noGrp="1"/>
          </p:cNvSpPr>
          <p:nvPr>
            <p:ph type="body" sz="half" idx="2"/>
          </p:nvPr>
        </p:nvSpPr>
        <p:spPr>
          <a:xfrm>
            <a:off x="493144" y="2754774"/>
            <a:ext cx="4278881" cy="31142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7" name="Marcador de número de diapositiva 6">
            <a:extLst>
              <a:ext uri="{FF2B5EF4-FFF2-40B4-BE49-F238E27FC236}">
                <a16:creationId xmlns:a16="http://schemas.microsoft.com/office/drawing/2014/main" id="{6F425F79-DD28-5D40-BD54-BD567D0C912E}"/>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F2869BA2-D0C4-E546-BFB4-992AFCA6944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
        <p:nvSpPr>
          <p:cNvPr id="9" name="Marcador de contenido 2">
            <a:extLst>
              <a:ext uri="{FF2B5EF4-FFF2-40B4-BE49-F238E27FC236}">
                <a16:creationId xmlns:a16="http://schemas.microsoft.com/office/drawing/2014/main" id="{76939CAF-0F22-644B-A275-1944B7625412}"/>
              </a:ext>
            </a:extLst>
          </p:cNvPr>
          <p:cNvSpPr>
            <a:spLocks noGrp="1"/>
          </p:cNvSpPr>
          <p:nvPr>
            <p:ph idx="13"/>
          </p:nvPr>
        </p:nvSpPr>
        <p:spPr>
          <a:xfrm>
            <a:off x="8447059" y="1180617"/>
            <a:ext cx="3010468" cy="2248383"/>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contenido 2">
            <a:extLst>
              <a:ext uri="{FF2B5EF4-FFF2-40B4-BE49-F238E27FC236}">
                <a16:creationId xmlns:a16="http://schemas.microsoft.com/office/drawing/2014/main" id="{35388C7D-5BB4-704B-8D60-3D827BB08F63}"/>
              </a:ext>
            </a:extLst>
          </p:cNvPr>
          <p:cNvSpPr>
            <a:spLocks noGrp="1"/>
          </p:cNvSpPr>
          <p:nvPr>
            <p:ph idx="14"/>
          </p:nvPr>
        </p:nvSpPr>
        <p:spPr>
          <a:xfrm>
            <a:off x="8447058" y="3528646"/>
            <a:ext cx="3010468" cy="2340342"/>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10414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25980C-B0AE-584D-B812-F230492AC6C4}"/>
              </a:ext>
            </a:extLst>
          </p:cNvPr>
          <p:cNvSpPr>
            <a:spLocks noGrp="1"/>
          </p:cNvSpPr>
          <p:nvPr>
            <p:ph type="title"/>
          </p:nvPr>
        </p:nvSpPr>
        <p:spPr>
          <a:xfrm>
            <a:off x="760976" y="987425"/>
            <a:ext cx="4687323" cy="1408534"/>
          </a:xfrm>
        </p:spPr>
        <p:txBody>
          <a:bodyPr anchor="t" anchorCtr="0"/>
          <a:lstStyle>
            <a:lvl1pPr>
              <a:defRPr sz="3200"/>
            </a:lvl1pPr>
          </a:lstStyle>
          <a:p>
            <a:r>
              <a:rPr lang="es-ES" dirty="0"/>
              <a:t>Haga clic para modificar el estilo de título del patrón</a:t>
            </a:r>
          </a:p>
        </p:txBody>
      </p:sp>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00699" y="987425"/>
            <a:ext cx="585946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7971A45F-B5D7-0D40-9164-03C3CF422464}"/>
              </a:ext>
            </a:extLst>
          </p:cNvPr>
          <p:cNvSpPr>
            <a:spLocks noGrp="1"/>
          </p:cNvSpPr>
          <p:nvPr>
            <p:ph type="body" sz="half" idx="2"/>
          </p:nvPr>
        </p:nvSpPr>
        <p:spPr>
          <a:xfrm>
            <a:off x="760976" y="2546430"/>
            <a:ext cx="4687323" cy="332255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87641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B6CA309-E17A-2B44-85BE-A3856B25C10C}"/>
              </a:ext>
            </a:extLst>
          </p:cNvPr>
          <p:cNvSpPr>
            <a:spLocks noGrp="1"/>
          </p:cNvSpPr>
          <p:nvPr>
            <p:ph type="title"/>
          </p:nvPr>
        </p:nvSpPr>
        <p:spPr>
          <a:xfrm>
            <a:off x="770021" y="1152758"/>
            <a:ext cx="10690142" cy="1325563"/>
          </a:xfrm>
          <a:prstGeom prst="rect">
            <a:avLst/>
          </a:prstGeom>
        </p:spPr>
        <p:txBody>
          <a:bodyPr vert="horz" lIns="91440" tIns="45720" rIns="91440" bIns="45720" rtlCol="0" anchor="t" anchorCtr="0">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A61D2B88-EA5F-F340-83EC-5CE5D16C8927}"/>
              </a:ext>
            </a:extLst>
          </p:cNvPr>
          <p:cNvSpPr>
            <a:spLocks noGrp="1"/>
          </p:cNvSpPr>
          <p:nvPr>
            <p:ph type="body" idx="1"/>
          </p:nvPr>
        </p:nvSpPr>
        <p:spPr>
          <a:xfrm>
            <a:off x="770021" y="2725947"/>
            <a:ext cx="10690142" cy="3194793"/>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0E41A8EE-456F-8E45-ACEA-FDC28B2238A4}"/>
              </a:ext>
            </a:extLst>
          </p:cNvPr>
          <p:cNvSpPr>
            <a:spLocks noGrp="1"/>
          </p:cNvSpPr>
          <p:nvPr>
            <p:ph type="sldNum" sz="quarter" idx="4"/>
          </p:nvPr>
        </p:nvSpPr>
        <p:spPr>
          <a:xfrm>
            <a:off x="11338867" y="6076347"/>
            <a:ext cx="450935" cy="365125"/>
          </a:xfrm>
          <a:prstGeom prst="rect">
            <a:avLst/>
          </a:prstGeom>
        </p:spPr>
        <p:txBody>
          <a:bodyPr vert="horz" lIns="91440" tIns="45720" rIns="91440" bIns="45720" rtlCol="0" anchor="b" anchorCtr="1"/>
          <a:lstStyle>
            <a:lvl1pPr algn="r">
              <a:defRPr sz="1200">
                <a:solidFill>
                  <a:schemeClr val="tx2"/>
                </a:solidFill>
              </a:defRPr>
            </a:lvl1pPr>
          </a:lstStyle>
          <a:p>
            <a:endParaRPr lang="es-ES" dirty="0"/>
          </a:p>
        </p:txBody>
      </p:sp>
      <p:sp>
        <p:nvSpPr>
          <p:cNvPr id="5" name="Marcador de pie de página 4">
            <a:extLst>
              <a:ext uri="{FF2B5EF4-FFF2-40B4-BE49-F238E27FC236}">
                <a16:creationId xmlns:a16="http://schemas.microsoft.com/office/drawing/2014/main" id="{4252F14F-3A0B-CE46-8BBB-70A85C2745A2}"/>
              </a:ext>
            </a:extLst>
          </p:cNvPr>
          <p:cNvSpPr>
            <a:spLocks noGrp="1"/>
          </p:cNvSpPr>
          <p:nvPr>
            <p:ph type="ftr" sz="quarter" idx="3"/>
          </p:nvPr>
        </p:nvSpPr>
        <p:spPr>
          <a:xfrm>
            <a:off x="4038600" y="6076348"/>
            <a:ext cx="4114800" cy="365125"/>
          </a:xfrm>
          <a:prstGeom prst="rect">
            <a:avLst/>
          </a:prstGeom>
        </p:spPr>
        <p:txBody>
          <a:bodyPr vert="horz" lIns="91440" tIns="45720" rIns="91440" bIns="45720" rtlCol="0" anchor="b" anchorCtr="1"/>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626762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userDrawn="1">
          <p15:clr>
            <a:srgbClr val="F26B43"/>
          </p15:clr>
        </p15:guide>
        <p15:guide id="2" pos="735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biblio.eui.eu/discovery/collectionDiscovery?vid=39EUI_INST:39EUI_INST&amp;inst=39EUI_INST&amp;collectionId=81141595510008406"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biblio.eui.eu/permalink/39EUI_INST/138qr/alma991001108219708406"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biblio.eui.eu/permalink/39EUI_INST/138qr/alma991000713649708406"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biblio.eui.eu/permalink/39EUI_INST/138qr/alma991005036783808406"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ui.eu/Research/Library/Collections/TermsAndCondition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ui.eu/Research/Library/Collections/Newspapers"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eui.libguides.com/news-resourc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https://proquest.libguides.com/c.php?g=86984"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hyperlink" Target="https://eui.libguides.com/historical-newspape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hyperlink" Target="https://eui.libguides.com/historical-newspape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hyperlink" Target="https://biblio.eui.eu/permalink/39EUI_INST/138qr/alma99100340961970840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hyperlink" Target="https://biblio.eui.eu/permalink/39EUI_INST/138qr/alma991000856619708406" TargetMode="External"/><Relationship Id="rId4" Type="http://schemas.openxmlformats.org/officeDocument/2006/relationships/hyperlink" Target="https://biblio.eui.eu/permalink/39EUI_INST/138qr/alma991002275959708406"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lib.cas.cz/eiz/"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biblio.eui.eu/permalink/39EUI_INST/138qr/alma991003409619708406"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eui.libguides.com/electronic-resources/accessing"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lib.cas.cz/eiz/" TargetMode="External"/><Relationship Id="rId3" Type="http://schemas.openxmlformats.org/officeDocument/2006/relationships/image" Target="../media/image37.jp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41.jpg"/></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hyperlink" Target="https://www.lib.cas.cz/eiz/"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hyperlink" Target="https://www.lib.cas.cz/eiz/"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5.jpg"/><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0.png"/><Relationship Id="rId4" Type="http://schemas.openxmlformats.org/officeDocument/2006/relationships/hyperlink" Target="https://help.pressreader.com/hc/en-us/categories/39734268278548-Accessibility"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are.pressreader.com/hc/en-us/articles/202547739-Quick-Start-Guid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Financial_Times" TargetMode="Externa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51.png"/><Relationship Id="rId7"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hyperlink" Target="https://creativecommons.org/licenses/by-sa/3.0/" TargetMode="External"/><Relationship Id="rId4" Type="http://schemas.openxmlformats.org/officeDocument/2006/relationships/hyperlink" Target="https://en.wikipedia.org/wiki/Financial_Times"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5.jpg"/><Relationship Id="rId7"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Financial_Times" TargetMode="Externa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hyperlink" Target="https://biblio.eui.eu/permalink/39EUI_INST/138qr/alma99100071364970840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gclibrary.commons.gc.cuny.edu/2015/04/07/renew-sign-free-access-new-york-times/" TargetMode="Externa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39.xml.rels><?xml version="1.0" encoding="UTF-8" standalone="yes"?>
<Relationships xmlns="http://schemas.openxmlformats.org/package/2006/relationships"><Relationship Id="rId3" Type="http://schemas.openxmlformats.org/officeDocument/2006/relationships/hyperlink" Target="https://www.economist.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hyperlink" Target="https://biblio.eui.eu/discovery/search?vid=39EUI_INST:39EUI_INST&amp;query=lds02,contains,34491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www.newsguardtech.com/how-it-work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api.newsguardtech.com/label/theguardian.com?cid=00b89e26-b9f1-453c-b1ac-9be590a2c580" TargetMode="Externa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hyperlink" Target="https://api.newsguardtech.com/label/theguardian.com?cid=00b89e26-b9f1-453c-b1ac-9be590a2c58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biblio.eui.eu/discovery/collectionDiscovery?vid=39EUI_INST:39EUI_INST&amp;inst=39EUI_INST&amp;collectionId=81141595510008406"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ui.eu/en/services/library"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eui.eu/Research/Library/Collections"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1199537"/>
          </a:xfrm>
        </p:spPr>
        <p:txBody>
          <a:bodyPr>
            <a:normAutofit fontScale="90000"/>
          </a:bodyPr>
          <a:lstStyle/>
          <a:p>
            <a:r>
              <a:rPr lang="en-GB" sz="4400" b="0" dirty="0">
                <a:effectLst/>
                <a:latin typeface="Calibri" panose="020F0502020204030204" pitchFamily="34" charset="0"/>
                <a:ea typeface="Calibri" panose="020F0502020204030204" pitchFamily="34" charset="0"/>
                <a:cs typeface="Arial" panose="020B0604020202020204" pitchFamily="34" charset="0"/>
              </a:rPr>
              <a:t> </a:t>
            </a:r>
            <a:br>
              <a:rPr lang="en-GB" sz="4400" b="0" dirty="0">
                <a:effectLst/>
                <a:latin typeface="Calibri" panose="020F0502020204030204" pitchFamily="34" charset="0"/>
                <a:ea typeface="Calibri" panose="020F0502020204030204" pitchFamily="34" charset="0"/>
                <a:cs typeface="Arial" panose="020B0604020202020204" pitchFamily="34" charset="0"/>
              </a:rPr>
            </a:br>
            <a:br>
              <a:rPr lang="en-GB" b="0" dirty="0">
                <a:latin typeface="Calibri" panose="020F0502020204030204" pitchFamily="34" charset="0"/>
                <a:ea typeface="Calibri" panose="020F0502020204030204" pitchFamily="34" charset="0"/>
                <a:cs typeface="Arial" panose="020B0604020202020204" pitchFamily="34" charset="0"/>
              </a:rPr>
            </a:br>
            <a:endParaRPr lang="en-GB" b="0" dirty="0"/>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1080655" y="1617552"/>
            <a:ext cx="6348845" cy="3710586"/>
          </a:xfrm>
        </p:spPr>
        <p:txBody>
          <a:bodyPr>
            <a:normAutofit fontScale="25000" lnSpcReduction="20000"/>
          </a:bodyPr>
          <a:lstStyle/>
          <a:p>
            <a:pPr marL="0" indent="0">
              <a:buNone/>
            </a:pPr>
            <a:r>
              <a:rPr lang="en-US" altLang="en-US" sz="14400" dirty="0">
                <a:solidFill>
                  <a:srgbClr val="002060"/>
                </a:solidFill>
              </a:rPr>
              <a:t>EUI Library News Resources</a:t>
            </a:r>
            <a:br>
              <a:rPr lang="en-US" altLang="en-US" sz="9800" dirty="0">
                <a:solidFill>
                  <a:srgbClr val="002060"/>
                </a:solidFill>
              </a:rPr>
            </a:br>
            <a:br>
              <a:rPr lang="en-US" altLang="en-US" sz="9800" dirty="0">
                <a:solidFill>
                  <a:srgbClr val="002060"/>
                </a:solidFill>
              </a:rPr>
            </a:br>
            <a:br>
              <a:rPr lang="en-US" altLang="en-US" sz="9600" dirty="0">
                <a:solidFill>
                  <a:srgbClr val="002060"/>
                </a:solidFill>
              </a:rPr>
            </a:br>
            <a:endParaRPr lang="en-US" altLang="en-US" sz="9600" dirty="0">
              <a:solidFill>
                <a:srgbClr val="002060"/>
              </a:solidFill>
            </a:endParaRPr>
          </a:p>
          <a:p>
            <a:pPr marL="0" indent="0">
              <a:buNone/>
            </a:pPr>
            <a:r>
              <a:rPr lang="en-US" altLang="en-US" sz="8000" dirty="0">
                <a:solidFill>
                  <a:srgbClr val="002060"/>
                </a:solidFill>
              </a:rPr>
              <a:t>Thomas.Bourke@EUI.eu</a:t>
            </a:r>
          </a:p>
          <a:p>
            <a:pPr marL="0" indent="0">
              <a:buNone/>
            </a:pPr>
            <a:r>
              <a:rPr lang="en-US" altLang="en-US" sz="8000" dirty="0">
                <a:solidFill>
                  <a:srgbClr val="002060"/>
                </a:solidFill>
              </a:rPr>
              <a:t>Elena.Brizioli@EUI.eu </a:t>
            </a:r>
          </a:p>
          <a:p>
            <a:pPr marL="0" indent="0">
              <a:buNone/>
            </a:pPr>
            <a:r>
              <a:rPr lang="en-US" altLang="en-US" sz="8000" dirty="0">
                <a:solidFill>
                  <a:srgbClr val="002060"/>
                </a:solidFill>
              </a:rPr>
              <a:t>Federica.Signoriello@EUI.eu</a:t>
            </a:r>
          </a:p>
          <a:p>
            <a:pPr marL="0" indent="0">
              <a:buNone/>
            </a:pPr>
            <a:endParaRPr lang="en-US" altLang="en-US" sz="9600" dirty="0">
              <a:solidFill>
                <a:srgbClr val="002060"/>
              </a:solidFill>
            </a:endParaRPr>
          </a:p>
          <a:p>
            <a:pPr marL="0" indent="0">
              <a:buNone/>
            </a:pPr>
            <a:endParaRPr lang="en-US" altLang="en-US" sz="9600" dirty="0">
              <a:solidFill>
                <a:srgbClr val="002060"/>
              </a:solidFill>
            </a:endParaRPr>
          </a:p>
          <a:p>
            <a:pPr marL="0" indent="0">
              <a:buNone/>
            </a:pPr>
            <a:r>
              <a:rPr lang="en-US" altLang="en-US" sz="8000" dirty="0">
                <a:solidFill>
                  <a:srgbClr val="002060"/>
                </a:solidFill>
              </a:rPr>
              <a:t>26 November 2025</a:t>
            </a:r>
            <a:br>
              <a:rPr lang="en-GB" altLang="en-US" sz="9600" dirty="0">
                <a:solidFill>
                  <a:srgbClr val="002060"/>
                </a:solidFill>
              </a:rPr>
            </a:br>
            <a:br>
              <a:rPr lang="en-GB" altLang="en-US" sz="3200" dirty="0">
                <a:solidFill>
                  <a:srgbClr val="002060"/>
                </a:solidFill>
              </a:rPr>
            </a:br>
            <a:endParaRPr lang="en-GB" sz="3200"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1</a:t>
            </a:fld>
            <a:endParaRPr lang="es-ES" dirty="0"/>
          </a:p>
        </p:txBody>
      </p:sp>
      <p:pic>
        <p:nvPicPr>
          <p:cNvPr id="8" name="Picture 7"/>
          <p:cNvPicPr>
            <a:picLocks noChangeAspect="1"/>
          </p:cNvPicPr>
          <p:nvPr/>
        </p:nvPicPr>
        <p:blipFill>
          <a:blip r:embed="rId2"/>
          <a:stretch>
            <a:fillRect/>
          </a:stretch>
        </p:blipFill>
        <p:spPr>
          <a:xfrm>
            <a:off x="5807683" y="2341480"/>
            <a:ext cx="5334000" cy="3267075"/>
          </a:xfrm>
          <a:prstGeom prst="rect">
            <a:avLst/>
          </a:prstGeom>
        </p:spPr>
      </p:pic>
    </p:spTree>
    <p:extLst>
      <p:ext uri="{BB962C8B-B14F-4D97-AF65-F5344CB8AC3E}">
        <p14:creationId xmlns:p14="http://schemas.microsoft.com/office/powerpoint/2010/main" val="3365509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A8749-31AA-66DF-4736-7F017A05B0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285AD-E9A4-72AE-F08C-020B765E4420}"/>
              </a:ext>
            </a:extLst>
          </p:cNvPr>
          <p:cNvSpPr>
            <a:spLocks noGrp="1"/>
          </p:cNvSpPr>
          <p:nvPr>
            <p:ph type="title"/>
          </p:nvPr>
        </p:nvSpPr>
        <p:spPr/>
        <p:txBody>
          <a:bodyPr>
            <a:normAutofit fontScale="90000"/>
          </a:bodyPr>
          <a:lstStyle/>
          <a:p>
            <a:br>
              <a:rPr lang="en-GB" dirty="0"/>
            </a:br>
            <a:br>
              <a:rPr lang="en-GB" dirty="0"/>
            </a:br>
            <a:endParaRPr lang="en-GB" dirty="0"/>
          </a:p>
        </p:txBody>
      </p:sp>
      <p:sp>
        <p:nvSpPr>
          <p:cNvPr id="4" name="Slide Number Placeholder 3">
            <a:extLst>
              <a:ext uri="{FF2B5EF4-FFF2-40B4-BE49-F238E27FC236}">
                <a16:creationId xmlns:a16="http://schemas.microsoft.com/office/drawing/2014/main" id="{0C51A77C-FB89-F882-B52A-48F1C9B277BE}"/>
              </a:ext>
            </a:extLst>
          </p:cNvPr>
          <p:cNvSpPr>
            <a:spLocks noGrp="1"/>
          </p:cNvSpPr>
          <p:nvPr>
            <p:ph type="sldNum" sz="quarter" idx="12"/>
          </p:nvPr>
        </p:nvSpPr>
        <p:spPr/>
        <p:txBody>
          <a:bodyPr/>
          <a:lstStyle/>
          <a:p>
            <a:fld id="{A85EF1E5-F080-0048-9372-CF230FDE727D}" type="slidenum">
              <a:rPr lang="es-ES" smtClean="0"/>
              <a:t>10</a:t>
            </a:fld>
            <a:endParaRPr lang="es-ES" dirty="0"/>
          </a:p>
        </p:txBody>
      </p:sp>
      <p:pic>
        <p:nvPicPr>
          <p:cNvPr id="6" name="Picture 5">
            <a:extLst>
              <a:ext uri="{FF2B5EF4-FFF2-40B4-BE49-F238E27FC236}">
                <a16:creationId xmlns:a16="http://schemas.microsoft.com/office/drawing/2014/main" id="{A5B37B4A-E821-764B-F55F-4330B53CFE19}"/>
              </a:ext>
            </a:extLst>
          </p:cNvPr>
          <p:cNvPicPr>
            <a:picLocks noChangeAspect="1"/>
          </p:cNvPicPr>
          <p:nvPr/>
        </p:nvPicPr>
        <p:blipFill>
          <a:blip r:embed="rId2"/>
          <a:stretch>
            <a:fillRect/>
          </a:stretch>
        </p:blipFill>
        <p:spPr>
          <a:xfrm>
            <a:off x="2169826" y="684621"/>
            <a:ext cx="8688013" cy="5815824"/>
          </a:xfrm>
          <a:prstGeom prst="rect">
            <a:avLst/>
          </a:prstGeom>
        </p:spPr>
      </p:pic>
      <p:pic>
        <p:nvPicPr>
          <p:cNvPr id="11" name="Picture 10">
            <a:hlinkClick r:id="rId3"/>
            <a:extLst>
              <a:ext uri="{FF2B5EF4-FFF2-40B4-BE49-F238E27FC236}">
                <a16:creationId xmlns:a16="http://schemas.microsoft.com/office/drawing/2014/main" id="{3A35E21C-EBD4-91FA-E9D4-9086C2278767}"/>
              </a:ext>
            </a:extLst>
          </p:cNvPr>
          <p:cNvPicPr>
            <a:picLocks noChangeAspect="1"/>
          </p:cNvPicPr>
          <p:nvPr/>
        </p:nvPicPr>
        <p:blipFill>
          <a:blip r:embed="rId4"/>
          <a:stretch>
            <a:fillRect/>
          </a:stretch>
        </p:blipFill>
        <p:spPr>
          <a:xfrm>
            <a:off x="10857839" y="5858333"/>
            <a:ext cx="463336" cy="566977"/>
          </a:xfrm>
          <a:prstGeom prst="rect">
            <a:avLst/>
          </a:prstGeom>
        </p:spPr>
      </p:pic>
    </p:spTree>
    <p:extLst>
      <p:ext uri="{BB962C8B-B14F-4D97-AF65-F5344CB8AC3E}">
        <p14:creationId xmlns:p14="http://schemas.microsoft.com/office/powerpoint/2010/main" val="477378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11</a:t>
            </a:fld>
            <a:endParaRPr lang="es-ES" dirty="0"/>
          </a:p>
        </p:txBody>
      </p:sp>
      <p:pic>
        <p:nvPicPr>
          <p:cNvPr id="2" name="Picture 1">
            <a:hlinkClick r:id="rId2"/>
          </p:cNvPr>
          <p:cNvPicPr>
            <a:picLocks noChangeAspect="1"/>
          </p:cNvPicPr>
          <p:nvPr/>
        </p:nvPicPr>
        <p:blipFill>
          <a:blip r:embed="rId3"/>
          <a:stretch>
            <a:fillRect/>
          </a:stretch>
        </p:blipFill>
        <p:spPr>
          <a:xfrm>
            <a:off x="10417859" y="5014167"/>
            <a:ext cx="463336" cy="566977"/>
          </a:xfrm>
          <a:prstGeom prst="rect">
            <a:avLst/>
          </a:prstGeom>
        </p:spPr>
      </p:pic>
      <p:pic>
        <p:nvPicPr>
          <p:cNvPr id="3" name="Picture 2"/>
          <p:cNvPicPr>
            <a:picLocks noChangeAspect="1"/>
          </p:cNvPicPr>
          <p:nvPr/>
        </p:nvPicPr>
        <p:blipFill>
          <a:blip r:embed="rId4"/>
          <a:stretch>
            <a:fillRect/>
          </a:stretch>
        </p:blipFill>
        <p:spPr>
          <a:xfrm>
            <a:off x="1208333" y="1256026"/>
            <a:ext cx="8907118" cy="4820323"/>
          </a:xfrm>
          <a:prstGeom prst="rect">
            <a:avLst/>
          </a:prstGeom>
        </p:spPr>
      </p:pic>
    </p:spTree>
    <p:extLst>
      <p:ext uri="{BB962C8B-B14F-4D97-AF65-F5344CB8AC3E}">
        <p14:creationId xmlns:p14="http://schemas.microsoft.com/office/powerpoint/2010/main" val="3503748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AD0A2C-CF17-344A-EC2B-8AE88A3E3E2A}"/>
              </a:ext>
            </a:extLst>
          </p:cNvPr>
          <p:cNvSpPr>
            <a:spLocks noGrp="1"/>
          </p:cNvSpPr>
          <p:nvPr>
            <p:ph type="sldNum" sz="quarter" idx="12"/>
          </p:nvPr>
        </p:nvSpPr>
        <p:spPr/>
        <p:txBody>
          <a:bodyPr/>
          <a:lstStyle/>
          <a:p>
            <a:fld id="{A85EF1E5-F080-0048-9372-CF230FDE727D}" type="slidenum">
              <a:rPr lang="es-ES" smtClean="0"/>
              <a:t>12</a:t>
            </a:fld>
            <a:endParaRPr lang="es-ES" dirty="0"/>
          </a:p>
        </p:txBody>
      </p:sp>
      <p:pic>
        <p:nvPicPr>
          <p:cNvPr id="6" name="Picture 5">
            <a:extLst>
              <a:ext uri="{FF2B5EF4-FFF2-40B4-BE49-F238E27FC236}">
                <a16:creationId xmlns:a16="http://schemas.microsoft.com/office/drawing/2014/main" id="{A4D463F9-80C2-63BC-9D84-DAA9A0899020}"/>
              </a:ext>
            </a:extLst>
          </p:cNvPr>
          <p:cNvPicPr>
            <a:picLocks noChangeAspect="1"/>
          </p:cNvPicPr>
          <p:nvPr/>
        </p:nvPicPr>
        <p:blipFill>
          <a:blip r:embed="rId2"/>
          <a:stretch>
            <a:fillRect/>
          </a:stretch>
        </p:blipFill>
        <p:spPr>
          <a:xfrm>
            <a:off x="380583" y="0"/>
            <a:ext cx="11430833" cy="6917068"/>
          </a:xfrm>
          <a:prstGeom prst="rect">
            <a:avLst/>
          </a:prstGeom>
        </p:spPr>
      </p:pic>
    </p:spTree>
    <p:extLst>
      <p:ext uri="{BB962C8B-B14F-4D97-AF65-F5344CB8AC3E}">
        <p14:creationId xmlns:p14="http://schemas.microsoft.com/office/powerpoint/2010/main" val="4024505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810421"/>
          </a:xfrm>
        </p:spPr>
        <p:txBody>
          <a:bodyPr>
            <a:normAutofit/>
          </a:bodyPr>
          <a:lstStyle/>
          <a:p>
            <a:r>
              <a:rPr lang="en-GB" sz="4000" b="0" dirty="0"/>
              <a:t>     </a:t>
            </a:r>
            <a:r>
              <a:rPr lang="en-GB" sz="3600" b="0" dirty="0"/>
              <a:t>Newsletters and alerts</a:t>
            </a:r>
          </a:p>
        </p:txBody>
      </p:sp>
      <p:pic>
        <p:nvPicPr>
          <p:cNvPr id="5" name="Content Placeholder 4"/>
          <p:cNvPicPr>
            <a:picLocks noGrp="1" noChangeAspect="1"/>
          </p:cNvPicPr>
          <p:nvPr>
            <p:ph idx="1"/>
          </p:nvPr>
        </p:nvPicPr>
        <p:blipFill>
          <a:blip r:embed="rId2"/>
          <a:stretch>
            <a:fillRect/>
          </a:stretch>
        </p:blipFill>
        <p:spPr>
          <a:xfrm>
            <a:off x="3063516" y="1534860"/>
            <a:ext cx="5767316" cy="5246916"/>
          </a:xfrm>
          <a:prstGeom prst="rect">
            <a:avLst/>
          </a:prstGeom>
        </p:spPr>
      </p:pic>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13</a:t>
            </a:fld>
            <a:endParaRPr lang="es-ES" dirty="0"/>
          </a:p>
        </p:txBody>
      </p:sp>
    </p:spTree>
    <p:extLst>
      <p:ext uri="{BB962C8B-B14F-4D97-AF65-F5344CB8AC3E}">
        <p14:creationId xmlns:p14="http://schemas.microsoft.com/office/powerpoint/2010/main" val="363481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14</a:t>
            </a:fld>
            <a:endParaRPr lang="es-ES" dirty="0"/>
          </a:p>
        </p:txBody>
      </p:sp>
      <p:pic>
        <p:nvPicPr>
          <p:cNvPr id="3" name="Picture 2">
            <a:extLst>
              <a:ext uri="{FF2B5EF4-FFF2-40B4-BE49-F238E27FC236}">
                <a16:creationId xmlns:a16="http://schemas.microsoft.com/office/drawing/2014/main" id="{D322C84C-EDCA-F984-4740-59B2FC4B7092}"/>
              </a:ext>
            </a:extLst>
          </p:cNvPr>
          <p:cNvPicPr>
            <a:picLocks noChangeAspect="1"/>
          </p:cNvPicPr>
          <p:nvPr/>
        </p:nvPicPr>
        <p:blipFill>
          <a:blip r:embed="rId2"/>
          <a:stretch>
            <a:fillRect/>
          </a:stretch>
        </p:blipFill>
        <p:spPr>
          <a:xfrm>
            <a:off x="388445" y="1449097"/>
            <a:ext cx="11193437" cy="4163006"/>
          </a:xfrm>
          <a:prstGeom prst="rect">
            <a:avLst/>
          </a:prstGeom>
        </p:spPr>
      </p:pic>
      <p:pic>
        <p:nvPicPr>
          <p:cNvPr id="6" name="Picture 5">
            <a:hlinkClick r:id="rId3"/>
            <a:extLst>
              <a:ext uri="{FF2B5EF4-FFF2-40B4-BE49-F238E27FC236}">
                <a16:creationId xmlns:a16="http://schemas.microsoft.com/office/drawing/2014/main" id="{782CF5DB-FF17-3E57-6AFC-AE71BD984D98}"/>
              </a:ext>
            </a:extLst>
          </p:cNvPr>
          <p:cNvPicPr>
            <a:picLocks noChangeAspect="1"/>
          </p:cNvPicPr>
          <p:nvPr/>
        </p:nvPicPr>
        <p:blipFill>
          <a:blip r:embed="rId4"/>
          <a:stretch>
            <a:fillRect/>
          </a:stretch>
        </p:blipFill>
        <p:spPr>
          <a:xfrm>
            <a:off x="10537675" y="5846020"/>
            <a:ext cx="463336" cy="566977"/>
          </a:xfrm>
          <a:prstGeom prst="rect">
            <a:avLst/>
          </a:prstGeom>
        </p:spPr>
      </p:pic>
    </p:spTree>
    <p:extLst>
      <p:ext uri="{BB962C8B-B14F-4D97-AF65-F5344CB8AC3E}">
        <p14:creationId xmlns:p14="http://schemas.microsoft.com/office/powerpoint/2010/main" val="1013694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B031A7-BC91-B252-B269-16C54C8C006F}"/>
              </a:ext>
            </a:extLst>
          </p:cNvPr>
          <p:cNvSpPr>
            <a:spLocks noGrp="1"/>
          </p:cNvSpPr>
          <p:nvPr>
            <p:ph type="sldNum" sz="quarter" idx="12"/>
          </p:nvPr>
        </p:nvSpPr>
        <p:spPr/>
        <p:txBody>
          <a:bodyPr/>
          <a:lstStyle/>
          <a:p>
            <a:fld id="{A85EF1E5-F080-0048-9372-CF230FDE727D}" type="slidenum">
              <a:rPr lang="es-ES" smtClean="0"/>
              <a:t>15</a:t>
            </a:fld>
            <a:endParaRPr lang="es-ES" dirty="0"/>
          </a:p>
        </p:txBody>
      </p:sp>
      <p:pic>
        <p:nvPicPr>
          <p:cNvPr id="3" name="Picture 2">
            <a:extLst>
              <a:ext uri="{FF2B5EF4-FFF2-40B4-BE49-F238E27FC236}">
                <a16:creationId xmlns:a16="http://schemas.microsoft.com/office/drawing/2014/main" id="{6FFC4188-BAE4-CCE8-5C0B-26F1D97A4492}"/>
              </a:ext>
            </a:extLst>
          </p:cNvPr>
          <p:cNvPicPr>
            <a:picLocks noChangeAspect="1"/>
          </p:cNvPicPr>
          <p:nvPr/>
        </p:nvPicPr>
        <p:blipFill>
          <a:blip r:embed="rId2"/>
          <a:stretch>
            <a:fillRect/>
          </a:stretch>
        </p:blipFill>
        <p:spPr>
          <a:xfrm>
            <a:off x="32110" y="460834"/>
            <a:ext cx="12127779" cy="5936332"/>
          </a:xfrm>
          <a:prstGeom prst="rect">
            <a:avLst/>
          </a:prstGeom>
        </p:spPr>
      </p:pic>
    </p:spTree>
    <p:extLst>
      <p:ext uri="{BB962C8B-B14F-4D97-AF65-F5344CB8AC3E}">
        <p14:creationId xmlns:p14="http://schemas.microsoft.com/office/powerpoint/2010/main" val="1082595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16</a:t>
            </a:fld>
            <a:endParaRPr lang="es-ES" dirty="0"/>
          </a:p>
        </p:txBody>
      </p:sp>
      <p:pic>
        <p:nvPicPr>
          <p:cNvPr id="5" name="Picture 4"/>
          <p:cNvPicPr>
            <a:picLocks noChangeAspect="1"/>
          </p:cNvPicPr>
          <p:nvPr/>
        </p:nvPicPr>
        <p:blipFill>
          <a:blip r:embed="rId2"/>
          <a:stretch>
            <a:fillRect/>
          </a:stretch>
        </p:blipFill>
        <p:spPr>
          <a:xfrm>
            <a:off x="1410537" y="523467"/>
            <a:ext cx="9102408" cy="6101614"/>
          </a:xfrm>
          <a:prstGeom prst="rect">
            <a:avLst/>
          </a:prstGeom>
        </p:spPr>
      </p:pic>
    </p:spTree>
    <p:extLst>
      <p:ext uri="{BB962C8B-B14F-4D97-AF65-F5344CB8AC3E}">
        <p14:creationId xmlns:p14="http://schemas.microsoft.com/office/powerpoint/2010/main" val="1528934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328421" y="418015"/>
            <a:ext cx="11182215" cy="1199537"/>
          </a:xfrm>
        </p:spPr>
        <p:txBody>
          <a:bodyPr>
            <a:normAutofit/>
          </a:bodyPr>
          <a:lstStyle/>
          <a:p>
            <a:r>
              <a:rPr lang="en-GB" sz="4000" b="0" dirty="0">
                <a:latin typeface="Calibri" panose="020F0502020204030204" pitchFamily="34" charset="0"/>
                <a:cs typeface="Arial" panose="020B0604020202020204" pitchFamily="34" charset="0"/>
              </a:rPr>
              <a:t>Multiple modes of access</a:t>
            </a:r>
            <a:endParaRPr lang="en-GB" sz="4000" b="0"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17</a:t>
            </a:fld>
            <a:endParaRPr lang="es-ES" dirty="0"/>
          </a:p>
        </p:txBody>
      </p:sp>
      <p:pic>
        <p:nvPicPr>
          <p:cNvPr id="3" name="Picture 2">
            <a:hlinkClick r:id="rId2"/>
          </p:cNvPr>
          <p:cNvPicPr>
            <a:picLocks noChangeAspect="1"/>
          </p:cNvPicPr>
          <p:nvPr/>
        </p:nvPicPr>
        <p:blipFill>
          <a:blip r:embed="rId3"/>
          <a:stretch>
            <a:fillRect/>
          </a:stretch>
        </p:blipFill>
        <p:spPr>
          <a:xfrm>
            <a:off x="11220278" y="5874497"/>
            <a:ext cx="463336" cy="566977"/>
          </a:xfrm>
          <a:prstGeom prst="rect">
            <a:avLst/>
          </a:prstGeom>
        </p:spPr>
      </p:pic>
      <p:pic>
        <p:nvPicPr>
          <p:cNvPr id="6" name="Picture 5">
            <a:extLst>
              <a:ext uri="{FF2B5EF4-FFF2-40B4-BE49-F238E27FC236}">
                <a16:creationId xmlns:a16="http://schemas.microsoft.com/office/drawing/2014/main" id="{724FEC1F-D825-7809-6825-97D5740D0FED}"/>
              </a:ext>
            </a:extLst>
          </p:cNvPr>
          <p:cNvPicPr>
            <a:picLocks noChangeAspect="1"/>
          </p:cNvPicPr>
          <p:nvPr/>
        </p:nvPicPr>
        <p:blipFill>
          <a:blip r:embed="rId4"/>
          <a:stretch>
            <a:fillRect/>
          </a:stretch>
        </p:blipFill>
        <p:spPr>
          <a:xfrm>
            <a:off x="456495" y="1161615"/>
            <a:ext cx="6058745" cy="3749563"/>
          </a:xfrm>
          <a:prstGeom prst="rect">
            <a:avLst/>
          </a:prstGeom>
        </p:spPr>
      </p:pic>
      <p:pic>
        <p:nvPicPr>
          <p:cNvPr id="12" name="Picture 11">
            <a:extLst>
              <a:ext uri="{FF2B5EF4-FFF2-40B4-BE49-F238E27FC236}">
                <a16:creationId xmlns:a16="http://schemas.microsoft.com/office/drawing/2014/main" id="{DC3C05CA-0947-7559-5DF5-39960E5E6646}"/>
              </a:ext>
            </a:extLst>
          </p:cNvPr>
          <p:cNvPicPr>
            <a:picLocks noChangeAspect="1"/>
          </p:cNvPicPr>
          <p:nvPr/>
        </p:nvPicPr>
        <p:blipFill>
          <a:blip r:embed="rId5"/>
          <a:stretch>
            <a:fillRect/>
          </a:stretch>
        </p:blipFill>
        <p:spPr>
          <a:xfrm>
            <a:off x="6096000" y="1017783"/>
            <a:ext cx="6182397" cy="3792622"/>
          </a:xfrm>
          <a:prstGeom prst="rect">
            <a:avLst/>
          </a:prstGeom>
        </p:spPr>
      </p:pic>
      <p:pic>
        <p:nvPicPr>
          <p:cNvPr id="13" name="Picture 12">
            <a:extLst>
              <a:ext uri="{FF2B5EF4-FFF2-40B4-BE49-F238E27FC236}">
                <a16:creationId xmlns:a16="http://schemas.microsoft.com/office/drawing/2014/main" id="{5C13D5BE-CC88-B9AD-9903-66E6F1CD39F1}"/>
              </a:ext>
            </a:extLst>
          </p:cNvPr>
          <p:cNvPicPr>
            <a:picLocks noChangeAspect="1"/>
          </p:cNvPicPr>
          <p:nvPr/>
        </p:nvPicPr>
        <p:blipFill>
          <a:blip r:embed="rId6"/>
          <a:stretch>
            <a:fillRect/>
          </a:stretch>
        </p:blipFill>
        <p:spPr>
          <a:xfrm>
            <a:off x="3180439" y="3986159"/>
            <a:ext cx="6669602" cy="2834886"/>
          </a:xfrm>
          <a:prstGeom prst="rect">
            <a:avLst/>
          </a:prstGeom>
        </p:spPr>
      </p:pic>
    </p:spTree>
    <p:extLst>
      <p:ext uri="{BB962C8B-B14F-4D97-AF65-F5344CB8AC3E}">
        <p14:creationId xmlns:p14="http://schemas.microsoft.com/office/powerpoint/2010/main" val="3434172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198255" y="558287"/>
            <a:ext cx="11312381" cy="974949"/>
          </a:xfrm>
        </p:spPr>
        <p:txBody>
          <a:bodyPr>
            <a:normAutofit/>
          </a:bodyPr>
          <a:lstStyle/>
          <a:p>
            <a:r>
              <a:rPr lang="en-GB" b="0" dirty="0">
                <a:latin typeface="Calibri" panose="020F0502020204030204" pitchFamily="34" charset="0"/>
                <a:cs typeface="Arial" panose="020B0604020202020204" pitchFamily="34" charset="0"/>
              </a:rPr>
              <a:t>Terms and Conditions of access and use</a:t>
            </a:r>
            <a:br>
              <a:rPr lang="en-GB" sz="3600" b="0" dirty="0">
                <a:latin typeface="Calibri" panose="020F0502020204030204" pitchFamily="34" charset="0"/>
                <a:cs typeface="Arial" panose="020B0604020202020204" pitchFamily="34" charset="0"/>
              </a:rPr>
            </a:br>
            <a:r>
              <a:rPr lang="en-GB" sz="2000" b="0" dirty="0">
                <a:latin typeface="Calibri" panose="020F0502020204030204" pitchFamily="34" charset="0"/>
                <a:cs typeface="Arial" panose="020B0604020202020204" pitchFamily="34" charset="0"/>
              </a:rPr>
              <a:t> </a:t>
            </a:r>
            <a:endParaRPr lang="en-GB" sz="2000" b="0" dirty="0"/>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424207" y="1948872"/>
            <a:ext cx="11102776" cy="3563905"/>
          </a:xfrm>
        </p:spPr>
        <p:txBody>
          <a:bodyPr>
            <a:normAutofit/>
          </a:bodyPr>
          <a:lstStyle/>
          <a:p>
            <a:r>
              <a:rPr lang="en-US" sz="3600" dirty="0">
                <a:latin typeface="Calibri" panose="020F0502020204030204" pitchFamily="34" charset="0"/>
                <a:cs typeface="Calibri" panose="020F0502020204030204" pitchFamily="34" charset="0"/>
              </a:rPr>
              <a:t>Subscription resources are for current </a:t>
            </a:r>
            <a:r>
              <a:rPr lang="en-US" sz="3600" b="1" dirty="0">
                <a:latin typeface="Calibri" panose="020F0502020204030204" pitchFamily="34" charset="0"/>
                <a:cs typeface="Calibri" panose="020F0502020204030204" pitchFamily="34" charset="0"/>
              </a:rPr>
              <a:t>EUI members only</a:t>
            </a:r>
          </a:p>
          <a:p>
            <a:r>
              <a:rPr lang="en-US" sz="3600" dirty="0">
                <a:latin typeface="Calibri" panose="020F0502020204030204" pitchFamily="34" charset="0"/>
                <a:cs typeface="Calibri" panose="020F0502020204030204" pitchFamily="34" charset="0"/>
              </a:rPr>
              <a:t>No sharing of passwords / access</a:t>
            </a:r>
          </a:p>
          <a:p>
            <a:r>
              <a:rPr lang="en-US" sz="3600" dirty="0">
                <a:latin typeface="Calibri" panose="020F0502020204030204" pitchFamily="34" charset="0"/>
                <a:cs typeface="Calibri" panose="020F0502020204030204" pitchFamily="34" charset="0"/>
              </a:rPr>
              <a:t>Personal / research use only</a:t>
            </a:r>
          </a:p>
          <a:p>
            <a:r>
              <a:rPr lang="en-US" sz="3600" dirty="0">
                <a:latin typeface="Calibri" panose="020F0502020204030204" pitchFamily="34" charset="0"/>
                <a:cs typeface="Calibri" panose="020F0502020204030204" pitchFamily="34" charset="0"/>
              </a:rPr>
              <a:t>No commercial use</a:t>
            </a:r>
          </a:p>
          <a:p>
            <a:pPr marL="0" indent="0">
              <a:buNone/>
            </a:pPr>
            <a:endParaRPr lang="en-GB"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18</a:t>
            </a:fld>
            <a:endParaRPr lang="es-ES" dirty="0"/>
          </a:p>
        </p:txBody>
      </p:sp>
      <p:pic>
        <p:nvPicPr>
          <p:cNvPr id="5" name="Picture 4">
            <a:hlinkClick r:id="rId2"/>
          </p:cNvPr>
          <p:cNvPicPr>
            <a:picLocks noChangeAspect="1"/>
          </p:cNvPicPr>
          <p:nvPr/>
        </p:nvPicPr>
        <p:blipFill>
          <a:blip r:embed="rId3"/>
          <a:stretch>
            <a:fillRect/>
          </a:stretch>
        </p:blipFill>
        <p:spPr>
          <a:xfrm>
            <a:off x="10601828" y="5874497"/>
            <a:ext cx="463336" cy="566977"/>
          </a:xfrm>
          <a:prstGeom prst="rect">
            <a:avLst/>
          </a:prstGeom>
        </p:spPr>
      </p:pic>
    </p:spTree>
    <p:extLst>
      <p:ext uri="{BB962C8B-B14F-4D97-AF65-F5344CB8AC3E}">
        <p14:creationId xmlns:p14="http://schemas.microsoft.com/office/powerpoint/2010/main" val="2870218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19</a:t>
            </a:fld>
            <a:endParaRPr lang="es-ES" dirty="0"/>
          </a:p>
        </p:txBody>
      </p:sp>
      <p:pic>
        <p:nvPicPr>
          <p:cNvPr id="2" name="Picture 1">
            <a:hlinkClick r:id="rId2"/>
          </p:cNvPr>
          <p:cNvPicPr>
            <a:picLocks noChangeAspect="1"/>
          </p:cNvPicPr>
          <p:nvPr/>
        </p:nvPicPr>
        <p:blipFill>
          <a:blip r:embed="rId3"/>
          <a:stretch>
            <a:fillRect/>
          </a:stretch>
        </p:blipFill>
        <p:spPr>
          <a:xfrm>
            <a:off x="10899901" y="5975422"/>
            <a:ext cx="463336" cy="566977"/>
          </a:xfrm>
          <a:prstGeom prst="rect">
            <a:avLst/>
          </a:prstGeom>
        </p:spPr>
      </p:pic>
      <p:pic>
        <p:nvPicPr>
          <p:cNvPr id="6" name="Picture 5">
            <a:extLst>
              <a:ext uri="{FF2B5EF4-FFF2-40B4-BE49-F238E27FC236}">
                <a16:creationId xmlns:a16="http://schemas.microsoft.com/office/drawing/2014/main" id="{75D6F0EF-F1A8-7FD3-D103-96E2288AF8FE}"/>
              </a:ext>
            </a:extLst>
          </p:cNvPr>
          <p:cNvPicPr>
            <a:picLocks noChangeAspect="1"/>
          </p:cNvPicPr>
          <p:nvPr/>
        </p:nvPicPr>
        <p:blipFill>
          <a:blip r:embed="rId4"/>
          <a:stretch>
            <a:fillRect/>
          </a:stretch>
        </p:blipFill>
        <p:spPr>
          <a:xfrm>
            <a:off x="540972" y="1735220"/>
            <a:ext cx="10917174" cy="2962688"/>
          </a:xfrm>
          <a:prstGeom prst="rect">
            <a:avLst/>
          </a:prstGeom>
        </p:spPr>
      </p:pic>
    </p:spTree>
    <p:extLst>
      <p:ext uri="{BB962C8B-B14F-4D97-AF65-F5344CB8AC3E}">
        <p14:creationId xmlns:p14="http://schemas.microsoft.com/office/powerpoint/2010/main" val="511101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665F88-59AB-3207-8122-43C76D824ADA}"/>
              </a:ext>
            </a:extLst>
          </p:cNvPr>
          <p:cNvSpPr>
            <a:spLocks noGrp="1"/>
          </p:cNvSpPr>
          <p:nvPr>
            <p:ph type="sldNum" sz="quarter" idx="12"/>
          </p:nvPr>
        </p:nvSpPr>
        <p:spPr/>
        <p:txBody>
          <a:bodyPr/>
          <a:lstStyle/>
          <a:p>
            <a:fld id="{A85EF1E5-F080-0048-9372-CF230FDE727D}" type="slidenum">
              <a:rPr lang="es-ES" smtClean="0"/>
              <a:t>2</a:t>
            </a:fld>
            <a:endParaRPr lang="es-ES" dirty="0"/>
          </a:p>
        </p:txBody>
      </p:sp>
      <p:pic>
        <p:nvPicPr>
          <p:cNvPr id="9" name="Picture 8">
            <a:extLst>
              <a:ext uri="{FF2B5EF4-FFF2-40B4-BE49-F238E27FC236}">
                <a16:creationId xmlns:a16="http://schemas.microsoft.com/office/drawing/2014/main" id="{F7AE073B-FCF3-D161-DA26-44AA3E14A98D}"/>
              </a:ext>
            </a:extLst>
          </p:cNvPr>
          <p:cNvPicPr>
            <a:picLocks noChangeAspect="1"/>
          </p:cNvPicPr>
          <p:nvPr/>
        </p:nvPicPr>
        <p:blipFill>
          <a:blip r:embed="rId2"/>
          <a:stretch>
            <a:fillRect/>
          </a:stretch>
        </p:blipFill>
        <p:spPr>
          <a:xfrm>
            <a:off x="368210" y="295293"/>
            <a:ext cx="1295581" cy="781159"/>
          </a:xfrm>
          <a:prstGeom prst="rect">
            <a:avLst/>
          </a:prstGeom>
        </p:spPr>
      </p:pic>
      <p:pic>
        <p:nvPicPr>
          <p:cNvPr id="11" name="Picture 10">
            <a:extLst>
              <a:ext uri="{FF2B5EF4-FFF2-40B4-BE49-F238E27FC236}">
                <a16:creationId xmlns:a16="http://schemas.microsoft.com/office/drawing/2014/main" id="{3FB0EEFB-299E-5E0D-3226-43BFB7C236EC}"/>
              </a:ext>
            </a:extLst>
          </p:cNvPr>
          <p:cNvPicPr>
            <a:picLocks noChangeAspect="1"/>
          </p:cNvPicPr>
          <p:nvPr/>
        </p:nvPicPr>
        <p:blipFill>
          <a:blip r:embed="rId2"/>
          <a:stretch>
            <a:fillRect/>
          </a:stretch>
        </p:blipFill>
        <p:spPr>
          <a:xfrm>
            <a:off x="589882" y="1292747"/>
            <a:ext cx="1295581" cy="781159"/>
          </a:xfrm>
          <a:prstGeom prst="rect">
            <a:avLst/>
          </a:prstGeom>
        </p:spPr>
      </p:pic>
      <p:pic>
        <p:nvPicPr>
          <p:cNvPr id="13" name="Picture 12">
            <a:extLst>
              <a:ext uri="{FF2B5EF4-FFF2-40B4-BE49-F238E27FC236}">
                <a16:creationId xmlns:a16="http://schemas.microsoft.com/office/drawing/2014/main" id="{12F87440-0C7A-A5C0-70BF-C071452FDF8C}"/>
              </a:ext>
            </a:extLst>
          </p:cNvPr>
          <p:cNvPicPr>
            <a:picLocks noChangeAspect="1"/>
          </p:cNvPicPr>
          <p:nvPr/>
        </p:nvPicPr>
        <p:blipFill>
          <a:blip r:embed="rId3"/>
          <a:stretch>
            <a:fillRect/>
          </a:stretch>
        </p:blipFill>
        <p:spPr>
          <a:xfrm>
            <a:off x="330105" y="568745"/>
            <a:ext cx="1333686" cy="1114581"/>
          </a:xfrm>
          <a:prstGeom prst="rect">
            <a:avLst/>
          </a:prstGeom>
        </p:spPr>
      </p:pic>
      <p:pic>
        <p:nvPicPr>
          <p:cNvPr id="2" name="Picture 1">
            <a:hlinkClick r:id="rId4"/>
            <a:extLst>
              <a:ext uri="{FF2B5EF4-FFF2-40B4-BE49-F238E27FC236}">
                <a16:creationId xmlns:a16="http://schemas.microsoft.com/office/drawing/2014/main" id="{0FCB4860-C62F-B5AF-7276-F3F5B15A4C1E}"/>
              </a:ext>
            </a:extLst>
          </p:cNvPr>
          <p:cNvPicPr>
            <a:picLocks noChangeAspect="1"/>
          </p:cNvPicPr>
          <p:nvPr/>
        </p:nvPicPr>
        <p:blipFill>
          <a:blip r:embed="rId5"/>
          <a:stretch>
            <a:fillRect/>
          </a:stretch>
        </p:blipFill>
        <p:spPr>
          <a:xfrm>
            <a:off x="9200177" y="5314229"/>
            <a:ext cx="463336" cy="566977"/>
          </a:xfrm>
          <a:prstGeom prst="rect">
            <a:avLst/>
          </a:prstGeom>
        </p:spPr>
      </p:pic>
      <p:pic>
        <p:nvPicPr>
          <p:cNvPr id="10" name="Picture 9">
            <a:extLst>
              <a:ext uri="{FF2B5EF4-FFF2-40B4-BE49-F238E27FC236}">
                <a16:creationId xmlns:a16="http://schemas.microsoft.com/office/drawing/2014/main" id="{6868356F-E0A3-ACC9-28D7-4E2A599DD6D5}"/>
              </a:ext>
            </a:extLst>
          </p:cNvPr>
          <p:cNvPicPr>
            <a:picLocks noChangeAspect="1"/>
          </p:cNvPicPr>
          <p:nvPr/>
        </p:nvPicPr>
        <p:blipFill>
          <a:blip r:embed="rId6"/>
          <a:stretch>
            <a:fillRect/>
          </a:stretch>
        </p:blipFill>
        <p:spPr>
          <a:xfrm>
            <a:off x="368210" y="286380"/>
            <a:ext cx="11234972" cy="6276327"/>
          </a:xfrm>
          <a:prstGeom prst="rect">
            <a:avLst/>
          </a:prstGeom>
        </p:spPr>
      </p:pic>
    </p:spTree>
    <p:extLst>
      <p:ext uri="{BB962C8B-B14F-4D97-AF65-F5344CB8AC3E}">
        <p14:creationId xmlns:p14="http://schemas.microsoft.com/office/powerpoint/2010/main" val="954335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BFE9A7-3584-CAAA-2BA3-6F03423033AA}"/>
              </a:ext>
            </a:extLst>
          </p:cNvPr>
          <p:cNvSpPr>
            <a:spLocks noGrp="1"/>
          </p:cNvSpPr>
          <p:nvPr>
            <p:ph type="sldNum" sz="quarter" idx="12"/>
          </p:nvPr>
        </p:nvSpPr>
        <p:spPr/>
        <p:txBody>
          <a:bodyPr/>
          <a:lstStyle/>
          <a:p>
            <a:fld id="{A85EF1E5-F080-0048-9372-CF230FDE727D}" type="slidenum">
              <a:rPr lang="es-ES" smtClean="0"/>
              <a:t>20</a:t>
            </a:fld>
            <a:endParaRPr lang="es-ES" dirty="0"/>
          </a:p>
        </p:txBody>
      </p:sp>
      <p:graphicFrame>
        <p:nvGraphicFramePr>
          <p:cNvPr id="16" name="Table 15">
            <a:extLst>
              <a:ext uri="{FF2B5EF4-FFF2-40B4-BE49-F238E27FC236}">
                <a16:creationId xmlns:a16="http://schemas.microsoft.com/office/drawing/2014/main" id="{E27512A3-0BC1-9019-C179-5BF539EEAFB4}"/>
              </a:ext>
            </a:extLst>
          </p:cNvPr>
          <p:cNvGraphicFramePr>
            <a:graphicFrameLocks noGrp="1"/>
          </p:cNvGraphicFramePr>
          <p:nvPr>
            <p:extLst>
              <p:ext uri="{D42A27DB-BD31-4B8C-83A1-F6EECF244321}">
                <p14:modId xmlns:p14="http://schemas.microsoft.com/office/powerpoint/2010/main" val="2557839999"/>
              </p:ext>
            </p:extLst>
          </p:nvPr>
        </p:nvGraphicFramePr>
        <p:xfrm>
          <a:off x="738909" y="1956102"/>
          <a:ext cx="10511753" cy="2965045"/>
        </p:xfrm>
        <a:graphic>
          <a:graphicData uri="http://schemas.openxmlformats.org/drawingml/2006/table">
            <a:tbl>
              <a:tblPr firstRow="1" firstCol="1" bandRow="1">
                <a:tableStyleId>{8799B23B-EC83-4686-B30A-512413B5E67A}</a:tableStyleId>
              </a:tblPr>
              <a:tblGrid>
                <a:gridCol w="5171376">
                  <a:extLst>
                    <a:ext uri="{9D8B030D-6E8A-4147-A177-3AD203B41FA5}">
                      <a16:colId xmlns:a16="http://schemas.microsoft.com/office/drawing/2014/main" val="1634366633"/>
                    </a:ext>
                  </a:extLst>
                </a:gridCol>
                <a:gridCol w="5340377">
                  <a:extLst>
                    <a:ext uri="{9D8B030D-6E8A-4147-A177-3AD203B41FA5}">
                      <a16:colId xmlns:a16="http://schemas.microsoft.com/office/drawing/2014/main" val="744612121"/>
                    </a:ext>
                  </a:extLst>
                </a:gridCol>
              </a:tblGrid>
              <a:tr h="392751">
                <a:tc>
                  <a:txBody>
                    <a:bodyPr/>
                    <a:lstStyle/>
                    <a:p>
                      <a:pPr>
                        <a:lnSpc>
                          <a:spcPct val="107000"/>
                        </a:lnSpc>
                        <a:spcAft>
                          <a:spcPts val="800"/>
                        </a:spcAft>
                      </a:pPr>
                      <a:r>
                        <a:rPr lang="en-GB" sz="2800" b="1" kern="100" dirty="0">
                          <a:effectLst/>
                          <a:latin typeface="+mn-lt"/>
                          <a:ea typeface="Calibri" panose="020F0502020204030204" pitchFamily="34" charset="0"/>
                          <a:cs typeface="Arial" panose="020B0604020202020204" pitchFamily="34" charset="0"/>
                        </a:rPr>
                        <a:t>Factiva</a:t>
                      </a:r>
                    </a:p>
                  </a:txBody>
                  <a:tcPr marL="130889" marR="130889" marT="0" marB="0">
                    <a:noFill/>
                  </a:tcPr>
                </a:tc>
                <a:tc>
                  <a:txBody>
                    <a:bodyPr/>
                    <a:lstStyle/>
                    <a:p>
                      <a:pPr>
                        <a:lnSpc>
                          <a:spcPct val="107000"/>
                        </a:lnSpc>
                        <a:spcAft>
                          <a:spcPts val="800"/>
                        </a:spcAft>
                      </a:pPr>
                      <a:r>
                        <a:rPr lang="en-GB" sz="2800" b="1" kern="100" dirty="0">
                          <a:effectLst/>
                          <a:latin typeface="+mn-lt"/>
                        </a:rPr>
                        <a:t>PressReader</a:t>
                      </a:r>
                      <a:endParaRPr lang="en-GB" sz="2800" b="1" kern="100" dirty="0">
                        <a:effectLst/>
                        <a:latin typeface="+mn-lt"/>
                        <a:ea typeface="Calibri" panose="020F0502020204030204" pitchFamily="34" charset="0"/>
                        <a:cs typeface="Arial" panose="020B0604020202020204" pitchFamily="34" charset="0"/>
                      </a:endParaRPr>
                    </a:p>
                  </a:txBody>
                  <a:tcPr marL="130889" marR="130889" marT="0" marB="0">
                    <a:noFill/>
                  </a:tcPr>
                </a:tc>
                <a:extLst>
                  <a:ext uri="{0D108BD9-81ED-4DB2-BD59-A6C34878D82A}">
                    <a16:rowId xmlns:a16="http://schemas.microsoft.com/office/drawing/2014/main" val="2146959299"/>
                  </a:ext>
                </a:extLst>
              </a:tr>
              <a:tr h="486711">
                <a:tc>
                  <a:txBody>
                    <a:bodyPr/>
                    <a:lstStyle/>
                    <a:p>
                      <a:pPr>
                        <a:lnSpc>
                          <a:spcPct val="107000"/>
                        </a:lnSpc>
                        <a:spcAft>
                          <a:spcPts val="800"/>
                        </a:spcAft>
                      </a:pPr>
                      <a:r>
                        <a:rPr lang="en-GB" sz="2000" b="0" kern="100" dirty="0">
                          <a:effectLst/>
                          <a:latin typeface="+mn-lt"/>
                        </a:rPr>
                        <a:t>Approx. 28,000 international news sources</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tc>
                  <a:txBody>
                    <a:bodyPr/>
                    <a:lstStyle/>
                    <a:p>
                      <a:pPr>
                        <a:lnSpc>
                          <a:spcPct val="107000"/>
                        </a:lnSpc>
                        <a:spcAft>
                          <a:spcPts val="800"/>
                        </a:spcAft>
                      </a:pPr>
                      <a:r>
                        <a:rPr lang="en-GB" sz="2000" b="0" kern="100" dirty="0">
                          <a:effectLst/>
                          <a:latin typeface="+mn-lt"/>
                        </a:rPr>
                        <a:t>Approx. 7,000 international news sources</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extLst>
                  <a:ext uri="{0D108BD9-81ED-4DB2-BD59-A6C34878D82A}">
                    <a16:rowId xmlns:a16="http://schemas.microsoft.com/office/drawing/2014/main" val="4152387622"/>
                  </a:ext>
                </a:extLst>
              </a:tr>
              <a:tr h="483912">
                <a:tc>
                  <a:txBody>
                    <a:bodyPr/>
                    <a:lstStyle/>
                    <a:p>
                      <a:pPr>
                        <a:lnSpc>
                          <a:spcPct val="107000"/>
                        </a:lnSpc>
                        <a:spcAft>
                          <a:spcPts val="800"/>
                        </a:spcAft>
                      </a:pPr>
                      <a:r>
                        <a:rPr lang="en-GB" sz="2000" b="0" kern="100" dirty="0">
                          <a:effectLst/>
                          <a:latin typeface="+mn-lt"/>
                        </a:rPr>
                        <a:t>Newspapers, newswires, news releases</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tc>
                  <a:txBody>
                    <a:bodyPr/>
                    <a:lstStyle/>
                    <a:p>
                      <a:pPr>
                        <a:lnSpc>
                          <a:spcPct val="107000"/>
                        </a:lnSpc>
                        <a:spcAft>
                          <a:spcPts val="800"/>
                        </a:spcAft>
                      </a:pPr>
                      <a:r>
                        <a:rPr lang="en-GB" sz="2000" b="0" kern="100" dirty="0">
                          <a:effectLst/>
                          <a:latin typeface="+mn-lt"/>
                        </a:rPr>
                        <a:t>General newspapers and magazines</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extLst>
                  <a:ext uri="{0D108BD9-81ED-4DB2-BD59-A6C34878D82A}">
                    <a16:rowId xmlns:a16="http://schemas.microsoft.com/office/drawing/2014/main" val="4236766045"/>
                  </a:ext>
                </a:extLst>
              </a:tr>
              <a:tr h="392751">
                <a:tc>
                  <a:txBody>
                    <a:bodyPr/>
                    <a:lstStyle/>
                    <a:p>
                      <a:pPr>
                        <a:lnSpc>
                          <a:spcPct val="107000"/>
                        </a:lnSpc>
                        <a:spcAft>
                          <a:spcPts val="800"/>
                        </a:spcAft>
                      </a:pPr>
                      <a:r>
                        <a:rPr lang="en-GB" sz="2000" b="0" kern="100" dirty="0">
                          <a:effectLst/>
                          <a:latin typeface="+mn-lt"/>
                        </a:rPr>
                        <a:t>Text only</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tc>
                  <a:txBody>
                    <a:bodyPr/>
                    <a:lstStyle/>
                    <a:p>
                      <a:pPr>
                        <a:lnSpc>
                          <a:spcPct val="107000"/>
                        </a:lnSpc>
                        <a:spcAft>
                          <a:spcPts val="800"/>
                        </a:spcAft>
                      </a:pPr>
                      <a:r>
                        <a:rPr lang="en-GB" sz="2000" b="0" kern="100" dirty="0">
                          <a:effectLst/>
                          <a:latin typeface="+mn-lt"/>
                        </a:rPr>
                        <a:t>Page images/layout and text</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extLst>
                  <a:ext uri="{0D108BD9-81ED-4DB2-BD59-A6C34878D82A}">
                    <a16:rowId xmlns:a16="http://schemas.microsoft.com/office/drawing/2014/main" val="2215894410"/>
                  </a:ext>
                </a:extLst>
              </a:tr>
              <a:tr h="392751">
                <a:tc>
                  <a:txBody>
                    <a:bodyPr/>
                    <a:lstStyle/>
                    <a:p>
                      <a:pPr>
                        <a:lnSpc>
                          <a:spcPct val="107000"/>
                        </a:lnSpc>
                        <a:spcAft>
                          <a:spcPts val="800"/>
                        </a:spcAft>
                      </a:pPr>
                      <a:r>
                        <a:rPr lang="en-GB" sz="2000" b="0" kern="100" dirty="0">
                          <a:effectLst/>
                          <a:latin typeface="+mn-lt"/>
                        </a:rPr>
                        <a:t>35-year coverage (varie)</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tc>
                  <a:txBody>
                    <a:bodyPr/>
                    <a:lstStyle/>
                    <a:p>
                      <a:pPr>
                        <a:lnSpc>
                          <a:spcPct val="107000"/>
                        </a:lnSpc>
                        <a:spcAft>
                          <a:spcPts val="800"/>
                        </a:spcAft>
                      </a:pPr>
                      <a:r>
                        <a:rPr lang="en-GB" sz="2000" b="0" kern="100" dirty="0">
                          <a:effectLst/>
                          <a:latin typeface="+mn-lt"/>
                        </a:rPr>
                        <a:t>90-day coverage (varie)</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extLst>
                  <a:ext uri="{0D108BD9-81ED-4DB2-BD59-A6C34878D82A}">
                    <a16:rowId xmlns:a16="http://schemas.microsoft.com/office/drawing/2014/main" val="1933082371"/>
                  </a:ext>
                </a:extLst>
              </a:tr>
              <a:tr h="392751">
                <a:tc>
                  <a:txBody>
                    <a:bodyPr/>
                    <a:lstStyle/>
                    <a:p>
                      <a:pPr>
                        <a:lnSpc>
                          <a:spcPct val="107000"/>
                        </a:lnSpc>
                        <a:spcAft>
                          <a:spcPts val="800"/>
                        </a:spcAft>
                      </a:pPr>
                      <a:r>
                        <a:rPr lang="en-GB" sz="2000" b="0" kern="100" dirty="0">
                          <a:effectLst/>
                          <a:latin typeface="+mn-lt"/>
                        </a:rPr>
                        <a:t>Advanced search</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tc>
                  <a:txBody>
                    <a:bodyPr/>
                    <a:lstStyle/>
                    <a:p>
                      <a:pPr>
                        <a:lnSpc>
                          <a:spcPct val="107000"/>
                        </a:lnSpc>
                        <a:spcAft>
                          <a:spcPts val="800"/>
                        </a:spcAft>
                      </a:pPr>
                      <a:r>
                        <a:rPr lang="en-GB" sz="2000" b="0" kern="100" dirty="0">
                          <a:effectLst/>
                          <a:latin typeface="+mn-lt"/>
                        </a:rPr>
                        <a:t>Basic search</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extLst>
                  <a:ext uri="{0D108BD9-81ED-4DB2-BD59-A6C34878D82A}">
                    <a16:rowId xmlns:a16="http://schemas.microsoft.com/office/drawing/2014/main" val="1234309473"/>
                  </a:ext>
                </a:extLst>
              </a:tr>
              <a:tr h="392751">
                <a:tc>
                  <a:txBody>
                    <a:bodyPr/>
                    <a:lstStyle/>
                    <a:p>
                      <a:pPr>
                        <a:lnSpc>
                          <a:spcPct val="107000"/>
                        </a:lnSpc>
                        <a:spcAft>
                          <a:spcPts val="800"/>
                        </a:spcAft>
                      </a:pPr>
                      <a:r>
                        <a:rPr lang="en-GB" sz="2000" b="0" kern="100" dirty="0">
                          <a:effectLst/>
                          <a:latin typeface="+mn-lt"/>
                        </a:rPr>
                        <a:t>Via desktop, laptop</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tc>
                  <a:txBody>
                    <a:bodyPr/>
                    <a:lstStyle/>
                    <a:p>
                      <a:pPr>
                        <a:lnSpc>
                          <a:spcPct val="107000"/>
                        </a:lnSpc>
                        <a:spcAft>
                          <a:spcPts val="800"/>
                        </a:spcAft>
                      </a:pPr>
                      <a:r>
                        <a:rPr lang="it-IT" sz="2000" b="0" kern="100" dirty="0">
                          <a:effectLst/>
                          <a:latin typeface="+mn-lt"/>
                        </a:rPr>
                        <a:t>Via mobile app, desktop, laptop</a:t>
                      </a:r>
                      <a:endParaRPr lang="en-GB" sz="2000" b="0" kern="100" dirty="0">
                        <a:effectLst/>
                        <a:latin typeface="+mn-lt"/>
                        <a:ea typeface="Calibri" panose="020F0502020204030204" pitchFamily="34" charset="0"/>
                        <a:cs typeface="Arial" panose="020B0604020202020204" pitchFamily="34" charset="0"/>
                      </a:endParaRPr>
                    </a:p>
                  </a:txBody>
                  <a:tcPr marL="130889" marR="130889" marT="0" marB="0">
                    <a:noFill/>
                  </a:tcPr>
                </a:tc>
                <a:extLst>
                  <a:ext uri="{0D108BD9-81ED-4DB2-BD59-A6C34878D82A}">
                    <a16:rowId xmlns:a16="http://schemas.microsoft.com/office/drawing/2014/main" val="4017455932"/>
                  </a:ext>
                </a:extLst>
              </a:tr>
            </a:tbl>
          </a:graphicData>
        </a:graphic>
      </p:graphicFrame>
      <p:sp>
        <p:nvSpPr>
          <p:cNvPr id="7" name="TextBox 6">
            <a:extLst>
              <a:ext uri="{FF2B5EF4-FFF2-40B4-BE49-F238E27FC236}">
                <a16:creationId xmlns:a16="http://schemas.microsoft.com/office/drawing/2014/main" id="{B1DCF664-76EE-F6CE-3E11-DFB9FD02B23F}"/>
              </a:ext>
            </a:extLst>
          </p:cNvPr>
          <p:cNvSpPr txBox="1"/>
          <p:nvPr/>
        </p:nvSpPr>
        <p:spPr>
          <a:xfrm>
            <a:off x="2863272" y="420316"/>
            <a:ext cx="9707419" cy="646331"/>
          </a:xfrm>
          <a:prstGeom prst="rect">
            <a:avLst/>
          </a:prstGeom>
          <a:noFill/>
        </p:spPr>
        <p:txBody>
          <a:bodyPr wrap="square">
            <a:spAutoFit/>
          </a:bodyPr>
          <a:lstStyle/>
          <a:p>
            <a:r>
              <a:rPr lang="en-GB" sz="3600" dirty="0"/>
              <a:t>News databases (aggregated)</a:t>
            </a:r>
          </a:p>
        </p:txBody>
      </p:sp>
    </p:spTree>
    <p:extLst>
      <p:ext uri="{BB962C8B-B14F-4D97-AF65-F5344CB8AC3E}">
        <p14:creationId xmlns:p14="http://schemas.microsoft.com/office/powerpoint/2010/main" val="1951972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2F5D64-8F9E-B98E-7D45-534A7CB97A73}"/>
              </a:ext>
            </a:extLst>
          </p:cNvPr>
          <p:cNvSpPr>
            <a:spLocks noGrp="1"/>
          </p:cNvSpPr>
          <p:nvPr>
            <p:ph type="sldNum" sz="quarter" idx="12"/>
          </p:nvPr>
        </p:nvSpPr>
        <p:spPr/>
        <p:txBody>
          <a:bodyPr/>
          <a:lstStyle/>
          <a:p>
            <a:fld id="{A85EF1E5-F080-0048-9372-CF230FDE727D}" type="slidenum">
              <a:rPr lang="es-ES" smtClean="0"/>
              <a:t>21</a:t>
            </a:fld>
            <a:endParaRPr lang="es-ES" dirty="0"/>
          </a:p>
        </p:txBody>
      </p:sp>
      <p:pic>
        <p:nvPicPr>
          <p:cNvPr id="6" name="Picture 5">
            <a:extLst>
              <a:ext uri="{FF2B5EF4-FFF2-40B4-BE49-F238E27FC236}">
                <a16:creationId xmlns:a16="http://schemas.microsoft.com/office/drawing/2014/main" id="{81D29BAC-FB63-EB3F-A1FB-157364372AA1}"/>
              </a:ext>
            </a:extLst>
          </p:cNvPr>
          <p:cNvPicPr>
            <a:picLocks noChangeAspect="1"/>
          </p:cNvPicPr>
          <p:nvPr/>
        </p:nvPicPr>
        <p:blipFill>
          <a:blip r:embed="rId2"/>
          <a:stretch>
            <a:fillRect/>
          </a:stretch>
        </p:blipFill>
        <p:spPr>
          <a:xfrm>
            <a:off x="1454883" y="398484"/>
            <a:ext cx="9003525" cy="6061032"/>
          </a:xfrm>
          <a:prstGeom prst="rect">
            <a:avLst/>
          </a:prstGeom>
        </p:spPr>
      </p:pic>
    </p:spTree>
    <p:extLst>
      <p:ext uri="{BB962C8B-B14F-4D97-AF65-F5344CB8AC3E}">
        <p14:creationId xmlns:p14="http://schemas.microsoft.com/office/powerpoint/2010/main" val="2449076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998176" y="479561"/>
            <a:ext cx="10512459" cy="1199537"/>
          </a:xfrm>
        </p:spPr>
        <p:txBody>
          <a:bodyPr>
            <a:normAutofit/>
          </a:bodyPr>
          <a:lstStyle/>
          <a:p>
            <a:r>
              <a:rPr lang="en-GB" sz="3600" b="0" dirty="0"/>
              <a:t>Factiva search operators</a:t>
            </a:r>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1617784" y="1757824"/>
            <a:ext cx="8880229" cy="3189814"/>
          </a:xfrm>
        </p:spPr>
        <p:txBody>
          <a:bodyPr>
            <a:normAutofit/>
          </a:bodyPr>
          <a:lstStyle/>
          <a:p>
            <a:pPr marL="0" indent="0">
              <a:buNone/>
            </a:pPr>
            <a:r>
              <a:rPr lang="en-US" dirty="0"/>
              <a:t>Simple search: 		Eurobonds</a:t>
            </a:r>
          </a:p>
          <a:p>
            <a:pPr marL="0" indent="0">
              <a:buNone/>
            </a:pPr>
            <a:r>
              <a:rPr lang="en-US" dirty="0"/>
              <a:t>All keywords present:	Geneva Conventions </a:t>
            </a:r>
            <a:r>
              <a:rPr lang="en-US" sz="1800" dirty="0"/>
              <a:t>(AND implied)</a:t>
            </a:r>
          </a:p>
          <a:p>
            <a:pPr marL="0" indent="0">
              <a:buNone/>
            </a:pPr>
            <a:r>
              <a:rPr lang="en-US" dirty="0"/>
              <a:t>Phrase search: 		“European Data Act”</a:t>
            </a:r>
          </a:p>
          <a:p>
            <a:pPr marL="0" indent="0">
              <a:buNone/>
            </a:pPr>
            <a:r>
              <a:rPr lang="en-US" dirty="0"/>
              <a:t>Any terms in article: 	Mercedes </a:t>
            </a:r>
            <a:r>
              <a:rPr lang="en-US" sz="2000" dirty="0"/>
              <a:t>OR</a:t>
            </a:r>
            <a:r>
              <a:rPr lang="en-US" dirty="0"/>
              <a:t> Daimler</a:t>
            </a:r>
          </a:p>
          <a:p>
            <a:pPr marL="0" indent="0">
              <a:buNone/>
            </a:pPr>
            <a:r>
              <a:rPr lang="en-US" dirty="0"/>
              <a:t>Exclude terms: 		“fossil fuels” –coal</a:t>
            </a:r>
          </a:p>
          <a:p>
            <a:pPr marL="0" indent="0">
              <a:buNone/>
            </a:pPr>
            <a:r>
              <a:rPr lang="en-US" dirty="0"/>
              <a:t>Headline search: 		hl: “</a:t>
            </a:r>
            <a:r>
              <a:rPr lang="en-US" dirty="0" err="1"/>
              <a:t>COP30</a:t>
            </a:r>
            <a:r>
              <a:rPr lang="en-US" dirty="0"/>
              <a:t>”</a:t>
            </a:r>
          </a:p>
          <a:p>
            <a:pPr marL="0" indent="0">
              <a:buNone/>
            </a:pPr>
            <a:endParaRPr lang="en-GB"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22</a:t>
            </a:fld>
            <a:endParaRPr lang="es-ES" dirty="0"/>
          </a:p>
        </p:txBody>
      </p:sp>
    </p:spTree>
    <p:extLst>
      <p:ext uri="{BB962C8B-B14F-4D97-AF65-F5344CB8AC3E}">
        <p14:creationId xmlns:p14="http://schemas.microsoft.com/office/powerpoint/2010/main" val="3925346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23</a:t>
            </a:fld>
            <a:endParaRPr lang="es-ES" dirty="0"/>
          </a:p>
        </p:txBody>
      </p:sp>
      <p:pic>
        <p:nvPicPr>
          <p:cNvPr id="9" name="Picture 8">
            <a:extLst>
              <a:ext uri="{FF2B5EF4-FFF2-40B4-BE49-F238E27FC236}">
                <a16:creationId xmlns:a16="http://schemas.microsoft.com/office/drawing/2014/main" id="{DB70454B-6867-BC79-88DC-8C6A1162675C}"/>
              </a:ext>
            </a:extLst>
          </p:cNvPr>
          <p:cNvPicPr>
            <a:picLocks noChangeAspect="1"/>
          </p:cNvPicPr>
          <p:nvPr/>
        </p:nvPicPr>
        <p:blipFill>
          <a:blip r:embed="rId2"/>
          <a:stretch>
            <a:fillRect/>
          </a:stretch>
        </p:blipFill>
        <p:spPr>
          <a:xfrm>
            <a:off x="161591" y="85631"/>
            <a:ext cx="2784737" cy="864228"/>
          </a:xfrm>
          <a:prstGeom prst="rect">
            <a:avLst/>
          </a:prstGeom>
        </p:spPr>
      </p:pic>
      <p:pic>
        <p:nvPicPr>
          <p:cNvPr id="10" name="Picture 9">
            <a:extLst>
              <a:ext uri="{FF2B5EF4-FFF2-40B4-BE49-F238E27FC236}">
                <a16:creationId xmlns:a16="http://schemas.microsoft.com/office/drawing/2014/main" id="{04054A79-659B-B14C-1E62-8703B146D990}"/>
              </a:ext>
            </a:extLst>
          </p:cNvPr>
          <p:cNvPicPr>
            <a:picLocks noChangeAspect="1"/>
          </p:cNvPicPr>
          <p:nvPr/>
        </p:nvPicPr>
        <p:blipFill>
          <a:blip r:embed="rId3"/>
          <a:stretch>
            <a:fillRect/>
          </a:stretch>
        </p:blipFill>
        <p:spPr>
          <a:xfrm>
            <a:off x="11220278" y="5874497"/>
            <a:ext cx="463336" cy="566977"/>
          </a:xfrm>
          <a:prstGeom prst="rect">
            <a:avLst/>
          </a:prstGeom>
        </p:spPr>
      </p:pic>
      <p:pic>
        <p:nvPicPr>
          <p:cNvPr id="3" name="Picture 2">
            <a:extLst>
              <a:ext uri="{FF2B5EF4-FFF2-40B4-BE49-F238E27FC236}">
                <a16:creationId xmlns:a16="http://schemas.microsoft.com/office/drawing/2014/main" id="{6FF2F3FC-7847-3E61-99CA-A5960061ACB5}"/>
              </a:ext>
            </a:extLst>
          </p:cNvPr>
          <p:cNvPicPr>
            <a:picLocks noChangeAspect="1"/>
          </p:cNvPicPr>
          <p:nvPr/>
        </p:nvPicPr>
        <p:blipFill>
          <a:blip r:embed="rId4"/>
          <a:stretch>
            <a:fillRect/>
          </a:stretch>
        </p:blipFill>
        <p:spPr>
          <a:xfrm>
            <a:off x="289702" y="1068624"/>
            <a:ext cx="11612596" cy="5372850"/>
          </a:xfrm>
          <a:prstGeom prst="rect">
            <a:avLst/>
          </a:prstGeom>
        </p:spPr>
      </p:pic>
    </p:spTree>
    <p:extLst>
      <p:ext uri="{BB962C8B-B14F-4D97-AF65-F5344CB8AC3E}">
        <p14:creationId xmlns:p14="http://schemas.microsoft.com/office/powerpoint/2010/main" val="2593830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854" y="465850"/>
            <a:ext cx="10449048" cy="809036"/>
          </a:xfrm>
        </p:spPr>
        <p:txBody>
          <a:bodyPr>
            <a:normAutofit/>
          </a:bodyPr>
          <a:lstStyle/>
          <a:p>
            <a:r>
              <a:rPr lang="en-GB" sz="4000" b="0" dirty="0"/>
              <a:t>       </a:t>
            </a:r>
            <a:r>
              <a:rPr lang="en-GB" sz="3600" b="0" dirty="0"/>
              <a:t>Factiva support</a:t>
            </a:r>
          </a:p>
        </p:txBody>
      </p:sp>
      <p:sp>
        <p:nvSpPr>
          <p:cNvPr id="4" name="Slide Number Placeholder 3"/>
          <p:cNvSpPr>
            <a:spLocks noGrp="1"/>
          </p:cNvSpPr>
          <p:nvPr>
            <p:ph type="sldNum" sz="quarter" idx="12"/>
          </p:nvPr>
        </p:nvSpPr>
        <p:spPr/>
        <p:txBody>
          <a:bodyPr/>
          <a:lstStyle/>
          <a:p>
            <a:fld id="{A85EF1E5-F080-0048-9372-CF230FDE727D}" type="slidenum">
              <a:rPr lang="es-ES" smtClean="0"/>
              <a:t>24</a:t>
            </a:fld>
            <a:endParaRPr lang="es-ES" dirty="0"/>
          </a:p>
        </p:txBody>
      </p:sp>
      <p:pic>
        <p:nvPicPr>
          <p:cNvPr id="5" name="Picture 4"/>
          <p:cNvPicPr>
            <a:picLocks noChangeAspect="1"/>
          </p:cNvPicPr>
          <p:nvPr/>
        </p:nvPicPr>
        <p:blipFill>
          <a:blip r:embed="rId2"/>
          <a:stretch>
            <a:fillRect/>
          </a:stretch>
        </p:blipFill>
        <p:spPr>
          <a:xfrm>
            <a:off x="1657086" y="1274886"/>
            <a:ext cx="9213866" cy="5395713"/>
          </a:xfrm>
          <a:prstGeom prst="rect">
            <a:avLst/>
          </a:prstGeom>
        </p:spPr>
      </p:pic>
      <p:pic>
        <p:nvPicPr>
          <p:cNvPr id="3" name="Picture 2">
            <a:hlinkClick r:id="rId3"/>
          </p:cNvPr>
          <p:cNvPicPr>
            <a:picLocks noChangeAspect="1"/>
          </p:cNvPicPr>
          <p:nvPr/>
        </p:nvPicPr>
        <p:blipFill>
          <a:blip r:embed="rId4"/>
          <a:stretch>
            <a:fillRect/>
          </a:stretch>
        </p:blipFill>
        <p:spPr>
          <a:xfrm>
            <a:off x="10769343" y="5975422"/>
            <a:ext cx="463336" cy="566977"/>
          </a:xfrm>
          <a:prstGeom prst="rect">
            <a:avLst/>
          </a:prstGeom>
        </p:spPr>
      </p:pic>
    </p:spTree>
    <p:extLst>
      <p:ext uri="{BB962C8B-B14F-4D97-AF65-F5344CB8AC3E}">
        <p14:creationId xmlns:p14="http://schemas.microsoft.com/office/powerpoint/2010/main" val="168239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25</a:t>
            </a:fld>
            <a:endParaRPr lang="es-ES" dirty="0"/>
          </a:p>
        </p:txBody>
      </p:sp>
      <p:pic>
        <p:nvPicPr>
          <p:cNvPr id="7" name="Picture 6">
            <a:hlinkClick r:id="rId3"/>
          </p:cNvPr>
          <p:cNvPicPr>
            <a:picLocks noChangeAspect="1"/>
          </p:cNvPicPr>
          <p:nvPr/>
        </p:nvPicPr>
        <p:blipFill>
          <a:blip r:embed="rId4"/>
          <a:stretch>
            <a:fillRect/>
          </a:stretch>
        </p:blipFill>
        <p:spPr>
          <a:xfrm>
            <a:off x="11220278" y="5975422"/>
            <a:ext cx="463336" cy="566977"/>
          </a:xfrm>
          <a:prstGeom prst="rect">
            <a:avLst/>
          </a:prstGeom>
        </p:spPr>
      </p:pic>
      <p:pic>
        <p:nvPicPr>
          <p:cNvPr id="5" name="Picture 4">
            <a:extLst>
              <a:ext uri="{FF2B5EF4-FFF2-40B4-BE49-F238E27FC236}">
                <a16:creationId xmlns:a16="http://schemas.microsoft.com/office/drawing/2014/main" id="{9017269F-E109-B0BE-ED0B-D9278D150A9A}"/>
              </a:ext>
            </a:extLst>
          </p:cNvPr>
          <p:cNvPicPr>
            <a:picLocks noChangeAspect="1"/>
          </p:cNvPicPr>
          <p:nvPr/>
        </p:nvPicPr>
        <p:blipFill>
          <a:blip r:embed="rId5"/>
          <a:stretch>
            <a:fillRect/>
          </a:stretch>
        </p:blipFill>
        <p:spPr>
          <a:xfrm>
            <a:off x="350983" y="1031257"/>
            <a:ext cx="10759989" cy="4944165"/>
          </a:xfrm>
          <a:prstGeom prst="rect">
            <a:avLst/>
          </a:prstGeom>
        </p:spPr>
      </p:pic>
    </p:spTree>
    <p:extLst>
      <p:ext uri="{BB962C8B-B14F-4D97-AF65-F5344CB8AC3E}">
        <p14:creationId xmlns:p14="http://schemas.microsoft.com/office/powerpoint/2010/main" val="1134411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4BBC1-A553-6445-A5F4-261A2CE77CB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3AA570-DC45-7EEC-BF12-A3B61645C232}"/>
              </a:ext>
            </a:extLst>
          </p:cNvPr>
          <p:cNvSpPr>
            <a:spLocks noGrp="1"/>
          </p:cNvSpPr>
          <p:nvPr>
            <p:ph type="sldNum" sz="quarter" idx="12"/>
          </p:nvPr>
        </p:nvSpPr>
        <p:spPr/>
        <p:txBody>
          <a:bodyPr/>
          <a:lstStyle/>
          <a:p>
            <a:fld id="{A85EF1E5-F080-0048-9372-CF230FDE727D}" type="slidenum">
              <a:rPr lang="es-ES" smtClean="0"/>
              <a:t>26</a:t>
            </a:fld>
            <a:endParaRPr lang="es-ES" dirty="0"/>
          </a:p>
        </p:txBody>
      </p:sp>
      <p:pic>
        <p:nvPicPr>
          <p:cNvPr id="7" name="Picture 6">
            <a:hlinkClick r:id="rId3"/>
            <a:extLst>
              <a:ext uri="{FF2B5EF4-FFF2-40B4-BE49-F238E27FC236}">
                <a16:creationId xmlns:a16="http://schemas.microsoft.com/office/drawing/2014/main" id="{9AD99E30-3371-FF00-44A4-66CB1978CB9F}"/>
              </a:ext>
            </a:extLst>
          </p:cNvPr>
          <p:cNvPicPr>
            <a:picLocks noChangeAspect="1"/>
          </p:cNvPicPr>
          <p:nvPr/>
        </p:nvPicPr>
        <p:blipFill>
          <a:blip r:embed="rId4"/>
          <a:stretch>
            <a:fillRect/>
          </a:stretch>
        </p:blipFill>
        <p:spPr>
          <a:xfrm>
            <a:off x="11220278" y="5975422"/>
            <a:ext cx="463336" cy="566977"/>
          </a:xfrm>
          <a:prstGeom prst="rect">
            <a:avLst/>
          </a:prstGeom>
        </p:spPr>
      </p:pic>
      <p:pic>
        <p:nvPicPr>
          <p:cNvPr id="2" name="Picture 1">
            <a:extLst>
              <a:ext uri="{FF2B5EF4-FFF2-40B4-BE49-F238E27FC236}">
                <a16:creationId xmlns:a16="http://schemas.microsoft.com/office/drawing/2014/main" id="{123A41DB-2EE0-43C2-3FEE-365D6742D75B}"/>
              </a:ext>
            </a:extLst>
          </p:cNvPr>
          <p:cNvPicPr>
            <a:picLocks noGrp="1" noRot="1" noChangeAspect="1" noMove="1" noResize="1" noEditPoints="1" noAdjustHandles="1" noChangeArrowheads="1" noChangeShapeType="1" noCrop="1"/>
          </p:cNvPicPr>
          <p:nvPr/>
        </p:nvPicPr>
        <p:blipFill>
          <a:blip r:embed="rId5"/>
          <a:stretch>
            <a:fillRect/>
          </a:stretch>
        </p:blipFill>
        <p:spPr>
          <a:xfrm>
            <a:off x="591513" y="1197573"/>
            <a:ext cx="9209712" cy="4836385"/>
          </a:xfrm>
          <a:prstGeom prst="rect">
            <a:avLst/>
          </a:prstGeom>
        </p:spPr>
      </p:pic>
      <p:sp>
        <p:nvSpPr>
          <p:cNvPr id="3" name="Rectangle: Rounded Corners 2">
            <a:extLst>
              <a:ext uri="{FF2B5EF4-FFF2-40B4-BE49-F238E27FC236}">
                <a16:creationId xmlns:a16="http://schemas.microsoft.com/office/drawing/2014/main" id="{63398997-654A-040F-32C5-780D529729C4}"/>
              </a:ext>
            </a:extLst>
          </p:cNvPr>
          <p:cNvSpPr/>
          <p:nvPr/>
        </p:nvSpPr>
        <p:spPr>
          <a:xfrm>
            <a:off x="508386" y="4003964"/>
            <a:ext cx="2364123" cy="2016824"/>
          </a:xfrm>
          <a:prstGeom prst="roundRect">
            <a:avLst/>
          </a:prstGeom>
          <a:noFill/>
          <a:ln w="28575">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2866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F8D3-DF8B-DAB9-B6F9-578021C28CA5}"/>
              </a:ext>
            </a:extLst>
          </p:cNvPr>
          <p:cNvSpPr>
            <a:spLocks noGrp="1"/>
          </p:cNvSpPr>
          <p:nvPr>
            <p:ph type="title"/>
          </p:nvPr>
        </p:nvSpPr>
        <p:spPr>
          <a:xfrm>
            <a:off x="577573" y="1440871"/>
            <a:ext cx="4732606" cy="877455"/>
          </a:xfrm>
        </p:spPr>
        <p:txBody>
          <a:bodyPr anchor="b">
            <a:normAutofit/>
          </a:bodyPr>
          <a:lstStyle/>
          <a:p>
            <a:r>
              <a:rPr lang="en-US" dirty="0"/>
              <a:t>Available Apps</a:t>
            </a:r>
          </a:p>
        </p:txBody>
      </p:sp>
      <p:sp>
        <p:nvSpPr>
          <p:cNvPr id="11" name="Content Placeholder 10">
            <a:extLst>
              <a:ext uri="{FF2B5EF4-FFF2-40B4-BE49-F238E27FC236}">
                <a16:creationId xmlns:a16="http://schemas.microsoft.com/office/drawing/2014/main" id="{0FB5CFED-30E9-D11C-4498-4C3741DEC353}"/>
              </a:ext>
            </a:extLst>
          </p:cNvPr>
          <p:cNvSpPr>
            <a:spLocks noGrp="1"/>
          </p:cNvSpPr>
          <p:nvPr>
            <p:ph idx="1"/>
          </p:nvPr>
        </p:nvSpPr>
        <p:spPr>
          <a:xfrm>
            <a:off x="640080" y="2872899"/>
            <a:ext cx="4243589" cy="3320668"/>
          </a:xfrm>
        </p:spPr>
        <p:txBody>
          <a:bodyPr>
            <a:normAutofit/>
          </a:bodyPr>
          <a:lstStyle/>
          <a:p>
            <a:r>
              <a:rPr lang="en-US" sz="2200" dirty="0" err="1">
                <a:hlinkClick r:id="rId3"/>
              </a:rPr>
              <a:t>PressReader</a:t>
            </a:r>
            <a:r>
              <a:rPr lang="en-US" sz="2200" dirty="0"/>
              <a:t> </a:t>
            </a:r>
          </a:p>
          <a:p>
            <a:r>
              <a:rPr lang="en-US" sz="2200" dirty="0">
                <a:hlinkClick r:id="rId3"/>
              </a:rPr>
              <a:t>FT</a:t>
            </a:r>
            <a:endParaRPr lang="en-US" sz="2200" dirty="0"/>
          </a:p>
          <a:p>
            <a:r>
              <a:rPr lang="en-US" sz="2200" dirty="0">
                <a:hlinkClick r:id="rId4"/>
              </a:rPr>
              <a:t>NYTimes</a:t>
            </a:r>
            <a:endParaRPr lang="en-US" sz="2200" dirty="0"/>
          </a:p>
          <a:p>
            <a:r>
              <a:rPr lang="en-US" sz="2200" dirty="0">
                <a:hlinkClick r:id="rId5"/>
              </a:rPr>
              <a:t>Economist</a:t>
            </a:r>
            <a:endParaRPr lang="en-US" sz="2200" dirty="0"/>
          </a:p>
          <a:p>
            <a:endParaRPr lang="en-US" sz="2200" dirty="0"/>
          </a:p>
          <a:p>
            <a:endParaRPr lang="en-US" sz="2200" dirty="0"/>
          </a:p>
          <a:p>
            <a:endParaRPr lang="en-US" sz="2200" dirty="0"/>
          </a:p>
        </p:txBody>
      </p:sp>
      <p:pic>
        <p:nvPicPr>
          <p:cNvPr id="6" name="Content Placeholder 5">
            <a:extLst>
              <a:ext uri="{FF2B5EF4-FFF2-40B4-BE49-F238E27FC236}">
                <a16:creationId xmlns:a16="http://schemas.microsoft.com/office/drawing/2014/main" id="{423CEAA1-C280-E792-706F-75803C8A3BBB}"/>
              </a:ext>
            </a:extLst>
          </p:cNvPr>
          <p:cNvPicPr>
            <a:picLocks noChangeAspect="1"/>
          </p:cNvPicPr>
          <p:nvPr/>
        </p:nvPicPr>
        <p:blipFill>
          <a:blip r:embed="rId6"/>
          <a:srcRect t="27568" b="275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3197A0B6-B31D-DBA8-FEC3-CDA00BEBD599}"/>
              </a:ext>
            </a:extLst>
          </p:cNvPr>
          <p:cNvSpPr>
            <a:spLocks noGrp="1"/>
          </p:cNvSpPr>
          <p:nvPr>
            <p:ph type="sldNum" sz="quarter" idx="12"/>
          </p:nvPr>
        </p:nvSpPr>
        <p:spPr>
          <a:xfrm>
            <a:off x="5514109" y="6356350"/>
            <a:ext cx="5839691" cy="367723"/>
          </a:xfrm>
        </p:spPr>
        <p:txBody>
          <a:bodyPr>
            <a:noAutofit/>
          </a:bodyPr>
          <a:lstStyle/>
          <a:p>
            <a:pPr>
              <a:spcAft>
                <a:spcPts val="600"/>
              </a:spcAft>
            </a:pPr>
            <a:r>
              <a:rPr lang="es-ES" sz="1600" dirty="0">
                <a:solidFill>
                  <a:srgbClr val="FFFFFF"/>
                </a:solidFill>
              </a:rPr>
              <a:t>https://eui.libguides.com/news-resources</a:t>
            </a:r>
          </a:p>
        </p:txBody>
      </p:sp>
      <p:sp>
        <p:nvSpPr>
          <p:cNvPr id="7" name="Rectangle 1">
            <a:extLst>
              <a:ext uri="{FF2B5EF4-FFF2-40B4-BE49-F238E27FC236}">
                <a16:creationId xmlns:a16="http://schemas.microsoft.com/office/drawing/2014/main" id="{ACF0DF17-059E-0844-6B34-31BF4AB183E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12641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47D8F1F-B7A9-B4B0-F001-5C0AFAD1E582}"/>
              </a:ext>
            </a:extLst>
          </p:cNvPr>
          <p:cNvSpPr>
            <a:spLocks noGrp="1"/>
          </p:cNvSpPr>
          <p:nvPr>
            <p:ph idx="1"/>
          </p:nvPr>
        </p:nvSpPr>
        <p:spPr>
          <a:xfrm>
            <a:off x="623455" y="2097405"/>
            <a:ext cx="10699186" cy="3883848"/>
          </a:xfrm>
        </p:spPr>
        <p:txBody>
          <a:bodyPr>
            <a:normAutofit/>
          </a:bodyPr>
          <a:lstStyle/>
          <a:p>
            <a:r>
              <a:rPr lang="en-US" sz="2200" dirty="0">
                <a:solidFill>
                  <a:srgbClr val="002060"/>
                </a:solidFill>
              </a:rPr>
              <a:t>Access PressReader via the Catalogue link</a:t>
            </a:r>
          </a:p>
          <a:p>
            <a:r>
              <a:rPr lang="en-US" sz="2200" dirty="0">
                <a:solidFill>
                  <a:srgbClr val="002060"/>
                </a:solidFill>
              </a:rPr>
              <a:t>Create an account associated with your @eui.eu email</a:t>
            </a:r>
          </a:p>
          <a:p>
            <a:r>
              <a:rPr lang="en-US" sz="2200" dirty="0">
                <a:solidFill>
                  <a:srgbClr val="002060"/>
                </a:solidFill>
              </a:rPr>
              <a:t>Download the App on your phone/tablet</a:t>
            </a:r>
          </a:p>
          <a:p>
            <a:r>
              <a:rPr lang="en-US" sz="2200" spc="30" dirty="0">
                <a:solidFill>
                  <a:srgbClr val="002060"/>
                </a:solidFill>
              </a:rPr>
              <a:t>To have your account associated with the EUI subscription first login to the App must be done on Campus, connected to the EUI WiFi </a:t>
            </a:r>
          </a:p>
          <a:p>
            <a:endParaRPr lang="en-US" sz="2200" spc="30" dirty="0">
              <a:solidFill>
                <a:srgbClr val="002060"/>
              </a:solidFill>
            </a:endParaRPr>
          </a:p>
          <a:p>
            <a:pPr marL="0" indent="0">
              <a:buNone/>
            </a:pPr>
            <a:endParaRPr lang="en-US" dirty="0">
              <a:solidFill>
                <a:srgbClr val="002060"/>
              </a:solidFill>
            </a:endParaRPr>
          </a:p>
          <a:p>
            <a:endParaRPr lang="en-US" dirty="0">
              <a:solidFill>
                <a:srgbClr val="002060"/>
              </a:solidFill>
            </a:endParaRP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28</a:t>
            </a:fld>
            <a:endParaRPr lang="es-ES" dirty="0"/>
          </a:p>
        </p:txBody>
      </p:sp>
      <p:pic>
        <p:nvPicPr>
          <p:cNvPr id="5" name="Picture 4">
            <a:extLst>
              <a:ext uri="{FF2B5EF4-FFF2-40B4-BE49-F238E27FC236}">
                <a16:creationId xmlns:a16="http://schemas.microsoft.com/office/drawing/2014/main" id="{DCEA605E-B815-A15A-4446-005BA5888DF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1860" y="1298177"/>
            <a:ext cx="3021651" cy="653808"/>
          </a:xfrm>
          <a:prstGeom prst="rect">
            <a:avLst/>
          </a:prstGeom>
        </p:spPr>
      </p:pic>
      <p:sp>
        <p:nvSpPr>
          <p:cNvPr id="8" name="TextBox 7">
            <a:extLst>
              <a:ext uri="{FF2B5EF4-FFF2-40B4-BE49-F238E27FC236}">
                <a16:creationId xmlns:a16="http://schemas.microsoft.com/office/drawing/2014/main" id="{3CA97E39-98E5-FED9-FF5E-802D313F260C}"/>
              </a:ext>
            </a:extLst>
          </p:cNvPr>
          <p:cNvSpPr txBox="1">
            <a:spLocks/>
          </p:cNvSpPr>
          <p:nvPr/>
        </p:nvSpPr>
        <p:spPr>
          <a:xfrm>
            <a:off x="623455" y="5036389"/>
            <a:ext cx="11149446"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i="1" dirty="0">
                <a:solidFill>
                  <a:srgbClr val="002060"/>
                </a:solidFill>
              </a:rPr>
              <a:t>Radiant access </a:t>
            </a:r>
            <a:r>
              <a:rPr lang="en-US" dirty="0">
                <a:solidFill>
                  <a:srgbClr val="002060"/>
                </a:solidFill>
              </a:rPr>
              <a:t>is granted for </a:t>
            </a:r>
            <a:r>
              <a:rPr lang="en-US" b="1" dirty="0">
                <a:solidFill>
                  <a:srgbClr val="002060"/>
                </a:solidFill>
              </a:rPr>
              <a:t>7 days</a:t>
            </a:r>
            <a:r>
              <a:rPr lang="en-US" dirty="0">
                <a:solidFill>
                  <a:srgbClr val="002060"/>
                </a:solidFill>
              </a:rPr>
              <a:t> from the moment you have disconnected from the EUI WiFi. After 7 days you can still access the content via the link provided in the Catalogue. Access via App will be reactivated once back to the EUI or accessing the resource via Catalogue link.</a:t>
            </a:r>
            <a:endParaRPr lang="en-GB" dirty="0"/>
          </a:p>
        </p:txBody>
      </p:sp>
      <p:sp>
        <p:nvSpPr>
          <p:cNvPr id="6" name="TextBox 5">
            <a:extLst>
              <a:ext uri="{FF2B5EF4-FFF2-40B4-BE49-F238E27FC236}">
                <a16:creationId xmlns:a16="http://schemas.microsoft.com/office/drawing/2014/main" id="{2F7EF891-E219-8BB6-E077-04902A6773A3}"/>
              </a:ext>
            </a:extLst>
          </p:cNvPr>
          <p:cNvSpPr txBox="1"/>
          <p:nvPr/>
        </p:nvSpPr>
        <p:spPr>
          <a:xfrm>
            <a:off x="2172960" y="4238846"/>
            <a:ext cx="6249874" cy="6463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a:solidFill>
                  <a:srgbClr val="002060"/>
                </a:solidFill>
              </a:rPr>
              <a:t>The first login to the App </a:t>
            </a:r>
            <a:r>
              <a:rPr lang="en-US" spc="30" dirty="0">
                <a:solidFill>
                  <a:srgbClr val="002060"/>
                </a:solidFill>
              </a:rPr>
              <a:t>must be done on Campus</a:t>
            </a:r>
            <a:endParaRPr lang="en-US" dirty="0">
              <a:solidFill>
                <a:srgbClr val="002060"/>
              </a:solidFill>
            </a:endParaRPr>
          </a:p>
          <a:p>
            <a:endParaRPr lang="en-GB" dirty="0"/>
          </a:p>
        </p:txBody>
      </p:sp>
    </p:spTree>
    <p:extLst>
      <p:ext uri="{BB962C8B-B14F-4D97-AF65-F5344CB8AC3E}">
        <p14:creationId xmlns:p14="http://schemas.microsoft.com/office/powerpoint/2010/main" val="3632116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29</a:t>
            </a:fld>
            <a:endParaRPr lang="es-ES" dirty="0"/>
          </a:p>
        </p:txBody>
      </p:sp>
      <p:pic>
        <p:nvPicPr>
          <p:cNvPr id="2" name="Picture 1"/>
          <p:cNvPicPr>
            <a:picLocks noChangeAspect="1"/>
          </p:cNvPicPr>
          <p:nvPr/>
        </p:nvPicPr>
        <p:blipFill>
          <a:blip r:embed="rId2"/>
          <a:stretch>
            <a:fillRect/>
          </a:stretch>
        </p:blipFill>
        <p:spPr>
          <a:xfrm>
            <a:off x="306014" y="212772"/>
            <a:ext cx="8459953" cy="6353109"/>
          </a:xfrm>
          <a:prstGeom prst="rect">
            <a:avLst/>
          </a:prstGeom>
        </p:spPr>
      </p:pic>
      <p:pic>
        <p:nvPicPr>
          <p:cNvPr id="3" name="Picture 2"/>
          <p:cNvPicPr>
            <a:picLocks noChangeAspect="1"/>
          </p:cNvPicPr>
          <p:nvPr/>
        </p:nvPicPr>
        <p:blipFill>
          <a:blip r:embed="rId3"/>
          <a:stretch>
            <a:fillRect/>
          </a:stretch>
        </p:blipFill>
        <p:spPr>
          <a:xfrm>
            <a:off x="9434515" y="5764611"/>
            <a:ext cx="1305107" cy="714475"/>
          </a:xfrm>
          <a:prstGeom prst="rect">
            <a:avLst/>
          </a:prstGeom>
        </p:spPr>
      </p:pic>
      <p:pic>
        <p:nvPicPr>
          <p:cNvPr id="5" name="Picture 4"/>
          <p:cNvPicPr>
            <a:picLocks noChangeAspect="1"/>
          </p:cNvPicPr>
          <p:nvPr/>
        </p:nvPicPr>
        <p:blipFill>
          <a:blip r:embed="rId4"/>
          <a:stretch>
            <a:fillRect/>
          </a:stretch>
        </p:blipFill>
        <p:spPr>
          <a:xfrm>
            <a:off x="9039172" y="5848683"/>
            <a:ext cx="790685" cy="647790"/>
          </a:xfrm>
          <a:prstGeom prst="rect">
            <a:avLst/>
          </a:prstGeom>
        </p:spPr>
      </p:pic>
      <p:pic>
        <p:nvPicPr>
          <p:cNvPr id="6" name="Picture 5">
            <a:hlinkClick r:id="rId5"/>
          </p:cNvPr>
          <p:cNvPicPr>
            <a:picLocks noChangeAspect="1"/>
          </p:cNvPicPr>
          <p:nvPr/>
        </p:nvPicPr>
        <p:blipFill>
          <a:blip r:embed="rId6"/>
          <a:stretch>
            <a:fillRect/>
          </a:stretch>
        </p:blipFill>
        <p:spPr>
          <a:xfrm>
            <a:off x="9366521" y="5124118"/>
            <a:ext cx="463336" cy="566977"/>
          </a:xfrm>
          <a:prstGeom prst="rect">
            <a:avLst/>
          </a:prstGeom>
        </p:spPr>
      </p:pic>
      <p:sp>
        <p:nvSpPr>
          <p:cNvPr id="7" name="TextBox 6">
            <a:extLst>
              <a:ext uri="{FF2B5EF4-FFF2-40B4-BE49-F238E27FC236}">
                <a16:creationId xmlns:a16="http://schemas.microsoft.com/office/drawing/2014/main" id="{547F3E10-C047-4FB4-E6A1-93490510F921}"/>
              </a:ext>
            </a:extLst>
          </p:cNvPr>
          <p:cNvSpPr txBox="1"/>
          <p:nvPr/>
        </p:nvSpPr>
        <p:spPr>
          <a:xfrm>
            <a:off x="3288146" y="2465458"/>
            <a:ext cx="5477821"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dirty="0">
                <a:solidFill>
                  <a:schemeClr val="tx1"/>
                </a:solidFill>
              </a:rPr>
              <a:t>Digital edition is limited to the most recent 3 months of publication</a:t>
            </a:r>
          </a:p>
        </p:txBody>
      </p:sp>
      <p:sp>
        <p:nvSpPr>
          <p:cNvPr id="8" name="TextBox 7">
            <a:extLst>
              <a:ext uri="{FF2B5EF4-FFF2-40B4-BE49-F238E27FC236}">
                <a16:creationId xmlns:a16="http://schemas.microsoft.com/office/drawing/2014/main" id="{D3C38BED-00C0-75FC-D235-F2387E8E6D89}"/>
              </a:ext>
            </a:extLst>
          </p:cNvPr>
          <p:cNvSpPr txBox="1"/>
          <p:nvPr/>
        </p:nvSpPr>
        <p:spPr>
          <a:xfrm>
            <a:off x="3288146" y="3304309"/>
            <a:ext cx="2291772"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GB" dirty="0"/>
              <a:t>Titles are not stable</a:t>
            </a:r>
          </a:p>
        </p:txBody>
      </p:sp>
      <p:pic>
        <p:nvPicPr>
          <p:cNvPr id="10" name="Picture 9">
            <a:extLst>
              <a:ext uri="{FF2B5EF4-FFF2-40B4-BE49-F238E27FC236}">
                <a16:creationId xmlns:a16="http://schemas.microsoft.com/office/drawing/2014/main" id="{09587E38-46DE-A3A1-4471-AD2566AA5346}"/>
              </a:ext>
            </a:extLst>
          </p:cNvPr>
          <p:cNvPicPr>
            <a:picLocks noGrp="1" noRot="1" noChangeAspect="1" noMove="1" noResize="1" noEditPoints="1" noAdjustHandles="1" noChangeArrowheads="1" noChangeShapeType="1" noCrop="1"/>
          </p:cNvPicPr>
          <p:nvPr/>
        </p:nvPicPr>
        <p:blipFill>
          <a:blip r:embed="rId7"/>
          <a:stretch>
            <a:fillRect/>
          </a:stretch>
        </p:blipFill>
        <p:spPr>
          <a:xfrm>
            <a:off x="291690" y="3889597"/>
            <a:ext cx="9113513" cy="2676284"/>
          </a:xfrm>
          <a:prstGeom prst="rect">
            <a:avLst/>
          </a:prstGeom>
        </p:spPr>
      </p:pic>
    </p:spTree>
    <p:extLst>
      <p:ext uri="{BB962C8B-B14F-4D97-AF65-F5344CB8AC3E}">
        <p14:creationId xmlns:p14="http://schemas.microsoft.com/office/powerpoint/2010/main" val="808173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AC7697-E9B0-369D-BBF0-D3C6E6CCB488}"/>
              </a:ext>
            </a:extLst>
          </p:cNvPr>
          <p:cNvSpPr>
            <a:spLocks noGrp="1"/>
          </p:cNvSpPr>
          <p:nvPr>
            <p:ph type="sldNum" sz="quarter" idx="12"/>
          </p:nvPr>
        </p:nvSpPr>
        <p:spPr/>
        <p:txBody>
          <a:bodyPr/>
          <a:lstStyle/>
          <a:p>
            <a:fld id="{A85EF1E5-F080-0048-9372-CF230FDE727D}" type="slidenum">
              <a:rPr lang="es-ES" smtClean="0"/>
              <a:t>3</a:t>
            </a:fld>
            <a:endParaRPr lang="es-ES" dirty="0"/>
          </a:p>
        </p:txBody>
      </p:sp>
      <p:pic>
        <p:nvPicPr>
          <p:cNvPr id="6" name="Picture 5">
            <a:extLst>
              <a:ext uri="{FF2B5EF4-FFF2-40B4-BE49-F238E27FC236}">
                <a16:creationId xmlns:a16="http://schemas.microsoft.com/office/drawing/2014/main" id="{173567EC-3706-0B31-4D17-0F23EC6F1B21}"/>
              </a:ext>
            </a:extLst>
          </p:cNvPr>
          <p:cNvPicPr>
            <a:picLocks noChangeAspect="1"/>
          </p:cNvPicPr>
          <p:nvPr/>
        </p:nvPicPr>
        <p:blipFill>
          <a:blip r:embed="rId3"/>
          <a:stretch>
            <a:fillRect/>
          </a:stretch>
        </p:blipFill>
        <p:spPr>
          <a:xfrm>
            <a:off x="2169733" y="489651"/>
            <a:ext cx="9724477" cy="6086181"/>
          </a:xfrm>
          <a:prstGeom prst="rect">
            <a:avLst/>
          </a:prstGeom>
        </p:spPr>
      </p:pic>
      <p:pic>
        <p:nvPicPr>
          <p:cNvPr id="7" name="Picture 6">
            <a:hlinkClick r:id="rId4"/>
            <a:extLst>
              <a:ext uri="{FF2B5EF4-FFF2-40B4-BE49-F238E27FC236}">
                <a16:creationId xmlns:a16="http://schemas.microsoft.com/office/drawing/2014/main" id="{0EEAFAE7-A7A2-6C77-DD36-52389393D97E}"/>
              </a:ext>
            </a:extLst>
          </p:cNvPr>
          <p:cNvPicPr>
            <a:picLocks noChangeAspect="1"/>
          </p:cNvPicPr>
          <p:nvPr/>
        </p:nvPicPr>
        <p:blipFill>
          <a:blip r:embed="rId5"/>
          <a:stretch>
            <a:fillRect/>
          </a:stretch>
        </p:blipFill>
        <p:spPr>
          <a:xfrm>
            <a:off x="11232679" y="5509372"/>
            <a:ext cx="463336" cy="566977"/>
          </a:xfrm>
          <a:prstGeom prst="rect">
            <a:avLst/>
          </a:prstGeom>
        </p:spPr>
      </p:pic>
    </p:spTree>
    <p:extLst>
      <p:ext uri="{BB962C8B-B14F-4D97-AF65-F5344CB8AC3E}">
        <p14:creationId xmlns:p14="http://schemas.microsoft.com/office/powerpoint/2010/main" val="1077962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1CE1-FC34-CBB7-4597-B8A521277911}"/>
              </a:ext>
            </a:extLst>
          </p:cNvPr>
          <p:cNvSpPr>
            <a:spLocks noGrp="1"/>
          </p:cNvSpPr>
          <p:nvPr>
            <p:ph type="title"/>
          </p:nvPr>
        </p:nvSpPr>
        <p:spPr/>
        <p:txBody>
          <a:bodyPr>
            <a:normAutofit/>
          </a:bodyPr>
          <a:lstStyle/>
          <a:p>
            <a:r>
              <a:rPr lang="en-US" dirty="0"/>
              <a:t>                                        	   </a:t>
            </a:r>
            <a:r>
              <a:rPr lang="en-US" sz="4000" dirty="0"/>
              <a:t>Main features</a:t>
            </a:r>
            <a:br>
              <a:rPr lang="en-US" dirty="0"/>
            </a:br>
            <a:endParaRPr lang="en-US" dirty="0"/>
          </a:p>
        </p:txBody>
      </p:sp>
      <p:sp>
        <p:nvSpPr>
          <p:cNvPr id="4" name="Slide Number Placeholder 3">
            <a:extLst>
              <a:ext uri="{FF2B5EF4-FFF2-40B4-BE49-F238E27FC236}">
                <a16:creationId xmlns:a16="http://schemas.microsoft.com/office/drawing/2014/main" id="{FE37E83C-CEB0-2E70-6193-B3F103628B32}"/>
              </a:ext>
            </a:extLst>
          </p:cNvPr>
          <p:cNvSpPr>
            <a:spLocks noGrp="1"/>
          </p:cNvSpPr>
          <p:nvPr>
            <p:ph type="sldNum" sz="quarter" idx="12"/>
          </p:nvPr>
        </p:nvSpPr>
        <p:spPr/>
        <p:txBody>
          <a:bodyPr/>
          <a:lstStyle/>
          <a:p>
            <a:fld id="{A85EF1E5-F080-0048-9372-CF230FDE727D}" type="slidenum">
              <a:rPr lang="es-ES" smtClean="0"/>
              <a:t>30</a:t>
            </a:fld>
            <a:endParaRPr lang="es-ES" dirty="0"/>
          </a:p>
        </p:txBody>
      </p:sp>
      <p:pic>
        <p:nvPicPr>
          <p:cNvPr id="11" name="Content Placeholder 10" descr="A screen shot of a computer&#10;&#10;Description automatically generated">
            <a:extLst>
              <a:ext uri="{FF2B5EF4-FFF2-40B4-BE49-F238E27FC236}">
                <a16:creationId xmlns:a16="http://schemas.microsoft.com/office/drawing/2014/main" id="{C5D7467E-8A6E-AEF4-1D64-50301E066F14}"/>
              </a:ext>
            </a:extLst>
          </p:cNvPr>
          <p:cNvPicPr>
            <a:picLocks noGrp="1" noChangeAspect="1"/>
          </p:cNvPicPr>
          <p:nvPr>
            <p:ph idx="1"/>
          </p:nvPr>
        </p:nvPicPr>
        <p:blipFill>
          <a:blip r:embed="rId3"/>
          <a:stretch>
            <a:fillRect/>
          </a:stretch>
        </p:blipFill>
        <p:spPr>
          <a:xfrm>
            <a:off x="959321" y="2060154"/>
            <a:ext cx="1687819" cy="3750711"/>
          </a:xfrm>
        </p:spPr>
      </p:pic>
      <p:pic>
        <p:nvPicPr>
          <p:cNvPr id="13" name="Picture 12" descr="A screenshot of a login form&#10;&#10;Description automatically generated">
            <a:extLst>
              <a:ext uri="{FF2B5EF4-FFF2-40B4-BE49-F238E27FC236}">
                <a16:creationId xmlns:a16="http://schemas.microsoft.com/office/drawing/2014/main" id="{EB7137A1-41E1-8B03-89E8-1E0F34F05A5E}"/>
              </a:ext>
            </a:extLst>
          </p:cNvPr>
          <p:cNvPicPr>
            <a:picLocks noChangeAspect="1"/>
          </p:cNvPicPr>
          <p:nvPr/>
        </p:nvPicPr>
        <p:blipFill>
          <a:blip r:embed="rId4"/>
          <a:stretch>
            <a:fillRect/>
          </a:stretch>
        </p:blipFill>
        <p:spPr>
          <a:xfrm>
            <a:off x="3009900" y="2070720"/>
            <a:ext cx="1687821" cy="3750712"/>
          </a:xfrm>
          <a:prstGeom prst="rect">
            <a:avLst/>
          </a:prstGeom>
        </p:spPr>
      </p:pic>
      <p:pic>
        <p:nvPicPr>
          <p:cNvPr id="15" name="Picture 14" descr="A screenshot of a mobile device&#10;&#10;Description automatically generated">
            <a:extLst>
              <a:ext uri="{FF2B5EF4-FFF2-40B4-BE49-F238E27FC236}">
                <a16:creationId xmlns:a16="http://schemas.microsoft.com/office/drawing/2014/main" id="{C9188CCD-60EB-4976-1CB9-89716D61079E}"/>
              </a:ext>
            </a:extLst>
          </p:cNvPr>
          <p:cNvPicPr>
            <a:picLocks noChangeAspect="1"/>
          </p:cNvPicPr>
          <p:nvPr/>
        </p:nvPicPr>
        <p:blipFill>
          <a:blip r:embed="rId5"/>
          <a:stretch>
            <a:fillRect/>
          </a:stretch>
        </p:blipFill>
        <p:spPr>
          <a:xfrm>
            <a:off x="5183821" y="2070720"/>
            <a:ext cx="1687822" cy="3750716"/>
          </a:xfrm>
          <a:prstGeom prst="rect">
            <a:avLst/>
          </a:prstGeom>
        </p:spPr>
      </p:pic>
      <p:pic>
        <p:nvPicPr>
          <p:cNvPr id="22" name="Picture 21">
            <a:extLst>
              <a:ext uri="{FF2B5EF4-FFF2-40B4-BE49-F238E27FC236}">
                <a16:creationId xmlns:a16="http://schemas.microsoft.com/office/drawing/2014/main" id="{4B17998D-584F-9B0A-6995-BE34209F4FD4}"/>
              </a:ext>
            </a:extLst>
          </p:cNvPr>
          <p:cNvPicPr>
            <a:picLocks noChangeAspect="1"/>
          </p:cNvPicPr>
          <p:nvPr/>
        </p:nvPicPr>
        <p:blipFill>
          <a:blip r:embed="rId6"/>
          <a:srcRect/>
          <a:stretch/>
        </p:blipFill>
        <p:spPr>
          <a:xfrm>
            <a:off x="9389507" y="2060155"/>
            <a:ext cx="1588491" cy="3529981"/>
          </a:xfrm>
          <a:prstGeom prst="rect">
            <a:avLst/>
          </a:prstGeom>
        </p:spPr>
      </p:pic>
      <p:pic>
        <p:nvPicPr>
          <p:cNvPr id="23" name="Picture 22">
            <a:extLst>
              <a:ext uri="{FF2B5EF4-FFF2-40B4-BE49-F238E27FC236}">
                <a16:creationId xmlns:a16="http://schemas.microsoft.com/office/drawing/2014/main" id="{10688A24-F2E5-6F85-FA16-B1AD89B1982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59321" y="1274269"/>
            <a:ext cx="3021651" cy="653808"/>
          </a:xfrm>
          <a:prstGeom prst="rect">
            <a:avLst/>
          </a:prstGeom>
        </p:spPr>
      </p:pic>
      <p:pic>
        <p:nvPicPr>
          <p:cNvPr id="5" name="Picture 4" descr="A screenshot of a phone&#10;&#10;AI-generated content may be incorrect.">
            <a:extLst>
              <a:ext uri="{FF2B5EF4-FFF2-40B4-BE49-F238E27FC236}">
                <a16:creationId xmlns:a16="http://schemas.microsoft.com/office/drawing/2014/main" id="{7AE8CBBD-CF91-9022-AA7F-2C83EFDCB3A3}"/>
              </a:ext>
            </a:extLst>
          </p:cNvPr>
          <p:cNvPicPr>
            <a:picLocks noChangeAspect="1"/>
          </p:cNvPicPr>
          <p:nvPr/>
        </p:nvPicPr>
        <p:blipFill>
          <a:blip r:embed="rId9"/>
          <a:stretch>
            <a:fillRect/>
          </a:stretch>
        </p:blipFill>
        <p:spPr>
          <a:xfrm>
            <a:off x="7338926" y="2070719"/>
            <a:ext cx="1588491" cy="3529981"/>
          </a:xfrm>
          <a:prstGeom prst="rect">
            <a:avLst/>
          </a:prstGeom>
        </p:spPr>
      </p:pic>
    </p:spTree>
    <p:extLst>
      <p:ext uri="{BB962C8B-B14F-4D97-AF65-F5344CB8AC3E}">
        <p14:creationId xmlns:p14="http://schemas.microsoft.com/office/powerpoint/2010/main" val="2578492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1CE1-FC34-CBB7-4597-B8A521277911}"/>
              </a:ext>
            </a:extLst>
          </p:cNvPr>
          <p:cNvSpPr>
            <a:spLocks noGrp="1"/>
          </p:cNvSpPr>
          <p:nvPr>
            <p:ph type="title"/>
          </p:nvPr>
        </p:nvSpPr>
        <p:spPr/>
        <p:txBody>
          <a:bodyPr>
            <a:normAutofit/>
          </a:bodyPr>
          <a:lstStyle/>
          <a:p>
            <a:r>
              <a:rPr lang="en-US" dirty="0"/>
              <a:t>                                           </a:t>
            </a:r>
            <a:r>
              <a:rPr lang="en-US" sz="4000" dirty="0"/>
              <a:t>Main features</a:t>
            </a:r>
            <a:br>
              <a:rPr lang="en-US" dirty="0"/>
            </a:br>
            <a:endParaRPr lang="en-US" dirty="0"/>
          </a:p>
        </p:txBody>
      </p:sp>
      <p:sp>
        <p:nvSpPr>
          <p:cNvPr id="4" name="Slide Number Placeholder 3">
            <a:extLst>
              <a:ext uri="{FF2B5EF4-FFF2-40B4-BE49-F238E27FC236}">
                <a16:creationId xmlns:a16="http://schemas.microsoft.com/office/drawing/2014/main" id="{FE37E83C-CEB0-2E70-6193-B3F103628B32}"/>
              </a:ext>
            </a:extLst>
          </p:cNvPr>
          <p:cNvSpPr>
            <a:spLocks noGrp="1"/>
          </p:cNvSpPr>
          <p:nvPr>
            <p:ph type="sldNum" sz="quarter" idx="12"/>
          </p:nvPr>
        </p:nvSpPr>
        <p:spPr/>
        <p:txBody>
          <a:bodyPr/>
          <a:lstStyle/>
          <a:p>
            <a:fld id="{A85EF1E5-F080-0048-9372-CF230FDE727D}" type="slidenum">
              <a:rPr lang="es-ES" smtClean="0"/>
              <a:t>31</a:t>
            </a:fld>
            <a:endParaRPr lang="es-ES" dirty="0"/>
          </a:p>
        </p:txBody>
      </p:sp>
      <p:pic>
        <p:nvPicPr>
          <p:cNvPr id="17" name="Picture 16">
            <a:extLst>
              <a:ext uri="{FF2B5EF4-FFF2-40B4-BE49-F238E27FC236}">
                <a16:creationId xmlns:a16="http://schemas.microsoft.com/office/drawing/2014/main" id="{D6B9E48B-CC02-A2CA-D049-3A6A752FC46C}"/>
              </a:ext>
            </a:extLst>
          </p:cNvPr>
          <p:cNvPicPr>
            <a:picLocks noChangeAspect="1"/>
          </p:cNvPicPr>
          <p:nvPr/>
        </p:nvPicPr>
        <p:blipFill>
          <a:blip r:embed="rId3"/>
          <a:srcRect/>
          <a:stretch/>
        </p:blipFill>
        <p:spPr>
          <a:xfrm>
            <a:off x="770809" y="2126339"/>
            <a:ext cx="1696707" cy="3770462"/>
          </a:xfrm>
          <a:prstGeom prst="rect">
            <a:avLst/>
          </a:prstGeom>
        </p:spPr>
      </p:pic>
      <p:pic>
        <p:nvPicPr>
          <p:cNvPr id="8" name="Picture 7">
            <a:extLst>
              <a:ext uri="{FF2B5EF4-FFF2-40B4-BE49-F238E27FC236}">
                <a16:creationId xmlns:a16="http://schemas.microsoft.com/office/drawing/2014/main" id="{A87CFD32-BADB-0754-3791-5034A3379EAF}"/>
              </a:ext>
            </a:extLst>
          </p:cNvPr>
          <p:cNvPicPr>
            <a:picLocks noChangeAspect="1"/>
          </p:cNvPicPr>
          <p:nvPr/>
        </p:nvPicPr>
        <p:blipFill>
          <a:blip r:embed="rId4"/>
          <a:srcRect/>
          <a:stretch/>
        </p:blipFill>
        <p:spPr>
          <a:xfrm>
            <a:off x="2695205" y="2126339"/>
            <a:ext cx="1696707" cy="3770461"/>
          </a:xfrm>
          <a:prstGeom prst="rect">
            <a:avLst/>
          </a:prstGeom>
        </p:spPr>
      </p:pic>
      <p:pic>
        <p:nvPicPr>
          <p:cNvPr id="19" name="Picture 18" descr="A screenshot of a newspaper&#10;&#10;Description automatically generated">
            <a:extLst>
              <a:ext uri="{FF2B5EF4-FFF2-40B4-BE49-F238E27FC236}">
                <a16:creationId xmlns:a16="http://schemas.microsoft.com/office/drawing/2014/main" id="{3564CC93-F96D-09B6-6A3F-5A375E3B8648}"/>
              </a:ext>
            </a:extLst>
          </p:cNvPr>
          <p:cNvPicPr>
            <a:picLocks noChangeAspect="1"/>
          </p:cNvPicPr>
          <p:nvPr/>
        </p:nvPicPr>
        <p:blipFill>
          <a:blip r:embed="rId5"/>
          <a:stretch>
            <a:fillRect/>
          </a:stretch>
        </p:blipFill>
        <p:spPr>
          <a:xfrm>
            <a:off x="8767499" y="2159635"/>
            <a:ext cx="1681725" cy="3737167"/>
          </a:xfrm>
          <a:prstGeom prst="rect">
            <a:avLst/>
          </a:prstGeom>
        </p:spPr>
      </p:pic>
      <p:pic>
        <p:nvPicPr>
          <p:cNvPr id="21" name="Picture 20" descr="A newspaper with a group of people walking&#10;&#10;Description automatically generated">
            <a:extLst>
              <a:ext uri="{FF2B5EF4-FFF2-40B4-BE49-F238E27FC236}">
                <a16:creationId xmlns:a16="http://schemas.microsoft.com/office/drawing/2014/main" id="{3AF55FB8-37F9-14A8-A558-E742A4C1C326}"/>
              </a:ext>
            </a:extLst>
          </p:cNvPr>
          <p:cNvPicPr>
            <a:picLocks noChangeAspect="1"/>
          </p:cNvPicPr>
          <p:nvPr/>
        </p:nvPicPr>
        <p:blipFill>
          <a:blip r:embed="rId6"/>
          <a:stretch>
            <a:fillRect/>
          </a:stretch>
        </p:blipFill>
        <p:spPr>
          <a:xfrm>
            <a:off x="6722423" y="2159635"/>
            <a:ext cx="1696708" cy="3770463"/>
          </a:xfrm>
          <a:prstGeom prst="rect">
            <a:avLst/>
          </a:prstGeom>
        </p:spPr>
      </p:pic>
      <p:pic>
        <p:nvPicPr>
          <p:cNvPr id="24" name="Picture 23" descr="A screenshot of a newspaper&#10;&#10;Description automatically generated">
            <a:extLst>
              <a:ext uri="{FF2B5EF4-FFF2-40B4-BE49-F238E27FC236}">
                <a16:creationId xmlns:a16="http://schemas.microsoft.com/office/drawing/2014/main" id="{370205C3-3660-303D-EB32-2A164EB92FE3}"/>
              </a:ext>
            </a:extLst>
          </p:cNvPr>
          <p:cNvPicPr>
            <a:picLocks noChangeAspect="1"/>
          </p:cNvPicPr>
          <p:nvPr/>
        </p:nvPicPr>
        <p:blipFill>
          <a:blip r:embed="rId7"/>
          <a:stretch>
            <a:fillRect/>
          </a:stretch>
        </p:blipFill>
        <p:spPr>
          <a:xfrm>
            <a:off x="4593882" y="2159636"/>
            <a:ext cx="1897353" cy="4216340"/>
          </a:xfrm>
          <a:prstGeom prst="rect">
            <a:avLst/>
          </a:prstGeom>
        </p:spPr>
      </p:pic>
      <p:pic>
        <p:nvPicPr>
          <p:cNvPr id="25" name="Picture 24">
            <a:extLst>
              <a:ext uri="{FF2B5EF4-FFF2-40B4-BE49-F238E27FC236}">
                <a16:creationId xmlns:a16="http://schemas.microsoft.com/office/drawing/2014/main" id="{47D5C069-031B-5B9B-C71F-3D5BF28A9E8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62502" y="1274269"/>
            <a:ext cx="3021651" cy="653808"/>
          </a:xfrm>
          <a:prstGeom prst="rect">
            <a:avLst/>
          </a:prstGeom>
        </p:spPr>
      </p:pic>
    </p:spTree>
    <p:extLst>
      <p:ext uri="{BB962C8B-B14F-4D97-AF65-F5344CB8AC3E}">
        <p14:creationId xmlns:p14="http://schemas.microsoft.com/office/powerpoint/2010/main" val="1405082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1CE1-FC34-CBB7-4597-B8A521277911}"/>
              </a:ext>
            </a:extLst>
          </p:cNvPr>
          <p:cNvSpPr>
            <a:spLocks noGrp="1"/>
          </p:cNvSpPr>
          <p:nvPr>
            <p:ph type="title"/>
          </p:nvPr>
        </p:nvSpPr>
        <p:spPr/>
        <p:txBody>
          <a:bodyPr>
            <a:normAutofit/>
          </a:bodyPr>
          <a:lstStyle/>
          <a:p>
            <a:r>
              <a:rPr lang="en-US" dirty="0"/>
              <a:t>                                           </a:t>
            </a:r>
            <a:r>
              <a:rPr lang="en-US" sz="4000" dirty="0"/>
              <a:t>Main features</a:t>
            </a:r>
            <a:br>
              <a:rPr lang="en-US" dirty="0"/>
            </a:br>
            <a:endParaRPr lang="en-US" dirty="0"/>
          </a:p>
        </p:txBody>
      </p:sp>
      <p:sp>
        <p:nvSpPr>
          <p:cNvPr id="4" name="Slide Number Placeholder 3">
            <a:extLst>
              <a:ext uri="{FF2B5EF4-FFF2-40B4-BE49-F238E27FC236}">
                <a16:creationId xmlns:a16="http://schemas.microsoft.com/office/drawing/2014/main" id="{FE37E83C-CEB0-2E70-6193-B3F103628B32}"/>
              </a:ext>
            </a:extLst>
          </p:cNvPr>
          <p:cNvSpPr>
            <a:spLocks noGrp="1"/>
          </p:cNvSpPr>
          <p:nvPr>
            <p:ph type="sldNum" sz="quarter" idx="12"/>
          </p:nvPr>
        </p:nvSpPr>
        <p:spPr/>
        <p:txBody>
          <a:bodyPr/>
          <a:lstStyle/>
          <a:p>
            <a:fld id="{A85EF1E5-F080-0048-9372-CF230FDE727D}" type="slidenum">
              <a:rPr lang="es-ES" smtClean="0"/>
              <a:t>32</a:t>
            </a:fld>
            <a:endParaRPr lang="es-ES" dirty="0"/>
          </a:p>
        </p:txBody>
      </p:sp>
      <p:pic>
        <p:nvPicPr>
          <p:cNvPr id="10" name="Picture 9" descr="A screenshot of a newspaper&#10;&#10;Description automatically generated">
            <a:extLst>
              <a:ext uri="{FF2B5EF4-FFF2-40B4-BE49-F238E27FC236}">
                <a16:creationId xmlns:a16="http://schemas.microsoft.com/office/drawing/2014/main" id="{4B7FE29B-08B9-267E-2CAB-8E8CDFFF1DC2}"/>
              </a:ext>
            </a:extLst>
          </p:cNvPr>
          <p:cNvPicPr>
            <a:picLocks noChangeAspect="1"/>
          </p:cNvPicPr>
          <p:nvPr/>
        </p:nvPicPr>
        <p:blipFill>
          <a:blip r:embed="rId3"/>
          <a:stretch>
            <a:fillRect/>
          </a:stretch>
        </p:blipFill>
        <p:spPr>
          <a:xfrm>
            <a:off x="4644602" y="2260542"/>
            <a:ext cx="1926171" cy="4280380"/>
          </a:xfrm>
          <a:prstGeom prst="rect">
            <a:avLst/>
          </a:prstGeom>
        </p:spPr>
      </p:pic>
      <p:pic>
        <p:nvPicPr>
          <p:cNvPr id="14" name="Picture 13" descr="A screenshot of a newspaper&#10;&#10;Description automatically generated">
            <a:extLst>
              <a:ext uri="{FF2B5EF4-FFF2-40B4-BE49-F238E27FC236}">
                <a16:creationId xmlns:a16="http://schemas.microsoft.com/office/drawing/2014/main" id="{972C2A9E-B968-7149-F72D-493E8BB265F2}"/>
              </a:ext>
            </a:extLst>
          </p:cNvPr>
          <p:cNvPicPr>
            <a:picLocks noChangeAspect="1"/>
          </p:cNvPicPr>
          <p:nvPr/>
        </p:nvPicPr>
        <p:blipFill>
          <a:blip r:embed="rId4"/>
          <a:stretch>
            <a:fillRect/>
          </a:stretch>
        </p:blipFill>
        <p:spPr>
          <a:xfrm>
            <a:off x="2710050" y="2260542"/>
            <a:ext cx="1682187" cy="3738194"/>
          </a:xfrm>
          <a:prstGeom prst="rect">
            <a:avLst/>
          </a:prstGeom>
        </p:spPr>
      </p:pic>
      <p:pic>
        <p:nvPicPr>
          <p:cNvPr id="5" name="Picture 4" descr="A newspaper with a group of people walking&#10;&#10;Description automatically generated">
            <a:extLst>
              <a:ext uri="{FF2B5EF4-FFF2-40B4-BE49-F238E27FC236}">
                <a16:creationId xmlns:a16="http://schemas.microsoft.com/office/drawing/2014/main" id="{820C9714-D6DB-98E9-4F6B-E0E61886C856}"/>
              </a:ext>
            </a:extLst>
          </p:cNvPr>
          <p:cNvPicPr>
            <a:picLocks noChangeAspect="1"/>
          </p:cNvPicPr>
          <p:nvPr/>
        </p:nvPicPr>
        <p:blipFill>
          <a:blip r:embed="rId5"/>
          <a:stretch>
            <a:fillRect/>
          </a:stretch>
        </p:blipFill>
        <p:spPr>
          <a:xfrm>
            <a:off x="760977" y="2228273"/>
            <a:ext cx="1696708" cy="3770463"/>
          </a:xfrm>
          <a:prstGeom prst="rect">
            <a:avLst/>
          </a:prstGeom>
        </p:spPr>
      </p:pic>
      <p:pic>
        <p:nvPicPr>
          <p:cNvPr id="6" name="Picture 5">
            <a:extLst>
              <a:ext uri="{FF2B5EF4-FFF2-40B4-BE49-F238E27FC236}">
                <a16:creationId xmlns:a16="http://schemas.microsoft.com/office/drawing/2014/main" id="{471E04CF-E2B0-A13D-56FA-C616FF96B17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0977" y="1320071"/>
            <a:ext cx="3021651" cy="653808"/>
          </a:xfrm>
          <a:prstGeom prst="rect">
            <a:avLst/>
          </a:prstGeom>
        </p:spPr>
      </p:pic>
    </p:spTree>
    <p:extLst>
      <p:ext uri="{BB962C8B-B14F-4D97-AF65-F5344CB8AC3E}">
        <p14:creationId xmlns:p14="http://schemas.microsoft.com/office/powerpoint/2010/main" val="1163519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D683E-120B-3A5C-3853-7B896B7C750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FB49D1D-99FE-0F00-7E34-3D3962D55716}"/>
              </a:ext>
            </a:extLst>
          </p:cNvPr>
          <p:cNvPicPr>
            <a:picLocks noChangeAspect="1"/>
          </p:cNvPicPr>
          <p:nvPr/>
        </p:nvPicPr>
        <p:blipFill>
          <a:blip r:embed="rId3"/>
          <a:stretch>
            <a:fillRect/>
          </a:stretch>
        </p:blipFill>
        <p:spPr>
          <a:xfrm>
            <a:off x="731837" y="1928094"/>
            <a:ext cx="8743251" cy="4066801"/>
          </a:xfrm>
          <a:prstGeom prst="rect">
            <a:avLst/>
          </a:prstGeom>
        </p:spPr>
      </p:pic>
      <p:sp>
        <p:nvSpPr>
          <p:cNvPr id="2" name="Title 1">
            <a:extLst>
              <a:ext uri="{FF2B5EF4-FFF2-40B4-BE49-F238E27FC236}">
                <a16:creationId xmlns:a16="http://schemas.microsoft.com/office/drawing/2014/main" id="{74B94AF0-BD21-5F8E-A4C0-E253C8FA5D07}"/>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4D7544F-4212-4A87-AFBC-10CDA279DBE8}"/>
              </a:ext>
            </a:extLst>
          </p:cNvPr>
          <p:cNvSpPr>
            <a:spLocks noGrp="1"/>
          </p:cNvSpPr>
          <p:nvPr>
            <p:ph idx="1"/>
          </p:nvPr>
        </p:nvSpPr>
        <p:spPr>
          <a:xfrm>
            <a:off x="760977" y="2478321"/>
            <a:ext cx="10699186" cy="3442419"/>
          </a:xfrm>
        </p:spPr>
        <p:txBody>
          <a:bodyPr>
            <a:normAutofit/>
          </a:bodyPr>
          <a:lstStyle/>
          <a:p>
            <a:endParaRPr lang="en-US" dirty="0">
              <a:solidFill>
                <a:srgbClr val="002060"/>
              </a:solidFill>
            </a:endParaRPr>
          </a:p>
          <a:p>
            <a:pPr marL="0" indent="0">
              <a:buNone/>
            </a:pPr>
            <a:endParaRPr lang="en-US" dirty="0">
              <a:solidFill>
                <a:srgbClr val="002060"/>
              </a:solidFill>
            </a:endParaRPr>
          </a:p>
        </p:txBody>
      </p:sp>
      <p:sp>
        <p:nvSpPr>
          <p:cNvPr id="4" name="Slide Number Placeholder 3">
            <a:extLst>
              <a:ext uri="{FF2B5EF4-FFF2-40B4-BE49-F238E27FC236}">
                <a16:creationId xmlns:a16="http://schemas.microsoft.com/office/drawing/2014/main" id="{E6D61AE1-9E81-8F9E-6DBA-32C26C3957F9}"/>
              </a:ext>
            </a:extLst>
          </p:cNvPr>
          <p:cNvSpPr>
            <a:spLocks noGrp="1"/>
          </p:cNvSpPr>
          <p:nvPr>
            <p:ph type="sldNum" sz="quarter" idx="12"/>
          </p:nvPr>
        </p:nvSpPr>
        <p:spPr/>
        <p:txBody>
          <a:bodyPr/>
          <a:lstStyle/>
          <a:p>
            <a:fld id="{A85EF1E5-F080-0048-9372-CF230FDE727D}" type="slidenum">
              <a:rPr lang="es-ES" smtClean="0"/>
              <a:t>33</a:t>
            </a:fld>
            <a:endParaRPr lang="es-ES" dirty="0"/>
          </a:p>
        </p:txBody>
      </p:sp>
      <p:sp>
        <p:nvSpPr>
          <p:cNvPr id="8" name="TextBox 7">
            <a:extLst>
              <a:ext uri="{FF2B5EF4-FFF2-40B4-BE49-F238E27FC236}">
                <a16:creationId xmlns:a16="http://schemas.microsoft.com/office/drawing/2014/main" id="{C1130F1E-8531-02AD-4DDA-BD4ABB34F5A6}"/>
              </a:ext>
            </a:extLst>
          </p:cNvPr>
          <p:cNvSpPr txBox="1"/>
          <p:nvPr/>
        </p:nvSpPr>
        <p:spPr>
          <a:xfrm>
            <a:off x="5766954" y="1403153"/>
            <a:ext cx="5302827" cy="646331"/>
          </a:xfrm>
          <a:prstGeom prst="rect">
            <a:avLst/>
          </a:prstGeom>
          <a:noFill/>
        </p:spPr>
        <p:txBody>
          <a:bodyPr wrap="square" rtlCol="0">
            <a:spAutoFit/>
          </a:bodyPr>
          <a:lstStyle/>
          <a:p>
            <a:r>
              <a:rPr lang="en-US" dirty="0">
                <a:solidFill>
                  <a:srgbClr val="002060"/>
                </a:solidFill>
              </a:rPr>
              <a:t>https://help.pressreader.com/hc/en-us/categories/39734268278548-Accessibility</a:t>
            </a:r>
          </a:p>
        </p:txBody>
      </p:sp>
      <p:pic>
        <p:nvPicPr>
          <p:cNvPr id="9" name="Picture 8">
            <a:hlinkClick r:id="rId4"/>
            <a:extLst>
              <a:ext uri="{FF2B5EF4-FFF2-40B4-BE49-F238E27FC236}">
                <a16:creationId xmlns:a16="http://schemas.microsoft.com/office/drawing/2014/main" id="{CCC62E9A-889F-6BCC-CB9C-C679D05BDB6D}"/>
              </a:ext>
            </a:extLst>
          </p:cNvPr>
          <p:cNvPicPr>
            <a:picLocks noChangeAspect="1"/>
          </p:cNvPicPr>
          <p:nvPr/>
        </p:nvPicPr>
        <p:blipFill>
          <a:blip r:embed="rId5"/>
          <a:stretch>
            <a:fillRect/>
          </a:stretch>
        </p:blipFill>
        <p:spPr>
          <a:xfrm>
            <a:off x="9956411" y="5218751"/>
            <a:ext cx="463336" cy="566977"/>
          </a:xfrm>
          <a:prstGeom prst="rect">
            <a:avLst/>
          </a:prstGeom>
        </p:spPr>
      </p:pic>
      <p:pic>
        <p:nvPicPr>
          <p:cNvPr id="11" name="Picture 10">
            <a:extLst>
              <a:ext uri="{FF2B5EF4-FFF2-40B4-BE49-F238E27FC236}">
                <a16:creationId xmlns:a16="http://schemas.microsoft.com/office/drawing/2014/main" id="{5DCDCEBC-DA91-D5DD-87A8-56B39E03A50F}"/>
              </a:ext>
            </a:extLst>
          </p:cNvPr>
          <p:cNvPicPr>
            <a:picLocks noChangeAspect="1"/>
          </p:cNvPicPr>
          <p:nvPr/>
        </p:nvPicPr>
        <p:blipFill>
          <a:blip r:embed="rId6"/>
          <a:stretch>
            <a:fillRect/>
          </a:stretch>
        </p:blipFill>
        <p:spPr>
          <a:xfrm>
            <a:off x="6662607" y="2478321"/>
            <a:ext cx="2495898" cy="41534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itle 1">
            <a:extLst>
              <a:ext uri="{FF2B5EF4-FFF2-40B4-BE49-F238E27FC236}">
                <a16:creationId xmlns:a16="http://schemas.microsoft.com/office/drawing/2014/main" id="{5D2F63BC-2572-90E2-C1A8-3557A7A57887}"/>
              </a:ext>
            </a:extLst>
          </p:cNvPr>
          <p:cNvSpPr txBox="1">
            <a:spLocks/>
          </p:cNvSpPr>
          <p:nvPr/>
        </p:nvSpPr>
        <p:spPr>
          <a:xfrm>
            <a:off x="577573" y="1101650"/>
            <a:ext cx="4732606" cy="87745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Accessibility </a:t>
            </a:r>
          </a:p>
        </p:txBody>
      </p:sp>
    </p:spTree>
    <p:extLst>
      <p:ext uri="{BB962C8B-B14F-4D97-AF65-F5344CB8AC3E}">
        <p14:creationId xmlns:p14="http://schemas.microsoft.com/office/powerpoint/2010/main" val="270371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47D8F1F-B7A9-B4B0-F001-5C0AFAD1E582}"/>
              </a:ext>
            </a:extLst>
          </p:cNvPr>
          <p:cNvSpPr>
            <a:spLocks noGrp="1"/>
          </p:cNvSpPr>
          <p:nvPr>
            <p:ph idx="1"/>
          </p:nvPr>
        </p:nvSpPr>
        <p:spPr>
          <a:xfrm>
            <a:off x="760977" y="2957779"/>
            <a:ext cx="10699186" cy="3189814"/>
          </a:xfrm>
        </p:spPr>
        <p:txBody>
          <a:bodyPr>
            <a:normAutofit/>
          </a:bodyPr>
          <a:lstStyle/>
          <a:p>
            <a:r>
              <a:rPr lang="en-US" sz="2200" dirty="0">
                <a:solidFill>
                  <a:srgbClr val="002060"/>
                </a:solidFill>
              </a:rPr>
              <a:t>Access FT via the </a:t>
            </a:r>
            <a:r>
              <a:rPr lang="en-US" sz="2200" dirty="0">
                <a:solidFill>
                  <a:srgbClr val="002060"/>
                </a:solidFill>
                <a:hlinkClick r:id="rId3"/>
              </a:rPr>
              <a:t>Catalogue link</a:t>
            </a:r>
            <a:endParaRPr lang="en-US" sz="2200" dirty="0">
              <a:solidFill>
                <a:srgbClr val="002060"/>
              </a:solidFill>
            </a:endParaRPr>
          </a:p>
          <a:p>
            <a:r>
              <a:rPr lang="en-US" sz="2200" dirty="0">
                <a:solidFill>
                  <a:srgbClr val="002060"/>
                </a:solidFill>
              </a:rPr>
              <a:t>Create an account associated with your @eui.eu email</a:t>
            </a: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34</a:t>
            </a:fld>
            <a:endParaRPr lang="es-ES" dirty="0"/>
          </a:p>
        </p:txBody>
      </p:sp>
      <p:pic>
        <p:nvPicPr>
          <p:cNvPr id="11" name="Picture 10" descr="A close up of a logo">
            <a:extLst>
              <a:ext uri="{FF2B5EF4-FFF2-40B4-BE49-F238E27FC236}">
                <a16:creationId xmlns:a16="http://schemas.microsoft.com/office/drawing/2014/main" id="{ACD1A300-DCF3-FFDA-F716-6560D21EBCA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831868" y="1378897"/>
            <a:ext cx="1057911" cy="1454628"/>
          </a:xfrm>
          <a:prstGeom prst="rect">
            <a:avLst/>
          </a:prstGeom>
        </p:spPr>
      </p:pic>
      <p:sp>
        <p:nvSpPr>
          <p:cNvPr id="12" name="TextBox 11">
            <a:extLst>
              <a:ext uri="{FF2B5EF4-FFF2-40B4-BE49-F238E27FC236}">
                <a16:creationId xmlns:a16="http://schemas.microsoft.com/office/drawing/2014/main" id="{A02D7DA4-D95A-2DD5-C004-3D2481C899E9}"/>
              </a:ext>
            </a:extLst>
          </p:cNvPr>
          <p:cNvSpPr txBox="1"/>
          <p:nvPr/>
        </p:nvSpPr>
        <p:spPr>
          <a:xfrm>
            <a:off x="3602182" y="6858000"/>
            <a:ext cx="4987636" cy="230832"/>
          </a:xfrm>
          <a:prstGeom prst="rect">
            <a:avLst/>
          </a:prstGeom>
          <a:noFill/>
        </p:spPr>
        <p:txBody>
          <a:bodyPr wrap="square" rtlCol="0">
            <a:spAutoFit/>
          </a:bodyPr>
          <a:lstStyle/>
          <a:p>
            <a:r>
              <a:rPr lang="en-US" sz="900" dirty="0">
                <a:hlinkClick r:id="rId5" tooltip="https://en.wikipedia.org/wiki/Financial_Times"/>
              </a:rPr>
              <a:t>This Photo</a:t>
            </a:r>
            <a:r>
              <a:rPr lang="en-US" sz="900" dirty="0"/>
              <a:t> by Unknown Author is licensed under </a:t>
            </a:r>
            <a:r>
              <a:rPr lang="en-US" sz="900" dirty="0">
                <a:hlinkClick r:id="rId6" tooltip="https://creativecommons.org/licenses/by-sa/3.0/"/>
              </a:rPr>
              <a:t>CC BY-SA</a:t>
            </a:r>
            <a:endParaRPr lang="en-US" sz="900" dirty="0"/>
          </a:p>
        </p:txBody>
      </p:sp>
      <p:sp>
        <p:nvSpPr>
          <p:cNvPr id="13" name="TextBox 12">
            <a:extLst>
              <a:ext uri="{FF2B5EF4-FFF2-40B4-BE49-F238E27FC236}">
                <a16:creationId xmlns:a16="http://schemas.microsoft.com/office/drawing/2014/main" id="{F21A982E-B4CF-D82A-63E3-67473A02857A}"/>
              </a:ext>
            </a:extLst>
          </p:cNvPr>
          <p:cNvSpPr txBox="1"/>
          <p:nvPr/>
        </p:nvSpPr>
        <p:spPr>
          <a:xfrm>
            <a:off x="760977" y="1371599"/>
            <a:ext cx="4614212" cy="707886"/>
          </a:xfrm>
          <a:prstGeom prst="rect">
            <a:avLst/>
          </a:prstGeom>
          <a:noFill/>
        </p:spPr>
        <p:txBody>
          <a:bodyPr wrap="square" rtlCol="0">
            <a:spAutoFit/>
          </a:bodyPr>
          <a:lstStyle/>
          <a:p>
            <a:r>
              <a:rPr lang="en-US" sz="4000" dirty="0"/>
              <a:t>Financial Times</a:t>
            </a:r>
          </a:p>
        </p:txBody>
      </p:sp>
      <p:sp>
        <p:nvSpPr>
          <p:cNvPr id="5" name="TextBox 4">
            <a:extLst>
              <a:ext uri="{FF2B5EF4-FFF2-40B4-BE49-F238E27FC236}">
                <a16:creationId xmlns:a16="http://schemas.microsoft.com/office/drawing/2014/main" id="{7329AC62-94C0-F0A0-314F-63AF2C1D9DD9}"/>
              </a:ext>
            </a:extLst>
          </p:cNvPr>
          <p:cNvSpPr txBox="1"/>
          <p:nvPr/>
        </p:nvSpPr>
        <p:spPr>
          <a:xfrm>
            <a:off x="871687" y="4259225"/>
            <a:ext cx="7190509"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dirty="0">
                <a:solidFill>
                  <a:srgbClr val="002060"/>
                </a:solidFill>
              </a:rPr>
              <a:t>The first login to the App can be done from anywhere</a:t>
            </a:r>
          </a:p>
          <a:p>
            <a:endParaRPr lang="en-GB" dirty="0"/>
          </a:p>
        </p:txBody>
      </p:sp>
    </p:spTree>
    <p:extLst>
      <p:ext uri="{BB962C8B-B14F-4D97-AF65-F5344CB8AC3E}">
        <p14:creationId xmlns:p14="http://schemas.microsoft.com/office/powerpoint/2010/main" val="3012445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35</a:t>
            </a:fld>
            <a:endParaRPr lang="es-ES" dirty="0"/>
          </a:p>
        </p:txBody>
      </p:sp>
      <p:pic>
        <p:nvPicPr>
          <p:cNvPr id="11" name="Picture 10" descr="A close up of a logo">
            <a:extLst>
              <a:ext uri="{FF2B5EF4-FFF2-40B4-BE49-F238E27FC236}">
                <a16:creationId xmlns:a16="http://schemas.microsoft.com/office/drawing/2014/main" id="{ACD1A300-DCF3-FFDA-F716-6560D21EBCA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026013" y="4176468"/>
            <a:ext cx="1057911" cy="1454628"/>
          </a:xfrm>
          <a:prstGeom prst="rect">
            <a:avLst/>
          </a:prstGeom>
        </p:spPr>
      </p:pic>
      <p:sp>
        <p:nvSpPr>
          <p:cNvPr id="12" name="TextBox 11">
            <a:extLst>
              <a:ext uri="{FF2B5EF4-FFF2-40B4-BE49-F238E27FC236}">
                <a16:creationId xmlns:a16="http://schemas.microsoft.com/office/drawing/2014/main" id="{A02D7DA4-D95A-2DD5-C004-3D2481C899E9}"/>
              </a:ext>
            </a:extLst>
          </p:cNvPr>
          <p:cNvSpPr txBox="1"/>
          <p:nvPr/>
        </p:nvSpPr>
        <p:spPr>
          <a:xfrm>
            <a:off x="3602182" y="6858000"/>
            <a:ext cx="4987636" cy="230832"/>
          </a:xfrm>
          <a:prstGeom prst="rect">
            <a:avLst/>
          </a:prstGeom>
          <a:noFill/>
        </p:spPr>
        <p:txBody>
          <a:bodyPr wrap="square" rtlCol="0">
            <a:spAutoFit/>
          </a:bodyPr>
          <a:lstStyle/>
          <a:p>
            <a:r>
              <a:rPr lang="en-US" sz="900" dirty="0">
                <a:hlinkClick r:id="rId4" tooltip="https://en.wikipedia.org/wiki/Financial_Times"/>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5" name="Picture 4">
            <a:extLst>
              <a:ext uri="{FF2B5EF4-FFF2-40B4-BE49-F238E27FC236}">
                <a16:creationId xmlns:a16="http://schemas.microsoft.com/office/drawing/2014/main" id="{24202FA3-D514-0910-F277-4EF7591D4D19}"/>
              </a:ext>
            </a:extLst>
          </p:cNvPr>
          <p:cNvPicPr>
            <a:picLocks noChangeAspect="1"/>
          </p:cNvPicPr>
          <p:nvPr/>
        </p:nvPicPr>
        <p:blipFill>
          <a:blip r:embed="rId6"/>
          <a:srcRect/>
          <a:stretch/>
        </p:blipFill>
        <p:spPr>
          <a:xfrm>
            <a:off x="860569" y="1107202"/>
            <a:ext cx="2208284" cy="4907297"/>
          </a:xfrm>
          <a:prstGeom prst="rect">
            <a:avLst/>
          </a:prstGeom>
        </p:spPr>
      </p:pic>
      <p:sp>
        <p:nvSpPr>
          <p:cNvPr id="17" name="Rectangle 16">
            <a:extLst>
              <a:ext uri="{FF2B5EF4-FFF2-40B4-BE49-F238E27FC236}">
                <a16:creationId xmlns:a16="http://schemas.microsoft.com/office/drawing/2014/main" id="{AC8CF630-62E3-D76C-6604-191947FDE16B}"/>
              </a:ext>
            </a:extLst>
          </p:cNvPr>
          <p:cNvSpPr>
            <a:spLocks noGrp="1" noRot="1" noMove="1" noResize="1" noEditPoints="1" noAdjustHandles="1" noChangeArrowheads="1" noChangeShapeType="1"/>
          </p:cNvSpPr>
          <p:nvPr/>
        </p:nvSpPr>
        <p:spPr>
          <a:xfrm>
            <a:off x="860569" y="1295400"/>
            <a:ext cx="383486" cy="2612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19" name="Picture 18">
            <a:extLst>
              <a:ext uri="{FF2B5EF4-FFF2-40B4-BE49-F238E27FC236}">
                <a16:creationId xmlns:a16="http://schemas.microsoft.com/office/drawing/2014/main" id="{5F548B3E-A8A9-596F-DE81-261D22C0B4F4}"/>
              </a:ext>
            </a:extLst>
          </p:cNvPr>
          <p:cNvPicPr>
            <a:picLocks noChangeAspect="1"/>
          </p:cNvPicPr>
          <p:nvPr/>
        </p:nvPicPr>
        <p:blipFill>
          <a:blip r:embed="rId7"/>
          <a:srcRect/>
          <a:stretch/>
        </p:blipFill>
        <p:spPr>
          <a:xfrm>
            <a:off x="3602182" y="1107202"/>
            <a:ext cx="2462339" cy="5471865"/>
          </a:xfrm>
          <a:prstGeom prst="rect">
            <a:avLst/>
          </a:prstGeom>
        </p:spPr>
      </p:pic>
      <p:pic>
        <p:nvPicPr>
          <p:cNvPr id="24" name="Picture 23">
            <a:extLst>
              <a:ext uri="{FF2B5EF4-FFF2-40B4-BE49-F238E27FC236}">
                <a16:creationId xmlns:a16="http://schemas.microsoft.com/office/drawing/2014/main" id="{6A8E7C2F-5D98-C020-C6CD-69EF15496E50}"/>
              </a:ext>
            </a:extLst>
          </p:cNvPr>
          <p:cNvPicPr>
            <a:picLocks noChangeAspect="1"/>
          </p:cNvPicPr>
          <p:nvPr/>
        </p:nvPicPr>
        <p:blipFill>
          <a:blip r:embed="rId8"/>
          <a:srcRect/>
          <a:stretch/>
        </p:blipFill>
        <p:spPr>
          <a:xfrm>
            <a:off x="6974342" y="1107731"/>
            <a:ext cx="2141850" cy="4759669"/>
          </a:xfrm>
          <a:prstGeom prst="rect">
            <a:avLst/>
          </a:prstGeom>
        </p:spPr>
      </p:pic>
    </p:spTree>
    <p:extLst>
      <p:ext uri="{BB962C8B-B14F-4D97-AF65-F5344CB8AC3E}">
        <p14:creationId xmlns:p14="http://schemas.microsoft.com/office/powerpoint/2010/main" val="3721018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22CFB-2B62-E575-D35B-97C5B75241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286A049-88AD-6E54-1433-6A34DBB50771}"/>
              </a:ext>
            </a:extLst>
          </p:cNvPr>
          <p:cNvPicPr>
            <a:picLocks noGrp="1" noRot="1" noChangeAspect="1" noMove="1" noResize="1" noEditPoints="1" noAdjustHandles="1" noChangeArrowheads="1" noChangeShapeType="1" noCrop="1"/>
          </p:cNvPicPr>
          <p:nvPr/>
        </p:nvPicPr>
        <p:blipFill>
          <a:blip r:embed="rId3"/>
          <a:srcRect/>
          <a:stretch/>
        </p:blipFill>
        <p:spPr>
          <a:xfrm>
            <a:off x="731837" y="1126341"/>
            <a:ext cx="2208283" cy="4907297"/>
          </a:xfrm>
          <a:prstGeom prst="rect">
            <a:avLst/>
          </a:prstGeom>
        </p:spPr>
      </p:pic>
      <p:sp>
        <p:nvSpPr>
          <p:cNvPr id="2" name="Title 1">
            <a:extLst>
              <a:ext uri="{FF2B5EF4-FFF2-40B4-BE49-F238E27FC236}">
                <a16:creationId xmlns:a16="http://schemas.microsoft.com/office/drawing/2014/main" id="{C8A74EC2-1E7A-6C19-FA7B-07CF281E85B3}"/>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7605A8FE-286D-3AE2-90CC-F13C9ECBB58B}"/>
              </a:ext>
            </a:extLst>
          </p:cNvPr>
          <p:cNvSpPr>
            <a:spLocks noGrp="1"/>
          </p:cNvSpPr>
          <p:nvPr>
            <p:ph type="sldNum" sz="quarter" idx="12"/>
          </p:nvPr>
        </p:nvSpPr>
        <p:spPr/>
        <p:txBody>
          <a:bodyPr/>
          <a:lstStyle/>
          <a:p>
            <a:fld id="{A85EF1E5-F080-0048-9372-CF230FDE727D}" type="slidenum">
              <a:rPr lang="es-ES" smtClean="0"/>
              <a:t>36</a:t>
            </a:fld>
            <a:endParaRPr lang="es-ES" dirty="0"/>
          </a:p>
        </p:txBody>
      </p:sp>
      <p:pic>
        <p:nvPicPr>
          <p:cNvPr id="11" name="Picture 10" descr="A close up of a logo">
            <a:extLst>
              <a:ext uri="{FF2B5EF4-FFF2-40B4-BE49-F238E27FC236}">
                <a16:creationId xmlns:a16="http://schemas.microsoft.com/office/drawing/2014/main" id="{4223BB94-85D7-64E7-B728-08900910C6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026013" y="4176468"/>
            <a:ext cx="1057911" cy="1454628"/>
          </a:xfrm>
          <a:prstGeom prst="rect">
            <a:avLst/>
          </a:prstGeom>
        </p:spPr>
      </p:pic>
      <p:sp>
        <p:nvSpPr>
          <p:cNvPr id="12" name="TextBox 11">
            <a:extLst>
              <a:ext uri="{FF2B5EF4-FFF2-40B4-BE49-F238E27FC236}">
                <a16:creationId xmlns:a16="http://schemas.microsoft.com/office/drawing/2014/main" id="{2648C885-CB2B-4B53-1582-0B4FA093E904}"/>
              </a:ext>
            </a:extLst>
          </p:cNvPr>
          <p:cNvSpPr txBox="1"/>
          <p:nvPr/>
        </p:nvSpPr>
        <p:spPr>
          <a:xfrm>
            <a:off x="3602182" y="6858000"/>
            <a:ext cx="4987636" cy="230832"/>
          </a:xfrm>
          <a:prstGeom prst="rect">
            <a:avLst/>
          </a:prstGeom>
          <a:noFill/>
        </p:spPr>
        <p:txBody>
          <a:bodyPr wrap="square" rtlCol="0">
            <a:spAutoFit/>
          </a:bodyPr>
          <a:lstStyle/>
          <a:p>
            <a:r>
              <a:rPr lang="en-US" sz="900" dirty="0">
                <a:hlinkClick r:id="rId5" tooltip="https://en.wikipedia.org/wiki/Financial_Times"/>
              </a:rPr>
              <a:t>This Photo</a:t>
            </a:r>
            <a:r>
              <a:rPr lang="en-US" sz="900" dirty="0"/>
              <a:t> by Unknown Author is licensed under </a:t>
            </a:r>
            <a:r>
              <a:rPr lang="en-US" sz="900" dirty="0">
                <a:hlinkClick r:id="rId6" tooltip="https://creativecommons.org/licenses/by-sa/3.0/"/>
              </a:rPr>
              <a:t>CC BY-SA</a:t>
            </a:r>
            <a:endParaRPr lang="en-US" sz="900" dirty="0"/>
          </a:p>
        </p:txBody>
      </p:sp>
      <p:pic>
        <p:nvPicPr>
          <p:cNvPr id="19" name="Picture 18">
            <a:extLst>
              <a:ext uri="{FF2B5EF4-FFF2-40B4-BE49-F238E27FC236}">
                <a16:creationId xmlns:a16="http://schemas.microsoft.com/office/drawing/2014/main" id="{4306742F-C520-129F-6ADE-5083297B2C5E}"/>
              </a:ext>
            </a:extLst>
          </p:cNvPr>
          <p:cNvPicPr>
            <a:picLocks noGrp="1" noRot="1" noChangeAspect="1" noMove="1" noResize="1" noEditPoints="1" noAdjustHandles="1" noChangeArrowheads="1" noChangeShapeType="1" noCrop="1"/>
          </p:cNvPicPr>
          <p:nvPr/>
        </p:nvPicPr>
        <p:blipFill>
          <a:blip r:embed="rId7"/>
          <a:srcRect/>
          <a:stretch/>
        </p:blipFill>
        <p:spPr>
          <a:xfrm>
            <a:off x="3602182" y="1107202"/>
            <a:ext cx="2462339" cy="5471864"/>
          </a:xfrm>
          <a:prstGeom prst="rect">
            <a:avLst/>
          </a:prstGeom>
        </p:spPr>
      </p:pic>
      <p:sp>
        <p:nvSpPr>
          <p:cNvPr id="17" name="Rectangle 16">
            <a:extLst>
              <a:ext uri="{FF2B5EF4-FFF2-40B4-BE49-F238E27FC236}">
                <a16:creationId xmlns:a16="http://schemas.microsoft.com/office/drawing/2014/main" id="{25878B6A-C314-94D2-21FD-E6A1E7AD4F3A}"/>
              </a:ext>
            </a:extLst>
          </p:cNvPr>
          <p:cNvSpPr>
            <a:spLocks/>
          </p:cNvSpPr>
          <p:nvPr/>
        </p:nvSpPr>
        <p:spPr>
          <a:xfrm>
            <a:off x="731837" y="3574382"/>
            <a:ext cx="2208283" cy="3014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6" name="Picture 5" descr="A screenshot of a phone&#10;&#10;AI-generated content may be incorrect.">
            <a:extLst>
              <a:ext uri="{FF2B5EF4-FFF2-40B4-BE49-F238E27FC236}">
                <a16:creationId xmlns:a16="http://schemas.microsoft.com/office/drawing/2014/main" id="{CBECCC8F-4A6F-504E-C993-3587BBA7372A}"/>
              </a:ext>
            </a:extLst>
          </p:cNvPr>
          <p:cNvPicPr>
            <a:picLocks noChangeAspect="1"/>
          </p:cNvPicPr>
          <p:nvPr/>
        </p:nvPicPr>
        <p:blipFill>
          <a:blip r:embed="rId8"/>
          <a:stretch>
            <a:fillRect/>
          </a:stretch>
        </p:blipFill>
        <p:spPr>
          <a:xfrm>
            <a:off x="6423648" y="762229"/>
            <a:ext cx="2772814" cy="6161809"/>
          </a:xfrm>
          <a:prstGeom prst="rect">
            <a:avLst/>
          </a:prstGeom>
        </p:spPr>
      </p:pic>
      <p:sp>
        <p:nvSpPr>
          <p:cNvPr id="9" name="Rectangle 8">
            <a:extLst>
              <a:ext uri="{FF2B5EF4-FFF2-40B4-BE49-F238E27FC236}">
                <a16:creationId xmlns:a16="http://schemas.microsoft.com/office/drawing/2014/main" id="{23826C18-6E14-9870-3ADB-6995C501EAB6}"/>
              </a:ext>
            </a:extLst>
          </p:cNvPr>
          <p:cNvSpPr>
            <a:spLocks/>
          </p:cNvSpPr>
          <p:nvPr/>
        </p:nvSpPr>
        <p:spPr>
          <a:xfrm>
            <a:off x="3602182" y="2043454"/>
            <a:ext cx="2462339" cy="3014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0" name="Rectangle 9">
            <a:extLst>
              <a:ext uri="{FF2B5EF4-FFF2-40B4-BE49-F238E27FC236}">
                <a16:creationId xmlns:a16="http://schemas.microsoft.com/office/drawing/2014/main" id="{23E33E7B-1825-A90B-6E11-BC8C463BFCB5}"/>
              </a:ext>
            </a:extLst>
          </p:cNvPr>
          <p:cNvSpPr>
            <a:spLocks/>
          </p:cNvSpPr>
          <p:nvPr/>
        </p:nvSpPr>
        <p:spPr>
          <a:xfrm>
            <a:off x="6423648" y="2112041"/>
            <a:ext cx="2772814" cy="332240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68304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47D8F1F-B7A9-B4B0-F001-5C0AFAD1E582}"/>
              </a:ext>
            </a:extLst>
          </p:cNvPr>
          <p:cNvSpPr>
            <a:spLocks noGrp="1"/>
          </p:cNvSpPr>
          <p:nvPr>
            <p:ph idx="1"/>
          </p:nvPr>
        </p:nvSpPr>
        <p:spPr>
          <a:xfrm>
            <a:off x="760977" y="3013364"/>
            <a:ext cx="10699186" cy="3609964"/>
          </a:xfrm>
        </p:spPr>
        <p:txBody>
          <a:bodyPr>
            <a:normAutofit/>
          </a:bodyPr>
          <a:lstStyle/>
          <a:p>
            <a:r>
              <a:rPr lang="en-US" dirty="0"/>
              <a:t>Register to connect to NYT International </a:t>
            </a:r>
            <a:r>
              <a:rPr lang="en-US" dirty="0">
                <a:hlinkClick r:id="rId3"/>
              </a:rPr>
              <a:t>via Catalogue link</a:t>
            </a:r>
            <a:endParaRPr lang="en-US" dirty="0"/>
          </a:p>
          <a:p>
            <a:r>
              <a:rPr lang="en-US" dirty="0"/>
              <a:t>Use the same credentials to set up the App</a:t>
            </a: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37</a:t>
            </a:fld>
            <a:endParaRPr lang="es-ES" dirty="0"/>
          </a:p>
        </p:txBody>
      </p:sp>
      <p:sp>
        <p:nvSpPr>
          <p:cNvPr id="13" name="TextBox 12">
            <a:extLst>
              <a:ext uri="{FF2B5EF4-FFF2-40B4-BE49-F238E27FC236}">
                <a16:creationId xmlns:a16="http://schemas.microsoft.com/office/drawing/2014/main" id="{F21A982E-B4CF-D82A-63E3-67473A02857A}"/>
              </a:ext>
            </a:extLst>
          </p:cNvPr>
          <p:cNvSpPr txBox="1"/>
          <p:nvPr/>
        </p:nvSpPr>
        <p:spPr>
          <a:xfrm>
            <a:off x="760977" y="1371599"/>
            <a:ext cx="4614212" cy="707886"/>
          </a:xfrm>
          <a:prstGeom prst="rect">
            <a:avLst/>
          </a:prstGeom>
          <a:noFill/>
        </p:spPr>
        <p:txBody>
          <a:bodyPr wrap="square" rtlCol="0">
            <a:spAutoFit/>
          </a:bodyPr>
          <a:lstStyle/>
          <a:p>
            <a:r>
              <a:rPr lang="en-US" sz="4000" dirty="0"/>
              <a:t>New York Times</a:t>
            </a:r>
          </a:p>
        </p:txBody>
      </p:sp>
      <p:pic>
        <p:nvPicPr>
          <p:cNvPr id="5" name="Picture 4" descr="A computer and phone showing a news page&#10;&#10;Description automatically generated">
            <a:extLst>
              <a:ext uri="{FF2B5EF4-FFF2-40B4-BE49-F238E27FC236}">
                <a16:creationId xmlns:a16="http://schemas.microsoft.com/office/drawing/2014/main" id="{4A8D43F4-CE67-8AB3-8503-DCEC87CA3F5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71448" y="1014567"/>
            <a:ext cx="3061231" cy="2129835"/>
          </a:xfrm>
          <a:prstGeom prst="rect">
            <a:avLst/>
          </a:prstGeom>
        </p:spPr>
      </p:pic>
      <p:sp>
        <p:nvSpPr>
          <p:cNvPr id="6" name="TextBox 5">
            <a:extLst>
              <a:ext uri="{FF2B5EF4-FFF2-40B4-BE49-F238E27FC236}">
                <a16:creationId xmlns:a16="http://schemas.microsoft.com/office/drawing/2014/main" id="{773A6C05-0755-AE16-AEC1-8207AFD18F57}"/>
              </a:ext>
            </a:extLst>
          </p:cNvPr>
          <p:cNvSpPr txBox="1"/>
          <p:nvPr/>
        </p:nvSpPr>
        <p:spPr>
          <a:xfrm>
            <a:off x="731837" y="4793672"/>
            <a:ext cx="9518072"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With NYTimes.com Passes users have full access to the extensive breaking news, world news, and multimedia of The New York Times. On &amp; off campus access, plus smartphone/mobile and Tablet NYT Apps is provided.</a:t>
            </a:r>
          </a:p>
          <a:p>
            <a:endParaRPr lang="en-GB" dirty="0"/>
          </a:p>
        </p:txBody>
      </p:sp>
      <p:sp>
        <p:nvSpPr>
          <p:cNvPr id="9" name="TextBox 8">
            <a:extLst>
              <a:ext uri="{FF2B5EF4-FFF2-40B4-BE49-F238E27FC236}">
                <a16:creationId xmlns:a16="http://schemas.microsoft.com/office/drawing/2014/main" id="{2C586672-1564-41AE-A5D6-2BD88C396E55}"/>
              </a:ext>
            </a:extLst>
          </p:cNvPr>
          <p:cNvSpPr txBox="1"/>
          <p:nvPr/>
        </p:nvSpPr>
        <p:spPr>
          <a:xfrm>
            <a:off x="760977" y="4020919"/>
            <a:ext cx="5704609"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dirty="0">
                <a:solidFill>
                  <a:srgbClr val="002060"/>
                </a:solidFill>
              </a:rPr>
              <a:t>The first login to the App can be done from anywhere</a:t>
            </a:r>
          </a:p>
          <a:p>
            <a:endParaRPr lang="en-GB" dirty="0"/>
          </a:p>
        </p:txBody>
      </p:sp>
    </p:spTree>
    <p:extLst>
      <p:ext uri="{BB962C8B-B14F-4D97-AF65-F5344CB8AC3E}">
        <p14:creationId xmlns:p14="http://schemas.microsoft.com/office/powerpoint/2010/main" val="34082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38</a:t>
            </a:fld>
            <a:endParaRPr lang="es-ES" dirty="0"/>
          </a:p>
        </p:txBody>
      </p:sp>
      <p:sp>
        <p:nvSpPr>
          <p:cNvPr id="13" name="TextBox 12">
            <a:extLst>
              <a:ext uri="{FF2B5EF4-FFF2-40B4-BE49-F238E27FC236}">
                <a16:creationId xmlns:a16="http://schemas.microsoft.com/office/drawing/2014/main" id="{F21A982E-B4CF-D82A-63E3-67473A02857A}"/>
              </a:ext>
            </a:extLst>
          </p:cNvPr>
          <p:cNvSpPr txBox="1"/>
          <p:nvPr/>
        </p:nvSpPr>
        <p:spPr>
          <a:xfrm>
            <a:off x="760977" y="1152758"/>
            <a:ext cx="5133196" cy="707886"/>
          </a:xfrm>
          <a:prstGeom prst="rect">
            <a:avLst/>
          </a:prstGeom>
          <a:noFill/>
        </p:spPr>
        <p:txBody>
          <a:bodyPr wrap="square" rtlCol="0">
            <a:spAutoFit/>
          </a:bodyPr>
          <a:lstStyle/>
          <a:p>
            <a:r>
              <a:rPr lang="en-US" sz="4000" dirty="0"/>
              <a:t>New York Times</a:t>
            </a:r>
          </a:p>
        </p:txBody>
      </p:sp>
      <p:pic>
        <p:nvPicPr>
          <p:cNvPr id="6" name="Picture 5" descr="A screenshot of a cell phone&#10;&#10;AI-generated content may be incorrect.">
            <a:extLst>
              <a:ext uri="{FF2B5EF4-FFF2-40B4-BE49-F238E27FC236}">
                <a16:creationId xmlns:a16="http://schemas.microsoft.com/office/drawing/2014/main" id="{33751DED-E7D1-04B3-550D-9225679B4CAE}"/>
              </a:ext>
            </a:extLst>
          </p:cNvPr>
          <p:cNvPicPr>
            <a:picLocks noChangeAspect="1"/>
          </p:cNvPicPr>
          <p:nvPr/>
        </p:nvPicPr>
        <p:blipFill>
          <a:blip r:embed="rId3"/>
          <a:stretch>
            <a:fillRect/>
          </a:stretch>
        </p:blipFill>
        <p:spPr>
          <a:xfrm>
            <a:off x="1589808" y="1767251"/>
            <a:ext cx="2235777" cy="4968393"/>
          </a:xfrm>
          <a:prstGeom prst="rect">
            <a:avLst/>
          </a:prstGeom>
        </p:spPr>
      </p:pic>
      <p:pic>
        <p:nvPicPr>
          <p:cNvPr id="9" name="Picture 8" descr="A black and white photo of a family&#10;&#10;AI-generated content may be incorrect.">
            <a:extLst>
              <a:ext uri="{FF2B5EF4-FFF2-40B4-BE49-F238E27FC236}">
                <a16:creationId xmlns:a16="http://schemas.microsoft.com/office/drawing/2014/main" id="{25674D8D-7C14-3FFA-72B8-FC990725BDB8}"/>
              </a:ext>
            </a:extLst>
          </p:cNvPr>
          <p:cNvPicPr>
            <a:picLocks noChangeAspect="1"/>
          </p:cNvPicPr>
          <p:nvPr/>
        </p:nvPicPr>
        <p:blipFill>
          <a:blip r:embed="rId4"/>
          <a:stretch>
            <a:fillRect/>
          </a:stretch>
        </p:blipFill>
        <p:spPr>
          <a:xfrm>
            <a:off x="4508632" y="1152758"/>
            <a:ext cx="2526723" cy="5614940"/>
          </a:xfrm>
          <a:prstGeom prst="rect">
            <a:avLst/>
          </a:prstGeom>
        </p:spPr>
      </p:pic>
      <p:pic>
        <p:nvPicPr>
          <p:cNvPr id="12" name="Picture 11" descr="A screenshot of a cellphone&#10;&#10;AI-generated content may be incorrect.">
            <a:extLst>
              <a:ext uri="{FF2B5EF4-FFF2-40B4-BE49-F238E27FC236}">
                <a16:creationId xmlns:a16="http://schemas.microsoft.com/office/drawing/2014/main" id="{2DF4CEB7-D94F-838E-5EDD-5B4058A63BAB}"/>
              </a:ext>
            </a:extLst>
          </p:cNvPr>
          <p:cNvPicPr>
            <a:picLocks noChangeAspect="1"/>
          </p:cNvPicPr>
          <p:nvPr/>
        </p:nvPicPr>
        <p:blipFill>
          <a:blip r:embed="rId5"/>
          <a:stretch>
            <a:fillRect/>
          </a:stretch>
        </p:blipFill>
        <p:spPr>
          <a:xfrm>
            <a:off x="7446380" y="198311"/>
            <a:ext cx="2645117" cy="5878038"/>
          </a:xfrm>
          <a:prstGeom prst="rect">
            <a:avLst/>
          </a:prstGeom>
        </p:spPr>
      </p:pic>
      <p:sp>
        <p:nvSpPr>
          <p:cNvPr id="14" name="Rectangle 13">
            <a:extLst>
              <a:ext uri="{FF2B5EF4-FFF2-40B4-BE49-F238E27FC236}">
                <a16:creationId xmlns:a16="http://schemas.microsoft.com/office/drawing/2014/main" id="{FECEC706-1548-4F86-69C3-42267ECE37F3}"/>
              </a:ext>
            </a:extLst>
          </p:cNvPr>
          <p:cNvSpPr>
            <a:spLocks/>
          </p:cNvSpPr>
          <p:nvPr/>
        </p:nvSpPr>
        <p:spPr>
          <a:xfrm>
            <a:off x="4508632" y="5705242"/>
            <a:ext cx="2526723" cy="10078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5" name="Rectangle 14">
            <a:extLst>
              <a:ext uri="{FF2B5EF4-FFF2-40B4-BE49-F238E27FC236}">
                <a16:creationId xmlns:a16="http://schemas.microsoft.com/office/drawing/2014/main" id="{268F0EA9-8643-B348-DDB7-B1E2A918CFA4}"/>
              </a:ext>
            </a:extLst>
          </p:cNvPr>
          <p:cNvSpPr>
            <a:spLocks/>
          </p:cNvSpPr>
          <p:nvPr/>
        </p:nvSpPr>
        <p:spPr>
          <a:xfrm>
            <a:off x="7522579" y="4765964"/>
            <a:ext cx="2492718" cy="10078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717985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47D8F1F-B7A9-B4B0-F001-5C0AFAD1E582}"/>
              </a:ext>
            </a:extLst>
          </p:cNvPr>
          <p:cNvSpPr>
            <a:spLocks noGrp="1"/>
          </p:cNvSpPr>
          <p:nvPr>
            <p:ph idx="1"/>
          </p:nvPr>
        </p:nvSpPr>
        <p:spPr>
          <a:xfrm>
            <a:off x="760977" y="2385018"/>
            <a:ext cx="7639361" cy="2974316"/>
          </a:xfrm>
        </p:spPr>
        <p:txBody>
          <a:bodyPr>
            <a:normAutofit lnSpcReduction="10000"/>
          </a:bodyPr>
          <a:lstStyle/>
          <a:p>
            <a:pPr marL="0" indent="0">
              <a:buNone/>
            </a:pPr>
            <a:r>
              <a:rPr lang="en-US" sz="1800" dirty="0">
                <a:solidFill>
                  <a:srgbClr val="002060"/>
                </a:solidFill>
              </a:rPr>
              <a:t>To register:</a:t>
            </a:r>
          </a:p>
          <a:p>
            <a:pPr lvl="1"/>
            <a:r>
              <a:rPr lang="en-US" sz="1800" dirty="0">
                <a:solidFill>
                  <a:srgbClr val="002060"/>
                </a:solidFill>
              </a:rPr>
              <a:t>Go to </a:t>
            </a:r>
            <a:r>
              <a:rPr lang="en-US" sz="1800" dirty="0">
                <a:solidFill>
                  <a:srgbClr val="002060"/>
                </a:solidFill>
                <a:hlinkClick r:id="rId3"/>
              </a:rPr>
              <a:t>https://www.economist.com/</a:t>
            </a:r>
            <a:endParaRPr lang="en-US" sz="1800" dirty="0">
              <a:solidFill>
                <a:srgbClr val="002060"/>
              </a:solidFill>
            </a:endParaRPr>
          </a:p>
          <a:p>
            <a:pPr lvl="1"/>
            <a:r>
              <a:rPr lang="en-US" sz="1800" dirty="0">
                <a:solidFill>
                  <a:srgbClr val="002060"/>
                </a:solidFill>
              </a:rPr>
              <a:t>Enter your @eui.eu email account</a:t>
            </a:r>
          </a:p>
          <a:p>
            <a:pPr lvl="1"/>
            <a:r>
              <a:rPr lang="en-US" sz="1800" dirty="0">
                <a:solidFill>
                  <a:srgbClr val="FF0000"/>
                </a:solidFill>
              </a:rPr>
              <a:t>WAIT </a:t>
            </a:r>
            <a:r>
              <a:rPr lang="en-US" sz="1800" dirty="0">
                <a:solidFill>
                  <a:srgbClr val="002060"/>
                </a:solidFill>
              </a:rPr>
              <a:t>(without entering any password)</a:t>
            </a:r>
            <a:endParaRPr lang="en-US" sz="1800" dirty="0">
              <a:solidFill>
                <a:srgbClr val="FF0000"/>
              </a:solidFill>
            </a:endParaRPr>
          </a:p>
          <a:p>
            <a:pPr lvl="1"/>
            <a:r>
              <a:rPr lang="en-US" sz="1800" dirty="0">
                <a:solidFill>
                  <a:srgbClr val="002060"/>
                </a:solidFill>
              </a:rPr>
              <a:t>You will be asked to authenticate with your EUI credentials (first time only)</a:t>
            </a:r>
          </a:p>
          <a:p>
            <a:pPr marL="0" indent="0">
              <a:buNone/>
            </a:pPr>
            <a:r>
              <a:rPr lang="en-US" sz="1800" dirty="0">
                <a:solidFill>
                  <a:srgbClr val="002060"/>
                </a:solidFill>
              </a:rPr>
              <a:t>Future access: automatic redirect to the Economist homepage</a:t>
            </a:r>
          </a:p>
          <a:p>
            <a:pPr marL="0" indent="0">
              <a:buNone/>
            </a:pPr>
            <a:endParaRPr lang="en-US" sz="1800" dirty="0">
              <a:solidFill>
                <a:srgbClr val="002060"/>
              </a:solidFill>
            </a:endParaRPr>
          </a:p>
          <a:p>
            <a:pPr marL="0" indent="0">
              <a:buNone/>
            </a:pPr>
            <a:r>
              <a:rPr lang="en-US" sz="1800" dirty="0">
                <a:solidFill>
                  <a:srgbClr val="002060"/>
                </a:solidFill>
              </a:rPr>
              <a:t>Download the App on your phone or tablet and enter with your @eui.eu credentials</a:t>
            </a:r>
          </a:p>
          <a:p>
            <a:pPr marL="0" indent="0">
              <a:buNone/>
            </a:pPr>
            <a:endParaRPr lang="en-US" dirty="0">
              <a:solidFill>
                <a:srgbClr val="002060"/>
              </a:solidFill>
            </a:endParaRPr>
          </a:p>
          <a:p>
            <a:endParaRPr lang="en-US" dirty="0">
              <a:solidFill>
                <a:srgbClr val="002060"/>
              </a:solidFill>
            </a:endParaRPr>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39</a:t>
            </a:fld>
            <a:endParaRPr lang="es-ES" dirty="0"/>
          </a:p>
        </p:txBody>
      </p:sp>
      <p:pic>
        <p:nvPicPr>
          <p:cNvPr id="7" name="Picture 4" descr="Economist22">
            <a:hlinkClick r:id="rId4"/>
            <a:extLst>
              <a:ext uri="{FF2B5EF4-FFF2-40B4-BE49-F238E27FC236}">
                <a16:creationId xmlns:a16="http://schemas.microsoft.com/office/drawing/2014/main" id="{AAB10969-CF8E-D315-95B6-431E84E8C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tretch/>
        </p:blipFill>
        <p:spPr bwMode="auto">
          <a:xfrm>
            <a:off x="760977" y="1453589"/>
            <a:ext cx="1428750" cy="723900"/>
          </a:xfrm>
          <a:prstGeom prst="rect">
            <a:avLst/>
          </a:prstGeom>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8A5F467-64C9-DC81-2246-A08A04679949}"/>
              </a:ext>
            </a:extLst>
          </p:cNvPr>
          <p:cNvPicPr>
            <a:picLocks noChangeAspect="1"/>
          </p:cNvPicPr>
          <p:nvPr/>
        </p:nvPicPr>
        <p:blipFill>
          <a:blip r:embed="rId6"/>
          <a:stretch>
            <a:fillRect/>
          </a:stretch>
        </p:blipFill>
        <p:spPr>
          <a:xfrm>
            <a:off x="8143686" y="1815539"/>
            <a:ext cx="2762636" cy="3543795"/>
          </a:xfrm>
          <a:prstGeom prst="rect">
            <a:avLst/>
          </a:prstGeom>
        </p:spPr>
      </p:pic>
      <p:sp>
        <p:nvSpPr>
          <p:cNvPr id="10" name="TextBox 9">
            <a:extLst>
              <a:ext uri="{FF2B5EF4-FFF2-40B4-BE49-F238E27FC236}">
                <a16:creationId xmlns:a16="http://schemas.microsoft.com/office/drawing/2014/main" id="{2D926215-0C11-315B-1549-CC464AC74BBA}"/>
              </a:ext>
            </a:extLst>
          </p:cNvPr>
          <p:cNvSpPr txBox="1"/>
          <p:nvPr/>
        </p:nvSpPr>
        <p:spPr>
          <a:xfrm>
            <a:off x="885668" y="5457981"/>
            <a:ext cx="5704609"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dirty="0">
                <a:solidFill>
                  <a:srgbClr val="002060"/>
                </a:solidFill>
              </a:rPr>
              <a:t>The first login to the App can be done from anywhere</a:t>
            </a:r>
          </a:p>
          <a:p>
            <a:endParaRPr lang="en-GB" dirty="0"/>
          </a:p>
        </p:txBody>
      </p:sp>
    </p:spTree>
    <p:extLst>
      <p:ext uri="{BB962C8B-B14F-4D97-AF65-F5344CB8AC3E}">
        <p14:creationId xmlns:p14="http://schemas.microsoft.com/office/powerpoint/2010/main" val="3856338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A44D5-0494-7007-3C4A-CD417DD6A1D6}"/>
              </a:ext>
            </a:extLst>
          </p:cNvPr>
          <p:cNvSpPr>
            <a:spLocks noGrp="1"/>
          </p:cNvSpPr>
          <p:nvPr>
            <p:ph type="title"/>
          </p:nvPr>
        </p:nvSpPr>
        <p:spPr>
          <a:xfrm>
            <a:off x="2281083" y="416526"/>
            <a:ext cx="9179079" cy="674855"/>
          </a:xfrm>
        </p:spPr>
        <p:txBody>
          <a:bodyPr>
            <a:normAutofit/>
          </a:bodyPr>
          <a:lstStyle/>
          <a:p>
            <a:r>
              <a:rPr lang="en-GB" sz="3600" b="0" dirty="0"/>
              <a:t> </a:t>
            </a:r>
            <a:r>
              <a:rPr lang="en-GB" sz="3600" dirty="0"/>
              <a:t>Follow instructions in the Catalogue</a:t>
            </a:r>
          </a:p>
        </p:txBody>
      </p:sp>
      <p:sp>
        <p:nvSpPr>
          <p:cNvPr id="3" name="Content Placeholder 2">
            <a:extLst>
              <a:ext uri="{FF2B5EF4-FFF2-40B4-BE49-F238E27FC236}">
                <a16:creationId xmlns:a16="http://schemas.microsoft.com/office/drawing/2014/main" id="{F8E05C82-5950-22E4-A0AA-8060E9AB534C}"/>
              </a:ext>
            </a:extLst>
          </p:cNvPr>
          <p:cNvSpPr>
            <a:spLocks noGrp="1"/>
          </p:cNvSpPr>
          <p:nvPr>
            <p:ph idx="1"/>
          </p:nvPr>
        </p:nvSpPr>
        <p:spPr>
          <a:xfrm>
            <a:off x="760977" y="1455174"/>
            <a:ext cx="10699186" cy="4465566"/>
          </a:xfrm>
        </p:spPr>
        <p:txBody>
          <a:bodyPr/>
          <a:lstStyle/>
          <a:p>
            <a:pPr marL="0" indent="0">
              <a:buNone/>
            </a:pPr>
            <a:r>
              <a:rPr lang="en-GB" sz="3200" u="sng" dirty="0"/>
              <a:t>On campus</a:t>
            </a:r>
          </a:p>
          <a:p>
            <a:pPr lvl="1"/>
            <a:r>
              <a:rPr lang="en-GB" sz="2800" dirty="0"/>
              <a:t>For most resources, no authentication required.</a:t>
            </a:r>
          </a:p>
          <a:p>
            <a:pPr marL="457200" lvl="1" indent="0">
              <a:buNone/>
            </a:pPr>
            <a:endParaRPr lang="en-GB" sz="2800" dirty="0"/>
          </a:p>
          <a:p>
            <a:pPr marL="0" indent="0">
              <a:buNone/>
            </a:pPr>
            <a:r>
              <a:rPr lang="en-GB" sz="3200" u="sng" dirty="0"/>
              <a:t>Off campus</a:t>
            </a:r>
          </a:p>
          <a:p>
            <a:pPr lvl="1"/>
            <a:r>
              <a:rPr lang="en-GB" sz="2800" dirty="0"/>
              <a:t>Use EUI credentials - username and password - to access online resources when off-campus</a:t>
            </a:r>
          </a:p>
          <a:p>
            <a:pPr lvl="1"/>
            <a:r>
              <a:rPr lang="en-GB" sz="2800" dirty="0"/>
              <a:t>Links from the Catalogue will prompt login</a:t>
            </a:r>
          </a:p>
          <a:p>
            <a:pPr lvl="1"/>
            <a:r>
              <a:rPr lang="en-GB" sz="2800" dirty="0"/>
              <a:t>When asked to select institutional affiliation; select ‘European University Institute’ from the list of institutions.</a:t>
            </a:r>
          </a:p>
          <a:p>
            <a:endParaRPr lang="en-GB" dirty="0"/>
          </a:p>
        </p:txBody>
      </p:sp>
      <p:sp>
        <p:nvSpPr>
          <p:cNvPr id="4" name="Slide Number Placeholder 3">
            <a:extLst>
              <a:ext uri="{FF2B5EF4-FFF2-40B4-BE49-F238E27FC236}">
                <a16:creationId xmlns:a16="http://schemas.microsoft.com/office/drawing/2014/main" id="{97425788-E85E-4BAA-DAA2-627F871EBF37}"/>
              </a:ext>
            </a:extLst>
          </p:cNvPr>
          <p:cNvSpPr>
            <a:spLocks noGrp="1"/>
          </p:cNvSpPr>
          <p:nvPr>
            <p:ph type="sldNum" sz="quarter" idx="12"/>
          </p:nvPr>
        </p:nvSpPr>
        <p:spPr/>
        <p:txBody>
          <a:bodyPr/>
          <a:lstStyle/>
          <a:p>
            <a:fld id="{A85EF1E5-F080-0048-9372-CF230FDE727D}" type="slidenum">
              <a:rPr lang="es-ES" smtClean="0"/>
              <a:t>4</a:t>
            </a:fld>
            <a:endParaRPr lang="es-ES" dirty="0"/>
          </a:p>
        </p:txBody>
      </p:sp>
    </p:spTree>
    <p:extLst>
      <p:ext uri="{BB962C8B-B14F-4D97-AF65-F5344CB8AC3E}">
        <p14:creationId xmlns:p14="http://schemas.microsoft.com/office/powerpoint/2010/main" val="3554115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65EE-E591-14B9-B4DB-08F441A84BEB}"/>
              </a:ext>
            </a:extLst>
          </p:cNvPr>
          <p:cNvSpPr>
            <a:spLocks noGrp="1"/>
          </p:cNvSpPr>
          <p:nvPr>
            <p:ph type="title"/>
          </p:nvPr>
        </p:nvSpPr>
        <p:spPr>
          <a:xfrm>
            <a:off x="1838395" y="3274763"/>
            <a:ext cx="4562412" cy="2801585"/>
          </a:xfrm>
        </p:spPr>
        <p:txBody>
          <a:bodyPr>
            <a:normAutofit/>
          </a:bodyPr>
          <a:lstStyle/>
          <a:p>
            <a:br>
              <a:rPr lang="en-US" sz="3200" b="0" i="0" dirty="0">
                <a:solidFill>
                  <a:srgbClr val="131516"/>
                </a:solidFill>
                <a:effectLst/>
                <a:latin typeface="nunito sans" pitchFamily="2" charset="0"/>
              </a:rPr>
            </a:br>
            <a:br>
              <a:rPr lang="en-US" sz="3200" b="0" i="0" dirty="0">
                <a:solidFill>
                  <a:srgbClr val="131516"/>
                </a:solidFill>
                <a:effectLst/>
                <a:latin typeface="nunito sans" pitchFamily="2" charset="0"/>
              </a:rPr>
            </a:br>
            <a:r>
              <a:rPr lang="en-US" sz="2400" b="0" dirty="0">
                <a:solidFill>
                  <a:srgbClr val="131516"/>
                </a:solidFill>
                <a:latin typeface="nunito sans" pitchFamily="2" charset="0"/>
              </a:rPr>
              <a:t>Use the REPORT AN ACCESS PROBLEM link to contact us for any problems you may encounter accessing Library electronic resources</a:t>
            </a:r>
            <a:endParaRPr lang="en-US" sz="2400" dirty="0"/>
          </a:p>
        </p:txBody>
      </p:sp>
      <p:sp>
        <p:nvSpPr>
          <p:cNvPr id="4" name="Slide Number Placeholder 3">
            <a:extLst>
              <a:ext uri="{FF2B5EF4-FFF2-40B4-BE49-F238E27FC236}">
                <a16:creationId xmlns:a16="http://schemas.microsoft.com/office/drawing/2014/main" id="{8E5257C1-46E5-FA0C-F73F-FAC919682D6F}"/>
              </a:ext>
            </a:extLst>
          </p:cNvPr>
          <p:cNvSpPr>
            <a:spLocks noGrp="1"/>
          </p:cNvSpPr>
          <p:nvPr>
            <p:ph type="sldNum" sz="quarter" idx="12"/>
          </p:nvPr>
        </p:nvSpPr>
        <p:spPr/>
        <p:txBody>
          <a:bodyPr/>
          <a:lstStyle/>
          <a:p>
            <a:fld id="{A85EF1E5-F080-0048-9372-CF230FDE727D}" type="slidenum">
              <a:rPr lang="es-ES" smtClean="0"/>
              <a:t>40</a:t>
            </a:fld>
            <a:endParaRPr lang="es-ES" dirty="0"/>
          </a:p>
        </p:txBody>
      </p:sp>
      <p:pic>
        <p:nvPicPr>
          <p:cNvPr id="5" name="Picture 4">
            <a:extLst>
              <a:ext uri="{FF2B5EF4-FFF2-40B4-BE49-F238E27FC236}">
                <a16:creationId xmlns:a16="http://schemas.microsoft.com/office/drawing/2014/main" id="{43953F42-98A9-9090-7CB5-38D4963A0307}"/>
              </a:ext>
            </a:extLst>
          </p:cNvPr>
          <p:cNvPicPr>
            <a:picLocks noChangeAspect="1"/>
          </p:cNvPicPr>
          <p:nvPr/>
        </p:nvPicPr>
        <p:blipFill>
          <a:blip r:embed="rId2"/>
          <a:stretch>
            <a:fillRect/>
          </a:stretch>
        </p:blipFill>
        <p:spPr>
          <a:xfrm>
            <a:off x="0" y="2186830"/>
            <a:ext cx="12192000" cy="1440814"/>
          </a:xfrm>
          <a:prstGeom prst="rect">
            <a:avLst/>
          </a:prstGeom>
        </p:spPr>
      </p:pic>
      <p:sp>
        <p:nvSpPr>
          <p:cNvPr id="6" name="TextBox 5">
            <a:extLst>
              <a:ext uri="{FF2B5EF4-FFF2-40B4-BE49-F238E27FC236}">
                <a16:creationId xmlns:a16="http://schemas.microsoft.com/office/drawing/2014/main" id="{DB6F117F-0358-2923-D23D-DEE940FAE6AA}"/>
              </a:ext>
            </a:extLst>
          </p:cNvPr>
          <p:cNvSpPr txBox="1"/>
          <p:nvPr/>
        </p:nvSpPr>
        <p:spPr>
          <a:xfrm>
            <a:off x="1630016" y="1357795"/>
            <a:ext cx="9392479" cy="707886"/>
          </a:xfrm>
          <a:prstGeom prst="rect">
            <a:avLst/>
          </a:prstGeom>
          <a:noFill/>
        </p:spPr>
        <p:txBody>
          <a:bodyPr wrap="square" rtlCol="0">
            <a:spAutoFit/>
          </a:bodyPr>
          <a:lstStyle/>
          <a:p>
            <a:r>
              <a:rPr lang="en-US" sz="4000" dirty="0"/>
              <a:t>Any issues accessing eResources?</a:t>
            </a:r>
          </a:p>
        </p:txBody>
      </p:sp>
      <p:pic>
        <p:nvPicPr>
          <p:cNvPr id="7" name="Picture 6">
            <a:extLst>
              <a:ext uri="{FF2B5EF4-FFF2-40B4-BE49-F238E27FC236}">
                <a16:creationId xmlns:a16="http://schemas.microsoft.com/office/drawing/2014/main" id="{C4ADF7E2-9483-5C81-3603-22ECFD768CBE}"/>
              </a:ext>
            </a:extLst>
          </p:cNvPr>
          <p:cNvPicPr>
            <a:picLocks noChangeAspect="1"/>
          </p:cNvPicPr>
          <p:nvPr/>
        </p:nvPicPr>
        <p:blipFill>
          <a:blip r:embed="rId3"/>
          <a:stretch>
            <a:fillRect/>
          </a:stretch>
        </p:blipFill>
        <p:spPr>
          <a:xfrm>
            <a:off x="6691256" y="3429000"/>
            <a:ext cx="2479572" cy="3562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8647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B035B-ECFF-458D-4D69-6B92752A1637}"/>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err="1">
                <a:solidFill>
                  <a:schemeClr val="bg1">
                    <a:lumMod val="95000"/>
                    <a:lumOff val="5000"/>
                  </a:schemeClr>
                </a:solidFill>
              </a:rPr>
              <a:t>NewsGuard</a:t>
            </a:r>
            <a:endParaRPr lang="en-US" sz="5400" dirty="0">
              <a:solidFill>
                <a:schemeClr val="bg1">
                  <a:lumMod val="95000"/>
                  <a:lumOff val="5000"/>
                </a:schemeClr>
              </a:solidFill>
            </a:endParaRPr>
          </a:p>
        </p:txBody>
      </p:sp>
      <p:sp>
        <p:nvSpPr>
          <p:cNvPr id="4" name="Slide Number Placeholder 3">
            <a:extLst>
              <a:ext uri="{FF2B5EF4-FFF2-40B4-BE49-F238E27FC236}">
                <a16:creationId xmlns:a16="http://schemas.microsoft.com/office/drawing/2014/main" id="{7488AB9D-637A-D4CE-F3E0-E70BE2F6DDEA}"/>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fontScale="92500"/>
          </a:bodyPr>
          <a:lstStyle/>
          <a:p>
            <a:pPr algn="ctr" defTabSz="457200">
              <a:spcAft>
                <a:spcPts val="600"/>
              </a:spcAft>
            </a:pPr>
            <a:fld id="{A85EF1E5-F080-0048-9372-CF230FDE727D}" type="slidenum">
              <a:rPr lang="en-US" sz="1500">
                <a:solidFill>
                  <a:srgbClr val="FFFFFF"/>
                </a:solidFill>
              </a:rPr>
              <a:pPr algn="ctr" defTabSz="457200">
                <a:spcAft>
                  <a:spcPts val="600"/>
                </a:spcAft>
              </a:pPr>
              <a:t>41</a:t>
            </a:fld>
            <a:endParaRPr lang="en-US" sz="1500">
              <a:solidFill>
                <a:srgbClr val="FFFFFF"/>
              </a:solidFill>
            </a:endParaRPr>
          </a:p>
        </p:txBody>
      </p:sp>
      <p:pic>
        <p:nvPicPr>
          <p:cNvPr id="6" name="Picture 5">
            <a:extLst>
              <a:ext uri="{FF2B5EF4-FFF2-40B4-BE49-F238E27FC236}">
                <a16:creationId xmlns:a16="http://schemas.microsoft.com/office/drawing/2014/main" id="{4236C2B8-EF24-1753-C488-399F2CC1FFC9}"/>
              </a:ext>
            </a:extLst>
          </p:cNvPr>
          <p:cNvPicPr>
            <a:picLocks noChangeAspect="1"/>
          </p:cNvPicPr>
          <p:nvPr/>
        </p:nvPicPr>
        <p:blipFill>
          <a:blip r:embed="rId3"/>
          <a:stretch>
            <a:fillRect/>
          </a:stretch>
        </p:blipFill>
        <p:spPr>
          <a:xfrm>
            <a:off x="4929024" y="1990668"/>
            <a:ext cx="2333951" cy="819264"/>
          </a:xfrm>
          <a:prstGeom prst="rect">
            <a:avLst/>
          </a:prstGeom>
        </p:spPr>
      </p:pic>
      <p:sp>
        <p:nvSpPr>
          <p:cNvPr id="7" name="TextBox 6">
            <a:extLst>
              <a:ext uri="{FF2B5EF4-FFF2-40B4-BE49-F238E27FC236}">
                <a16:creationId xmlns:a16="http://schemas.microsoft.com/office/drawing/2014/main" id="{35D348FB-C044-35C7-02A1-298EAB052A31}"/>
              </a:ext>
            </a:extLst>
          </p:cNvPr>
          <p:cNvSpPr txBox="1"/>
          <p:nvPr/>
        </p:nvSpPr>
        <p:spPr>
          <a:xfrm>
            <a:off x="2441864" y="3844634"/>
            <a:ext cx="6993081" cy="646331"/>
          </a:xfrm>
          <a:prstGeom prst="rect">
            <a:avLst/>
          </a:prstGeom>
          <a:noFill/>
        </p:spPr>
        <p:txBody>
          <a:bodyPr wrap="square" rtlCol="0">
            <a:spAutoFit/>
          </a:bodyPr>
          <a:lstStyle/>
          <a:p>
            <a:pPr algn="ctr"/>
            <a:r>
              <a:rPr lang="en-GB" dirty="0">
                <a:solidFill>
                  <a:schemeClr val="bg1"/>
                </a:solidFill>
              </a:rPr>
              <a:t>Browser extension available for EUI users on campus only.</a:t>
            </a:r>
          </a:p>
          <a:p>
            <a:pPr algn="ctr"/>
            <a:r>
              <a:rPr lang="en-GB" dirty="0">
                <a:solidFill>
                  <a:schemeClr val="bg1"/>
                </a:solidFill>
              </a:rPr>
              <a:t>Extensions available for any browser.</a:t>
            </a:r>
            <a:r>
              <a:rPr lang="en-GB" i="1" dirty="0"/>
              <a:t>!</a:t>
            </a:r>
            <a:endParaRPr lang="en-GB" dirty="0"/>
          </a:p>
        </p:txBody>
      </p:sp>
      <p:sp>
        <p:nvSpPr>
          <p:cNvPr id="8" name="TextBox 7">
            <a:extLst>
              <a:ext uri="{FF2B5EF4-FFF2-40B4-BE49-F238E27FC236}">
                <a16:creationId xmlns:a16="http://schemas.microsoft.com/office/drawing/2014/main" id="{ABCD0409-C807-AE3C-6DA9-771146CBB011}"/>
              </a:ext>
            </a:extLst>
          </p:cNvPr>
          <p:cNvSpPr txBox="1"/>
          <p:nvPr/>
        </p:nvSpPr>
        <p:spPr>
          <a:xfrm>
            <a:off x="4582391" y="5060373"/>
            <a:ext cx="3429000" cy="646331"/>
          </a:xfrm>
          <a:prstGeom prst="rect">
            <a:avLst/>
          </a:prstGeom>
          <a:noFill/>
        </p:spPr>
        <p:txBody>
          <a:bodyPr wrap="square" rtlCol="0">
            <a:spAutoFit/>
          </a:bodyPr>
          <a:lstStyle/>
          <a:p>
            <a:r>
              <a:rPr lang="en-GB" dirty="0"/>
              <a:t>https://www.newsguardtech.com/how-it-works/</a:t>
            </a:r>
          </a:p>
        </p:txBody>
      </p:sp>
      <p:pic>
        <p:nvPicPr>
          <p:cNvPr id="12" name="Picture 11">
            <a:hlinkClick r:id="rId4"/>
            <a:extLst>
              <a:ext uri="{FF2B5EF4-FFF2-40B4-BE49-F238E27FC236}">
                <a16:creationId xmlns:a16="http://schemas.microsoft.com/office/drawing/2014/main" id="{69435EBC-BD0A-C929-D2B8-DBCAAB613DE4}"/>
              </a:ext>
            </a:extLst>
          </p:cNvPr>
          <p:cNvPicPr>
            <a:picLocks noChangeAspect="1"/>
          </p:cNvPicPr>
          <p:nvPr/>
        </p:nvPicPr>
        <p:blipFill>
          <a:blip r:embed="rId5"/>
          <a:stretch>
            <a:fillRect/>
          </a:stretch>
        </p:blipFill>
        <p:spPr>
          <a:xfrm>
            <a:off x="4539978" y="4509651"/>
            <a:ext cx="3103003" cy="2135483"/>
          </a:xfrm>
          <a:prstGeom prst="rect">
            <a:avLst/>
          </a:prstGeom>
        </p:spPr>
      </p:pic>
    </p:spTree>
    <p:extLst>
      <p:ext uri="{BB962C8B-B14F-4D97-AF65-F5344CB8AC3E}">
        <p14:creationId xmlns:p14="http://schemas.microsoft.com/office/powerpoint/2010/main" val="3658826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F75FF-987F-B0CF-7C3D-643B1131A16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1DB3DE-D0B9-3222-76F6-EE562CE65CD8}"/>
              </a:ext>
            </a:extLst>
          </p:cNvPr>
          <p:cNvSpPr>
            <a:spLocks noGrp="1"/>
          </p:cNvSpPr>
          <p:nvPr>
            <p:ph type="sldNum" sz="quarter" idx="12"/>
          </p:nvPr>
        </p:nvSpPr>
        <p:spPr/>
        <p:txBody>
          <a:bodyPr/>
          <a:lstStyle/>
          <a:p>
            <a:fld id="{A85EF1E5-F080-0048-9372-CF230FDE727D}" type="slidenum">
              <a:rPr lang="es-ES" smtClean="0"/>
              <a:t>42</a:t>
            </a:fld>
            <a:endParaRPr lang="es-ES" dirty="0"/>
          </a:p>
        </p:txBody>
      </p:sp>
      <p:pic>
        <p:nvPicPr>
          <p:cNvPr id="7" name="Picture 6">
            <a:extLst>
              <a:ext uri="{FF2B5EF4-FFF2-40B4-BE49-F238E27FC236}">
                <a16:creationId xmlns:a16="http://schemas.microsoft.com/office/drawing/2014/main" id="{35B680D5-21F0-2D74-FF35-C60C80BB951F}"/>
              </a:ext>
            </a:extLst>
          </p:cNvPr>
          <p:cNvPicPr>
            <a:picLocks noGrp="1" noRot="1" noChangeAspect="1" noMove="1" noResize="1" noEditPoints="1" noAdjustHandles="1" noChangeArrowheads="1" noChangeShapeType="1" noCrop="1"/>
          </p:cNvPicPr>
          <p:nvPr/>
        </p:nvPicPr>
        <p:blipFill>
          <a:blip r:embed="rId3"/>
          <a:stretch>
            <a:fillRect/>
          </a:stretch>
        </p:blipFill>
        <p:spPr>
          <a:xfrm>
            <a:off x="3322967" y="1043254"/>
            <a:ext cx="8360647" cy="3360426"/>
          </a:xfrm>
          <a:prstGeom prst="rect">
            <a:avLst/>
          </a:prstGeom>
        </p:spPr>
      </p:pic>
      <p:pic>
        <p:nvPicPr>
          <p:cNvPr id="11" name="Picture 10">
            <a:extLst>
              <a:ext uri="{FF2B5EF4-FFF2-40B4-BE49-F238E27FC236}">
                <a16:creationId xmlns:a16="http://schemas.microsoft.com/office/drawing/2014/main" id="{1BA86D4A-3EBC-672C-B355-099AF1E1252F}"/>
              </a:ext>
            </a:extLst>
          </p:cNvPr>
          <p:cNvPicPr>
            <a:picLocks noGrp="1" noRot="1" noChangeAspect="1" noMove="1" noResize="1" noEditPoints="1" noAdjustHandles="1" noChangeArrowheads="1" noChangeShapeType="1" noCrop="1"/>
          </p:cNvPicPr>
          <p:nvPr/>
        </p:nvPicPr>
        <p:blipFill>
          <a:blip r:embed="rId4"/>
          <a:stretch>
            <a:fillRect/>
          </a:stretch>
        </p:blipFill>
        <p:spPr>
          <a:xfrm>
            <a:off x="2440104" y="1481737"/>
            <a:ext cx="5632911" cy="4333009"/>
          </a:xfrm>
          <a:prstGeom prst="rect">
            <a:avLst/>
          </a:prstGeom>
        </p:spPr>
      </p:pic>
      <p:sp>
        <p:nvSpPr>
          <p:cNvPr id="12" name="Rectangle: Rounded Corners 11">
            <a:extLst>
              <a:ext uri="{FF2B5EF4-FFF2-40B4-BE49-F238E27FC236}">
                <a16:creationId xmlns:a16="http://schemas.microsoft.com/office/drawing/2014/main" id="{48639CE7-CCBE-3BA9-F441-6BEAE4B404D7}"/>
              </a:ext>
            </a:extLst>
          </p:cNvPr>
          <p:cNvSpPr>
            <a:spLocks noGrp="1" noRot="1" noMove="1" noResize="1" noEditPoints="1" noAdjustHandles="1" noChangeArrowheads="1" noChangeShapeType="1"/>
          </p:cNvSpPr>
          <p:nvPr/>
        </p:nvSpPr>
        <p:spPr>
          <a:xfrm>
            <a:off x="9860973" y="1043254"/>
            <a:ext cx="1822641" cy="54655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8100">
                <a:solidFill>
                  <a:srgbClr val="FF0000"/>
                </a:solidFill>
              </a:ln>
              <a:noFill/>
            </a:endParaRPr>
          </a:p>
        </p:txBody>
      </p:sp>
      <p:sp>
        <p:nvSpPr>
          <p:cNvPr id="2" name="Arrow: Left 1">
            <a:extLst>
              <a:ext uri="{FF2B5EF4-FFF2-40B4-BE49-F238E27FC236}">
                <a16:creationId xmlns:a16="http://schemas.microsoft.com/office/drawing/2014/main" id="{8D2F21C7-6BDB-5223-95A9-410F213A3C78}"/>
              </a:ext>
            </a:extLst>
          </p:cNvPr>
          <p:cNvSpPr/>
          <p:nvPr/>
        </p:nvSpPr>
        <p:spPr>
          <a:xfrm>
            <a:off x="11393157" y="3648241"/>
            <a:ext cx="580913" cy="258183"/>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4503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0433E-DCA6-8182-9FF3-C158706A344C}"/>
            </a:ext>
          </a:extLst>
        </p:cNvPr>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E831AB14-7EC5-4288-7319-E438EE90231D}"/>
              </a:ext>
            </a:extLst>
          </p:cNvPr>
          <p:cNvPicPr>
            <a:picLocks noChangeAspect="1"/>
          </p:cNvPicPr>
          <p:nvPr/>
        </p:nvPicPr>
        <p:blipFill>
          <a:blip r:embed="rId3"/>
          <a:stretch>
            <a:fillRect/>
          </a:stretch>
        </p:blipFill>
        <p:spPr>
          <a:xfrm>
            <a:off x="931044" y="1143000"/>
            <a:ext cx="10329912" cy="4675910"/>
          </a:xfrm>
          <a:prstGeom prst="rect">
            <a:avLst/>
          </a:prstGeom>
        </p:spPr>
      </p:pic>
      <p:sp>
        <p:nvSpPr>
          <p:cNvPr id="4" name="Slide Number Placeholder 3">
            <a:extLst>
              <a:ext uri="{FF2B5EF4-FFF2-40B4-BE49-F238E27FC236}">
                <a16:creationId xmlns:a16="http://schemas.microsoft.com/office/drawing/2014/main" id="{D75900CA-4C7A-CECB-8E58-66E2E86F1696}"/>
              </a:ext>
            </a:extLst>
          </p:cNvPr>
          <p:cNvSpPr>
            <a:spLocks noGrp="1"/>
          </p:cNvSpPr>
          <p:nvPr>
            <p:ph type="sldNum" sz="quarter" idx="12"/>
          </p:nvPr>
        </p:nvSpPr>
        <p:spPr/>
        <p:txBody>
          <a:bodyPr/>
          <a:lstStyle/>
          <a:p>
            <a:fld id="{A85EF1E5-F080-0048-9372-CF230FDE727D}" type="slidenum">
              <a:rPr lang="es-ES" smtClean="0"/>
              <a:t>43</a:t>
            </a:fld>
            <a:endParaRPr lang="es-ES" dirty="0"/>
          </a:p>
        </p:txBody>
      </p:sp>
      <p:sp>
        <p:nvSpPr>
          <p:cNvPr id="12" name="Rectangle: Rounded Corners 11">
            <a:extLst>
              <a:ext uri="{FF2B5EF4-FFF2-40B4-BE49-F238E27FC236}">
                <a16:creationId xmlns:a16="http://schemas.microsoft.com/office/drawing/2014/main" id="{CF1D96CE-A52E-C4BD-D5DA-949345164FA8}"/>
              </a:ext>
            </a:extLst>
          </p:cNvPr>
          <p:cNvSpPr/>
          <p:nvPr/>
        </p:nvSpPr>
        <p:spPr>
          <a:xfrm>
            <a:off x="7096991" y="2421082"/>
            <a:ext cx="1822641" cy="54655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8100">
                <a:solidFill>
                  <a:srgbClr val="FF0000"/>
                </a:solidFill>
              </a:ln>
              <a:noFill/>
            </a:endParaRPr>
          </a:p>
        </p:txBody>
      </p:sp>
      <p:pic>
        <p:nvPicPr>
          <p:cNvPr id="5" name="Picture 4">
            <a:extLst>
              <a:ext uri="{FF2B5EF4-FFF2-40B4-BE49-F238E27FC236}">
                <a16:creationId xmlns:a16="http://schemas.microsoft.com/office/drawing/2014/main" id="{44C2B5C3-6D5A-B086-0AAA-3682D7321EDB}"/>
              </a:ext>
            </a:extLst>
          </p:cNvPr>
          <p:cNvPicPr>
            <a:picLocks noChangeAspect="1"/>
          </p:cNvPicPr>
          <p:nvPr/>
        </p:nvPicPr>
        <p:blipFill>
          <a:blip r:embed="rId4"/>
          <a:stretch>
            <a:fillRect/>
          </a:stretch>
        </p:blipFill>
        <p:spPr>
          <a:xfrm>
            <a:off x="3153429" y="941489"/>
            <a:ext cx="4840681" cy="381702"/>
          </a:xfrm>
          <a:prstGeom prst="rect">
            <a:avLst/>
          </a:prstGeom>
        </p:spPr>
      </p:pic>
    </p:spTree>
    <p:extLst>
      <p:ext uri="{BB962C8B-B14F-4D97-AF65-F5344CB8AC3E}">
        <p14:creationId xmlns:p14="http://schemas.microsoft.com/office/powerpoint/2010/main" val="412028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9C235-5C4C-9720-669B-1C7080EB9749}"/>
            </a:ext>
          </a:extLst>
        </p:cNvPr>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FAC9D18A-A3EB-DF72-BE4C-BF153AC41BF0}"/>
              </a:ext>
            </a:extLst>
          </p:cNvPr>
          <p:cNvPicPr>
            <a:picLocks noChangeAspect="1"/>
          </p:cNvPicPr>
          <p:nvPr/>
        </p:nvPicPr>
        <p:blipFill>
          <a:blip r:embed="rId4"/>
          <a:srcRect/>
          <a:stretch/>
        </p:blipFill>
        <p:spPr>
          <a:xfrm>
            <a:off x="1624775" y="1143000"/>
            <a:ext cx="8942450" cy="4675910"/>
          </a:xfrm>
          <a:prstGeom prst="rect">
            <a:avLst/>
          </a:prstGeom>
        </p:spPr>
      </p:pic>
      <p:sp>
        <p:nvSpPr>
          <p:cNvPr id="4" name="Slide Number Placeholder 3">
            <a:extLst>
              <a:ext uri="{FF2B5EF4-FFF2-40B4-BE49-F238E27FC236}">
                <a16:creationId xmlns:a16="http://schemas.microsoft.com/office/drawing/2014/main" id="{D73674EB-75EB-8D9B-0104-0F2C00ECE831}"/>
              </a:ext>
            </a:extLst>
          </p:cNvPr>
          <p:cNvSpPr>
            <a:spLocks noGrp="1"/>
          </p:cNvSpPr>
          <p:nvPr>
            <p:ph type="sldNum" sz="quarter" idx="12"/>
          </p:nvPr>
        </p:nvSpPr>
        <p:spPr/>
        <p:txBody>
          <a:bodyPr/>
          <a:lstStyle/>
          <a:p>
            <a:fld id="{A85EF1E5-F080-0048-9372-CF230FDE727D}" type="slidenum">
              <a:rPr lang="es-ES" smtClean="0"/>
              <a:t>44</a:t>
            </a:fld>
            <a:endParaRPr lang="es-ES" dirty="0"/>
          </a:p>
        </p:txBody>
      </p:sp>
      <p:sp>
        <p:nvSpPr>
          <p:cNvPr id="12" name="Rectangle: Rounded Corners 11">
            <a:extLst>
              <a:ext uri="{FF2B5EF4-FFF2-40B4-BE49-F238E27FC236}">
                <a16:creationId xmlns:a16="http://schemas.microsoft.com/office/drawing/2014/main" id="{46DCF246-191F-FDBD-13FA-525CC49F262B}"/>
              </a:ext>
            </a:extLst>
          </p:cNvPr>
          <p:cNvSpPr/>
          <p:nvPr/>
        </p:nvSpPr>
        <p:spPr>
          <a:xfrm>
            <a:off x="3170450" y="4701703"/>
            <a:ext cx="4973089" cy="65560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38100">
                <a:solidFill>
                  <a:srgbClr val="FF0000"/>
                </a:solidFill>
              </a:ln>
              <a:noFill/>
            </a:endParaRPr>
          </a:p>
        </p:txBody>
      </p:sp>
      <p:sp>
        <p:nvSpPr>
          <p:cNvPr id="2" name="Rectangle 1">
            <a:extLst>
              <a:ext uri="{FF2B5EF4-FFF2-40B4-BE49-F238E27FC236}">
                <a16:creationId xmlns:a16="http://schemas.microsoft.com/office/drawing/2014/main" id="{47892A1E-1D0F-D22C-1258-BEA08872E4AF}"/>
              </a:ext>
            </a:extLst>
          </p:cNvPr>
          <p:cNvSpPr/>
          <p:nvPr/>
        </p:nvSpPr>
        <p:spPr>
          <a:xfrm>
            <a:off x="3281082" y="5529431"/>
            <a:ext cx="4012603"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3812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391240" y="418015"/>
            <a:ext cx="11119396" cy="1199537"/>
          </a:xfrm>
        </p:spPr>
        <p:txBody>
          <a:bodyPr>
            <a:normAutofit/>
          </a:bodyPr>
          <a:lstStyle/>
          <a:p>
            <a:r>
              <a:rPr lang="en-GB" b="0" dirty="0">
                <a:latin typeface="Calibri" panose="020F0502020204030204" pitchFamily="34" charset="0"/>
                <a:cs typeface="Arial" panose="020B0604020202020204" pitchFamily="34" charset="0"/>
              </a:rPr>
              <a:t>Early Stage Researcher resource funding</a:t>
            </a:r>
            <a:endParaRPr lang="en-GB" sz="2400" b="0" dirty="0"/>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45</a:t>
            </a:fld>
            <a:endParaRPr lang="es-ES" dirty="0"/>
          </a:p>
        </p:txBody>
      </p:sp>
      <p:pic>
        <p:nvPicPr>
          <p:cNvPr id="6" name="Picture 5">
            <a:extLst>
              <a:ext uri="{FF2B5EF4-FFF2-40B4-BE49-F238E27FC236}">
                <a16:creationId xmlns:a16="http://schemas.microsoft.com/office/drawing/2014/main" id="{5C327984-98B3-EA77-6E26-10ED7A24D06E}"/>
              </a:ext>
            </a:extLst>
          </p:cNvPr>
          <p:cNvPicPr>
            <a:picLocks noChangeAspect="1"/>
          </p:cNvPicPr>
          <p:nvPr/>
        </p:nvPicPr>
        <p:blipFill>
          <a:blip r:embed="rId2"/>
          <a:stretch>
            <a:fillRect/>
          </a:stretch>
        </p:blipFill>
        <p:spPr>
          <a:xfrm>
            <a:off x="2391240" y="1323203"/>
            <a:ext cx="7011378" cy="5534797"/>
          </a:xfrm>
          <a:prstGeom prst="rect">
            <a:avLst/>
          </a:prstGeom>
        </p:spPr>
      </p:pic>
    </p:spTree>
    <p:extLst>
      <p:ext uri="{BB962C8B-B14F-4D97-AF65-F5344CB8AC3E}">
        <p14:creationId xmlns:p14="http://schemas.microsoft.com/office/powerpoint/2010/main" val="1890020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7C094-5431-DC06-A711-6E5F8B751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7FCCF-898F-E587-CB3C-2AF4559646F2}"/>
              </a:ext>
            </a:extLst>
          </p:cNvPr>
          <p:cNvSpPr>
            <a:spLocks noGrp="1"/>
          </p:cNvSpPr>
          <p:nvPr>
            <p:ph type="title"/>
          </p:nvPr>
        </p:nvSpPr>
        <p:spPr>
          <a:xfrm>
            <a:off x="2811450" y="418015"/>
            <a:ext cx="10699186" cy="1199537"/>
          </a:xfrm>
        </p:spPr>
        <p:txBody>
          <a:bodyPr>
            <a:normAutofit fontScale="90000"/>
          </a:bodyPr>
          <a:lstStyle/>
          <a:p>
            <a:r>
              <a:rPr lang="en-GB" sz="4400" b="0" dirty="0">
                <a:effectLst/>
                <a:latin typeface="Calibri" panose="020F0502020204030204" pitchFamily="34" charset="0"/>
                <a:ea typeface="Calibri" panose="020F0502020204030204" pitchFamily="34" charset="0"/>
                <a:cs typeface="Arial" panose="020B0604020202020204" pitchFamily="34" charset="0"/>
              </a:rPr>
              <a:t> </a:t>
            </a:r>
            <a:br>
              <a:rPr lang="en-GB" sz="4400" b="0" dirty="0">
                <a:effectLst/>
                <a:latin typeface="Calibri" panose="020F0502020204030204" pitchFamily="34" charset="0"/>
                <a:ea typeface="Calibri" panose="020F0502020204030204" pitchFamily="34" charset="0"/>
                <a:cs typeface="Arial" panose="020B0604020202020204" pitchFamily="34" charset="0"/>
              </a:rPr>
            </a:br>
            <a:br>
              <a:rPr lang="en-GB" b="0" dirty="0">
                <a:latin typeface="Calibri" panose="020F0502020204030204" pitchFamily="34" charset="0"/>
                <a:ea typeface="Calibri" panose="020F0502020204030204" pitchFamily="34" charset="0"/>
                <a:cs typeface="Arial" panose="020B0604020202020204" pitchFamily="34" charset="0"/>
              </a:rPr>
            </a:br>
            <a:endParaRPr lang="en-GB" b="0" dirty="0"/>
          </a:p>
        </p:txBody>
      </p:sp>
      <p:sp>
        <p:nvSpPr>
          <p:cNvPr id="3" name="Content Placeholder 2">
            <a:extLst>
              <a:ext uri="{FF2B5EF4-FFF2-40B4-BE49-F238E27FC236}">
                <a16:creationId xmlns:a16="http://schemas.microsoft.com/office/drawing/2014/main" id="{6FBE8DEB-46B5-B3E7-5228-4229F72B41E9}"/>
              </a:ext>
            </a:extLst>
          </p:cNvPr>
          <p:cNvSpPr>
            <a:spLocks noGrp="1"/>
          </p:cNvSpPr>
          <p:nvPr>
            <p:ph idx="1"/>
          </p:nvPr>
        </p:nvSpPr>
        <p:spPr>
          <a:xfrm>
            <a:off x="1080655" y="1617552"/>
            <a:ext cx="6348845" cy="3710586"/>
          </a:xfrm>
        </p:spPr>
        <p:txBody>
          <a:bodyPr>
            <a:normAutofit fontScale="25000" lnSpcReduction="20000"/>
          </a:bodyPr>
          <a:lstStyle/>
          <a:p>
            <a:pPr marL="0" indent="0">
              <a:buNone/>
            </a:pPr>
            <a:r>
              <a:rPr lang="en-US" altLang="en-US" sz="14400" dirty="0">
                <a:solidFill>
                  <a:srgbClr val="002060"/>
                </a:solidFill>
              </a:rPr>
              <a:t>EUI Library News Resources</a:t>
            </a:r>
            <a:br>
              <a:rPr lang="en-US" altLang="en-US" sz="9800" dirty="0">
                <a:solidFill>
                  <a:srgbClr val="002060"/>
                </a:solidFill>
              </a:rPr>
            </a:br>
            <a:br>
              <a:rPr lang="en-US" altLang="en-US" sz="9800" dirty="0">
                <a:solidFill>
                  <a:srgbClr val="002060"/>
                </a:solidFill>
              </a:rPr>
            </a:br>
            <a:br>
              <a:rPr lang="en-US" altLang="en-US" sz="9600" dirty="0">
                <a:solidFill>
                  <a:srgbClr val="002060"/>
                </a:solidFill>
              </a:rPr>
            </a:br>
            <a:endParaRPr lang="en-US" altLang="en-US" sz="9600" dirty="0">
              <a:solidFill>
                <a:srgbClr val="002060"/>
              </a:solidFill>
            </a:endParaRPr>
          </a:p>
          <a:p>
            <a:pPr marL="0" indent="0">
              <a:buNone/>
            </a:pPr>
            <a:r>
              <a:rPr lang="en-US" altLang="en-US" sz="8000" dirty="0">
                <a:solidFill>
                  <a:srgbClr val="002060"/>
                </a:solidFill>
              </a:rPr>
              <a:t>Thomas.Bourke@EUI.eu</a:t>
            </a:r>
          </a:p>
          <a:p>
            <a:pPr marL="0" indent="0">
              <a:buNone/>
            </a:pPr>
            <a:r>
              <a:rPr lang="en-US" altLang="en-US" sz="8000" dirty="0">
                <a:solidFill>
                  <a:srgbClr val="002060"/>
                </a:solidFill>
              </a:rPr>
              <a:t>Elena.Brizioli@EUI.eu </a:t>
            </a:r>
          </a:p>
          <a:p>
            <a:pPr marL="0" indent="0">
              <a:buNone/>
            </a:pPr>
            <a:r>
              <a:rPr lang="en-US" altLang="en-US" sz="8000" dirty="0">
                <a:solidFill>
                  <a:srgbClr val="002060"/>
                </a:solidFill>
              </a:rPr>
              <a:t>Federica.Signoriello@EUI.eu</a:t>
            </a:r>
          </a:p>
          <a:p>
            <a:pPr marL="0" indent="0">
              <a:buNone/>
            </a:pPr>
            <a:endParaRPr lang="en-US" altLang="en-US" sz="9600" dirty="0">
              <a:solidFill>
                <a:srgbClr val="002060"/>
              </a:solidFill>
            </a:endParaRPr>
          </a:p>
          <a:p>
            <a:pPr marL="0" indent="0">
              <a:buNone/>
            </a:pPr>
            <a:endParaRPr lang="en-US" altLang="en-US" sz="9600" dirty="0">
              <a:solidFill>
                <a:srgbClr val="002060"/>
              </a:solidFill>
            </a:endParaRPr>
          </a:p>
          <a:p>
            <a:pPr marL="0" indent="0">
              <a:buNone/>
            </a:pPr>
            <a:r>
              <a:rPr lang="en-US" altLang="en-US" sz="8000" dirty="0">
                <a:solidFill>
                  <a:srgbClr val="002060"/>
                </a:solidFill>
              </a:rPr>
              <a:t>26 November 2025</a:t>
            </a:r>
            <a:br>
              <a:rPr lang="en-GB" altLang="en-US" sz="9600" dirty="0">
                <a:solidFill>
                  <a:srgbClr val="002060"/>
                </a:solidFill>
              </a:rPr>
            </a:br>
            <a:br>
              <a:rPr lang="en-GB" altLang="en-US" sz="3200" dirty="0">
                <a:solidFill>
                  <a:srgbClr val="002060"/>
                </a:solidFill>
              </a:rPr>
            </a:br>
            <a:endParaRPr lang="en-GB" sz="3200" dirty="0"/>
          </a:p>
        </p:txBody>
      </p:sp>
      <p:sp>
        <p:nvSpPr>
          <p:cNvPr id="4" name="Slide Number Placeholder 3">
            <a:extLst>
              <a:ext uri="{FF2B5EF4-FFF2-40B4-BE49-F238E27FC236}">
                <a16:creationId xmlns:a16="http://schemas.microsoft.com/office/drawing/2014/main" id="{96A82B49-114C-245B-CDF8-2BDD5D86A9D1}"/>
              </a:ext>
            </a:extLst>
          </p:cNvPr>
          <p:cNvSpPr>
            <a:spLocks noGrp="1"/>
          </p:cNvSpPr>
          <p:nvPr>
            <p:ph type="sldNum" sz="quarter" idx="12"/>
          </p:nvPr>
        </p:nvSpPr>
        <p:spPr/>
        <p:txBody>
          <a:bodyPr/>
          <a:lstStyle/>
          <a:p>
            <a:fld id="{A85EF1E5-F080-0048-9372-CF230FDE727D}" type="slidenum">
              <a:rPr lang="es-ES" smtClean="0"/>
              <a:t>46</a:t>
            </a:fld>
            <a:endParaRPr lang="es-ES" dirty="0"/>
          </a:p>
        </p:txBody>
      </p:sp>
      <p:pic>
        <p:nvPicPr>
          <p:cNvPr id="8" name="Picture 7">
            <a:extLst>
              <a:ext uri="{FF2B5EF4-FFF2-40B4-BE49-F238E27FC236}">
                <a16:creationId xmlns:a16="http://schemas.microsoft.com/office/drawing/2014/main" id="{CEEBB208-780C-3A97-3E86-ABCC5A8E7BAF}"/>
              </a:ext>
            </a:extLst>
          </p:cNvPr>
          <p:cNvPicPr>
            <a:picLocks noChangeAspect="1"/>
          </p:cNvPicPr>
          <p:nvPr/>
        </p:nvPicPr>
        <p:blipFill>
          <a:blip r:embed="rId2"/>
          <a:stretch>
            <a:fillRect/>
          </a:stretch>
        </p:blipFill>
        <p:spPr>
          <a:xfrm>
            <a:off x="5807683" y="2341480"/>
            <a:ext cx="5334000" cy="3267075"/>
          </a:xfrm>
          <a:prstGeom prst="rect">
            <a:avLst/>
          </a:prstGeom>
        </p:spPr>
      </p:pic>
    </p:spTree>
    <p:extLst>
      <p:ext uri="{BB962C8B-B14F-4D97-AF65-F5344CB8AC3E}">
        <p14:creationId xmlns:p14="http://schemas.microsoft.com/office/powerpoint/2010/main" val="366674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30B-855A-FB50-D29D-D75624739A63}"/>
              </a:ext>
            </a:extLst>
          </p:cNvPr>
          <p:cNvSpPr>
            <a:spLocks noGrp="1"/>
          </p:cNvSpPr>
          <p:nvPr>
            <p:ph type="title"/>
          </p:nvPr>
        </p:nvSpPr>
        <p:spPr/>
        <p:txBody>
          <a:bodyPr>
            <a:normAutofit fontScale="90000"/>
          </a:bodyPr>
          <a:lstStyle/>
          <a:p>
            <a:br>
              <a:rPr lang="en-GB" dirty="0"/>
            </a:br>
            <a:br>
              <a:rPr lang="en-GB" dirty="0"/>
            </a:br>
            <a:endParaRPr lang="en-GB" dirty="0"/>
          </a:p>
        </p:txBody>
      </p:sp>
      <p:sp>
        <p:nvSpPr>
          <p:cNvPr id="4" name="Slide Number Placeholder 3">
            <a:extLst>
              <a:ext uri="{FF2B5EF4-FFF2-40B4-BE49-F238E27FC236}">
                <a16:creationId xmlns:a16="http://schemas.microsoft.com/office/drawing/2014/main" id="{22DCA7E9-7CAC-1893-A390-BD495FEB7F74}"/>
              </a:ext>
            </a:extLst>
          </p:cNvPr>
          <p:cNvSpPr>
            <a:spLocks noGrp="1"/>
          </p:cNvSpPr>
          <p:nvPr>
            <p:ph type="sldNum" sz="quarter" idx="12"/>
          </p:nvPr>
        </p:nvSpPr>
        <p:spPr/>
        <p:txBody>
          <a:bodyPr/>
          <a:lstStyle/>
          <a:p>
            <a:fld id="{A85EF1E5-F080-0048-9372-CF230FDE727D}" type="slidenum">
              <a:rPr lang="es-ES" smtClean="0"/>
              <a:t>5</a:t>
            </a:fld>
            <a:endParaRPr lang="es-ES" dirty="0"/>
          </a:p>
        </p:txBody>
      </p:sp>
      <p:pic>
        <p:nvPicPr>
          <p:cNvPr id="6" name="Picture 5">
            <a:extLst>
              <a:ext uri="{FF2B5EF4-FFF2-40B4-BE49-F238E27FC236}">
                <a16:creationId xmlns:a16="http://schemas.microsoft.com/office/drawing/2014/main" id="{01618B37-D016-F463-1230-7D0D47B14D17}"/>
              </a:ext>
            </a:extLst>
          </p:cNvPr>
          <p:cNvPicPr>
            <a:picLocks noChangeAspect="1"/>
          </p:cNvPicPr>
          <p:nvPr/>
        </p:nvPicPr>
        <p:blipFill>
          <a:blip r:embed="rId2"/>
          <a:stretch>
            <a:fillRect/>
          </a:stretch>
        </p:blipFill>
        <p:spPr>
          <a:xfrm>
            <a:off x="2169826" y="684621"/>
            <a:ext cx="8688013" cy="5815824"/>
          </a:xfrm>
          <a:prstGeom prst="rect">
            <a:avLst/>
          </a:prstGeom>
        </p:spPr>
      </p:pic>
      <p:pic>
        <p:nvPicPr>
          <p:cNvPr id="11" name="Picture 10">
            <a:hlinkClick r:id="rId3"/>
            <a:extLst>
              <a:ext uri="{FF2B5EF4-FFF2-40B4-BE49-F238E27FC236}">
                <a16:creationId xmlns:a16="http://schemas.microsoft.com/office/drawing/2014/main" id="{F07A3F85-5E68-CAC3-DDD4-665F50294EA6}"/>
              </a:ext>
            </a:extLst>
          </p:cNvPr>
          <p:cNvPicPr>
            <a:picLocks noChangeAspect="1"/>
          </p:cNvPicPr>
          <p:nvPr/>
        </p:nvPicPr>
        <p:blipFill>
          <a:blip r:embed="rId4"/>
          <a:stretch>
            <a:fillRect/>
          </a:stretch>
        </p:blipFill>
        <p:spPr>
          <a:xfrm>
            <a:off x="10857839" y="5858333"/>
            <a:ext cx="463336" cy="566977"/>
          </a:xfrm>
          <a:prstGeom prst="rect">
            <a:avLst/>
          </a:prstGeom>
        </p:spPr>
      </p:pic>
    </p:spTree>
    <p:extLst>
      <p:ext uri="{BB962C8B-B14F-4D97-AF65-F5344CB8AC3E}">
        <p14:creationId xmlns:p14="http://schemas.microsoft.com/office/powerpoint/2010/main" val="1059935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1199537"/>
          </a:xfrm>
        </p:spPr>
        <p:txBody>
          <a:bodyPr/>
          <a:lstStyle/>
          <a:p>
            <a:r>
              <a:rPr lang="en-GB" b="0" dirty="0">
                <a:latin typeface="Calibri" panose="020F0502020204030204" pitchFamily="34" charset="0"/>
                <a:cs typeface="Arial" panose="020B0604020202020204" pitchFamily="34" charset="0"/>
              </a:rPr>
              <a:t>       Categories</a:t>
            </a:r>
            <a:endParaRPr lang="en-GB" b="0" dirty="0"/>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659377" y="1330036"/>
            <a:ext cx="10699186" cy="4359564"/>
          </a:xfrm>
        </p:spPr>
        <p:txBody>
          <a:bodyPr>
            <a:noAutofit/>
          </a:bodyPr>
          <a:lstStyle/>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 Newspapers / gazettes / magazines</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 Wire services (news agencies)</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 Digital versions of analogue newspapers</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 Newspaper websites / news websites</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 News aggregators / databases</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 Digital ‘primacy’ in 21</a:t>
            </a:r>
            <a:r>
              <a:rPr lang="en-GB" sz="4000" baseline="30000" dirty="0">
                <a:latin typeface="Calibri" panose="020F0502020204030204" pitchFamily="34" charset="0"/>
                <a:ea typeface="Calibri" panose="020F0502020204030204" pitchFamily="34" charset="0"/>
                <a:cs typeface="Arial" panose="020B0604020202020204" pitchFamily="34" charset="0"/>
              </a:rPr>
              <a:t>st</a:t>
            </a:r>
            <a:r>
              <a:rPr lang="en-GB" sz="4000" dirty="0">
                <a:latin typeface="Calibri" panose="020F0502020204030204" pitchFamily="34" charset="0"/>
                <a:ea typeface="Calibri" panose="020F0502020204030204" pitchFamily="34" charset="0"/>
                <a:cs typeface="Arial" panose="020B0604020202020204" pitchFamily="34" charset="0"/>
              </a:rPr>
              <a:t> Century</a:t>
            </a:r>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6</a:t>
            </a:fld>
            <a:endParaRPr lang="es-ES" dirty="0"/>
          </a:p>
        </p:txBody>
      </p:sp>
    </p:spTree>
    <p:extLst>
      <p:ext uri="{BB962C8B-B14F-4D97-AF65-F5344CB8AC3E}">
        <p14:creationId xmlns:p14="http://schemas.microsoft.com/office/powerpoint/2010/main" val="590557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B25F-AFF5-2764-48C6-87F482152B31}"/>
              </a:ext>
            </a:extLst>
          </p:cNvPr>
          <p:cNvSpPr>
            <a:spLocks noGrp="1"/>
          </p:cNvSpPr>
          <p:nvPr>
            <p:ph type="title"/>
          </p:nvPr>
        </p:nvSpPr>
        <p:spPr>
          <a:xfrm>
            <a:off x="2811450" y="418015"/>
            <a:ext cx="10699186" cy="1199537"/>
          </a:xfrm>
        </p:spPr>
        <p:txBody>
          <a:bodyPr/>
          <a:lstStyle/>
          <a:p>
            <a:r>
              <a:rPr lang="en-GB" b="0" dirty="0">
                <a:latin typeface="Calibri" panose="020F0502020204030204" pitchFamily="34" charset="0"/>
                <a:cs typeface="Arial" panose="020B0604020202020204" pitchFamily="34" charset="0"/>
              </a:rPr>
              <a:t>        Multi-media</a:t>
            </a:r>
            <a:endParaRPr lang="en-GB" b="0" dirty="0"/>
          </a:p>
        </p:txBody>
      </p:sp>
      <p:sp>
        <p:nvSpPr>
          <p:cNvPr id="3" name="Content Placeholder 2">
            <a:extLst>
              <a:ext uri="{FF2B5EF4-FFF2-40B4-BE49-F238E27FC236}">
                <a16:creationId xmlns:a16="http://schemas.microsoft.com/office/drawing/2014/main" id="{89ED4F0C-C4F0-4B9C-481F-32EA7D4C0F59}"/>
              </a:ext>
            </a:extLst>
          </p:cNvPr>
          <p:cNvSpPr>
            <a:spLocks noGrp="1"/>
          </p:cNvSpPr>
          <p:nvPr>
            <p:ph idx="1"/>
          </p:nvPr>
        </p:nvSpPr>
        <p:spPr>
          <a:xfrm>
            <a:off x="659377" y="1757824"/>
            <a:ext cx="10699186" cy="3189814"/>
          </a:xfrm>
        </p:spPr>
        <p:txBody>
          <a:bodyPr>
            <a:noAutofit/>
          </a:bodyPr>
          <a:lstStyle/>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P</a:t>
            </a:r>
            <a:r>
              <a:rPr lang="en-GB" sz="4000" dirty="0">
                <a:effectLst/>
                <a:latin typeface="Calibri" panose="020F0502020204030204" pitchFamily="34" charset="0"/>
                <a:ea typeface="Calibri" panose="020F0502020204030204" pitchFamily="34" charset="0"/>
                <a:cs typeface="Arial" panose="020B0604020202020204" pitchFamily="34" charset="0"/>
              </a:rPr>
              <a:t>ublishers</a:t>
            </a:r>
            <a:r>
              <a:rPr lang="en-GB" sz="3600" dirty="0">
                <a:effectLst/>
                <a:latin typeface="Calibri" panose="020F0502020204030204" pitchFamily="34" charset="0"/>
                <a:ea typeface="Calibri" panose="020F0502020204030204" pitchFamily="34" charset="0"/>
                <a:cs typeface="Arial" panose="020B0604020202020204" pitchFamily="34" charset="0"/>
              </a:rPr>
              <a:t>’</a:t>
            </a:r>
            <a:r>
              <a:rPr lang="en-GB" sz="4000" dirty="0">
                <a:effectLst/>
                <a:latin typeface="Calibri" panose="020F0502020204030204" pitchFamily="34" charset="0"/>
                <a:ea typeface="Calibri" panose="020F0502020204030204" pitchFamily="34" charset="0"/>
                <a:cs typeface="Arial" panose="020B0604020202020204" pitchFamily="34" charset="0"/>
              </a:rPr>
              <a:t> platforms  </a:t>
            </a:r>
            <a:r>
              <a:rPr lang="en-GB" sz="3600" dirty="0">
                <a:effectLst/>
                <a:latin typeface="Calibri" panose="020F0502020204030204" pitchFamily="34" charset="0"/>
                <a:ea typeface="Calibri" panose="020F0502020204030204" pitchFamily="34" charset="0"/>
                <a:cs typeface="Arial" panose="020B0604020202020204" pitchFamily="34" charset="0"/>
              </a:rPr>
              <a:t>/</a:t>
            </a:r>
            <a:r>
              <a:rPr lang="en-GB" sz="4000" dirty="0">
                <a:effectLst/>
                <a:latin typeface="Calibri" panose="020F0502020204030204" pitchFamily="34" charset="0"/>
                <a:ea typeface="Calibri" panose="020F0502020204030204" pitchFamily="34" charset="0"/>
                <a:cs typeface="Arial" panose="020B0604020202020204" pitchFamily="34" charset="0"/>
              </a:rPr>
              <a:t>  </a:t>
            </a:r>
            <a:r>
              <a:rPr lang="en-GB" sz="4000" dirty="0">
                <a:latin typeface="Calibri" panose="020F0502020204030204" pitchFamily="34" charset="0"/>
                <a:ea typeface="Calibri" panose="020F0502020204030204" pitchFamily="34" charset="0"/>
                <a:cs typeface="Arial" panose="020B0604020202020204" pitchFamily="34" charset="0"/>
              </a:rPr>
              <a:t>M</a:t>
            </a:r>
            <a:r>
              <a:rPr lang="en-GB" sz="4000" dirty="0">
                <a:effectLst/>
                <a:latin typeface="Calibri" panose="020F0502020204030204" pitchFamily="34" charset="0"/>
                <a:ea typeface="Calibri" panose="020F0502020204030204" pitchFamily="34" charset="0"/>
                <a:cs typeface="Arial" panose="020B0604020202020204" pitchFamily="34" charset="0"/>
              </a:rPr>
              <a:t>obile app</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Aggregator databases / digital archives</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Microform / CD-rom</a:t>
            </a:r>
          </a:p>
          <a:p>
            <a:pPr lvl="1">
              <a:lnSpc>
                <a:spcPct val="107000"/>
              </a:lnSpc>
              <a:spcAft>
                <a:spcPts val="800"/>
              </a:spcAft>
            </a:pPr>
            <a:r>
              <a:rPr lang="en-GB" sz="4000" dirty="0">
                <a:latin typeface="Calibri" panose="020F0502020204030204" pitchFamily="34" charset="0"/>
                <a:ea typeface="Calibri" panose="020F0502020204030204" pitchFamily="34" charset="0"/>
                <a:cs typeface="Arial" panose="020B0604020202020204" pitchFamily="34" charset="0"/>
              </a:rPr>
              <a:t>Paper</a:t>
            </a:r>
          </a:p>
        </p:txBody>
      </p:sp>
      <p:sp>
        <p:nvSpPr>
          <p:cNvPr id="4" name="Slide Number Placeholder 3">
            <a:extLst>
              <a:ext uri="{FF2B5EF4-FFF2-40B4-BE49-F238E27FC236}">
                <a16:creationId xmlns:a16="http://schemas.microsoft.com/office/drawing/2014/main" id="{6278B613-44D0-B6B7-E06D-8715DEDBDC2F}"/>
              </a:ext>
            </a:extLst>
          </p:cNvPr>
          <p:cNvSpPr>
            <a:spLocks noGrp="1"/>
          </p:cNvSpPr>
          <p:nvPr>
            <p:ph type="sldNum" sz="quarter" idx="12"/>
          </p:nvPr>
        </p:nvSpPr>
        <p:spPr/>
        <p:txBody>
          <a:bodyPr/>
          <a:lstStyle/>
          <a:p>
            <a:fld id="{A85EF1E5-F080-0048-9372-CF230FDE727D}" type="slidenum">
              <a:rPr lang="es-ES" smtClean="0"/>
              <a:t>7</a:t>
            </a:fld>
            <a:endParaRPr lang="es-ES" dirty="0"/>
          </a:p>
        </p:txBody>
      </p:sp>
    </p:spTree>
    <p:extLst>
      <p:ext uri="{BB962C8B-B14F-4D97-AF65-F5344CB8AC3E}">
        <p14:creationId xmlns:p14="http://schemas.microsoft.com/office/powerpoint/2010/main" val="2732316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8</a:t>
            </a:fld>
            <a:endParaRPr lang="es-ES" dirty="0"/>
          </a:p>
        </p:txBody>
      </p:sp>
      <p:pic>
        <p:nvPicPr>
          <p:cNvPr id="2" name="Picture 1">
            <a:hlinkClick r:id="rId2"/>
          </p:cNvPr>
          <p:cNvPicPr>
            <a:picLocks noChangeAspect="1"/>
          </p:cNvPicPr>
          <p:nvPr/>
        </p:nvPicPr>
        <p:blipFill>
          <a:blip r:embed="rId3"/>
          <a:stretch>
            <a:fillRect/>
          </a:stretch>
        </p:blipFill>
        <p:spPr>
          <a:xfrm>
            <a:off x="11617828" y="6128790"/>
            <a:ext cx="463336" cy="566977"/>
          </a:xfrm>
          <a:prstGeom prst="rect">
            <a:avLst/>
          </a:prstGeom>
        </p:spPr>
      </p:pic>
      <p:pic>
        <p:nvPicPr>
          <p:cNvPr id="6" name="Picture 5">
            <a:extLst>
              <a:ext uri="{FF2B5EF4-FFF2-40B4-BE49-F238E27FC236}">
                <a16:creationId xmlns:a16="http://schemas.microsoft.com/office/drawing/2014/main" id="{E0498AA8-68FB-FB31-516E-3E1900E4BA85}"/>
              </a:ext>
            </a:extLst>
          </p:cNvPr>
          <p:cNvPicPr>
            <a:picLocks noChangeAspect="1"/>
          </p:cNvPicPr>
          <p:nvPr/>
        </p:nvPicPr>
        <p:blipFill>
          <a:blip r:embed="rId4"/>
          <a:stretch>
            <a:fillRect/>
          </a:stretch>
        </p:blipFill>
        <p:spPr>
          <a:xfrm>
            <a:off x="278543" y="387813"/>
            <a:ext cx="10954136" cy="6307954"/>
          </a:xfrm>
          <a:prstGeom prst="rect">
            <a:avLst/>
          </a:prstGeom>
        </p:spPr>
      </p:pic>
    </p:spTree>
    <p:extLst>
      <p:ext uri="{BB962C8B-B14F-4D97-AF65-F5344CB8AC3E}">
        <p14:creationId xmlns:p14="http://schemas.microsoft.com/office/powerpoint/2010/main" val="595856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5EF1E5-F080-0048-9372-CF230FDE727D}" type="slidenum">
              <a:rPr lang="es-ES" smtClean="0"/>
              <a:t>9</a:t>
            </a:fld>
            <a:endParaRPr lang="es-ES" dirty="0"/>
          </a:p>
        </p:txBody>
      </p:sp>
      <p:pic>
        <p:nvPicPr>
          <p:cNvPr id="6" name="Picture 5"/>
          <p:cNvPicPr>
            <a:picLocks noChangeAspect="1"/>
          </p:cNvPicPr>
          <p:nvPr/>
        </p:nvPicPr>
        <p:blipFill>
          <a:blip r:embed="rId2"/>
          <a:stretch>
            <a:fillRect/>
          </a:stretch>
        </p:blipFill>
        <p:spPr>
          <a:xfrm>
            <a:off x="231102" y="268127"/>
            <a:ext cx="11001577" cy="6300523"/>
          </a:xfrm>
          <a:prstGeom prst="rect">
            <a:avLst/>
          </a:prstGeom>
        </p:spPr>
      </p:pic>
      <p:pic>
        <p:nvPicPr>
          <p:cNvPr id="2" name="Picture 1">
            <a:hlinkClick r:id="rId3"/>
          </p:cNvPr>
          <p:cNvPicPr>
            <a:picLocks noChangeAspect="1"/>
          </p:cNvPicPr>
          <p:nvPr/>
        </p:nvPicPr>
        <p:blipFill>
          <a:blip r:embed="rId4"/>
          <a:stretch>
            <a:fillRect/>
          </a:stretch>
        </p:blipFill>
        <p:spPr>
          <a:xfrm>
            <a:off x="10831986" y="5975422"/>
            <a:ext cx="463336" cy="566977"/>
          </a:xfrm>
          <a:prstGeom prst="rect">
            <a:avLst/>
          </a:prstGeom>
        </p:spPr>
      </p:pic>
    </p:spTree>
    <p:extLst>
      <p:ext uri="{BB962C8B-B14F-4D97-AF65-F5344CB8AC3E}">
        <p14:creationId xmlns:p14="http://schemas.microsoft.com/office/powerpoint/2010/main" val="3837558302"/>
      </p:ext>
    </p:extLst>
  </p:cSld>
  <p:clrMapOvr>
    <a:masterClrMapping/>
  </p:clrMapOvr>
</p:sld>
</file>

<file path=ppt/theme/theme1.xml><?xml version="1.0" encoding="utf-8"?>
<a:theme xmlns:a="http://schemas.openxmlformats.org/drawingml/2006/main" name="Tema de Office">
  <a:themeElements>
    <a:clrScheme name="EUI colour palette">
      <a:dk1>
        <a:srgbClr val="004575"/>
      </a:dk1>
      <a:lt1>
        <a:srgbClr val="FFFFFF"/>
      </a:lt1>
      <a:dk2>
        <a:srgbClr val="004575"/>
      </a:dk2>
      <a:lt2>
        <a:srgbClr val="FFFFFF"/>
      </a:lt2>
      <a:accent1>
        <a:srgbClr val="8F932F"/>
      </a:accent1>
      <a:accent2>
        <a:srgbClr val="C85826"/>
      </a:accent2>
      <a:accent3>
        <a:srgbClr val="C3AEA1"/>
      </a:accent3>
      <a:accent4>
        <a:srgbClr val="F1C36F"/>
      </a:accent4>
      <a:accent5>
        <a:srgbClr val="2480C4"/>
      </a:accent5>
      <a:accent6>
        <a:srgbClr val="00457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1431</Words>
  <Application>Microsoft Office PowerPoint</Application>
  <PresentationFormat>Widescreen</PresentationFormat>
  <Paragraphs>219</Paragraphs>
  <Slides>46</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nunito sans</vt:lpstr>
      <vt:lpstr>Roboto</vt:lpstr>
      <vt:lpstr>Segoe UI</vt:lpstr>
      <vt:lpstr>Tema de Office</vt:lpstr>
      <vt:lpstr>   </vt:lpstr>
      <vt:lpstr>PowerPoint Presentation</vt:lpstr>
      <vt:lpstr>PowerPoint Presentation</vt:lpstr>
      <vt:lpstr> Follow instructions in the Catalogue</vt:lpstr>
      <vt:lpstr>  </vt:lpstr>
      <vt:lpstr>       Categories</vt:lpstr>
      <vt:lpstr>        Multi-media</vt:lpstr>
      <vt:lpstr>PowerPoint Presentation</vt:lpstr>
      <vt:lpstr>PowerPoint Presentation</vt:lpstr>
      <vt:lpstr>  </vt:lpstr>
      <vt:lpstr>PowerPoint Presentation</vt:lpstr>
      <vt:lpstr>PowerPoint Presentation</vt:lpstr>
      <vt:lpstr>     Newsletters and alerts</vt:lpstr>
      <vt:lpstr>PowerPoint Presentation</vt:lpstr>
      <vt:lpstr>PowerPoint Presentation</vt:lpstr>
      <vt:lpstr>PowerPoint Presentation</vt:lpstr>
      <vt:lpstr>Multiple modes of access</vt:lpstr>
      <vt:lpstr>Terms and Conditions of access and use  </vt:lpstr>
      <vt:lpstr>PowerPoint Presentation</vt:lpstr>
      <vt:lpstr>PowerPoint Presentation</vt:lpstr>
      <vt:lpstr>PowerPoint Presentation</vt:lpstr>
      <vt:lpstr>Factiva search operators</vt:lpstr>
      <vt:lpstr>PowerPoint Presentation</vt:lpstr>
      <vt:lpstr>       Factiva support</vt:lpstr>
      <vt:lpstr>PowerPoint Presentation</vt:lpstr>
      <vt:lpstr>PowerPoint Presentation</vt:lpstr>
      <vt:lpstr>Available Apps</vt:lpstr>
      <vt:lpstr> </vt:lpstr>
      <vt:lpstr>PowerPoint Presentation</vt:lpstr>
      <vt:lpstr>                                            Main features </vt:lpstr>
      <vt:lpstr>                                           Main features </vt:lpstr>
      <vt:lpstr>                                           Main features </vt:lpstr>
      <vt:lpstr> </vt:lpstr>
      <vt:lpstr> </vt:lpstr>
      <vt:lpstr> </vt:lpstr>
      <vt:lpstr> </vt:lpstr>
      <vt:lpstr> </vt:lpstr>
      <vt:lpstr> </vt:lpstr>
      <vt:lpstr> </vt:lpstr>
      <vt:lpstr>  Use the REPORT AN ACCESS PROBLEM link to contact us for any problems you may encounter accessing Library electronic resources</vt:lpstr>
      <vt:lpstr>NewsGuard</vt:lpstr>
      <vt:lpstr>PowerPoint Presentation</vt:lpstr>
      <vt:lpstr>PowerPoint Presentation</vt:lpstr>
      <vt:lpstr>PowerPoint Presentation</vt:lpstr>
      <vt:lpstr>Early Stage Researcher resource funding</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Medina Medina, Eva</dc:creator>
  <cp:lastModifiedBy>Bourke, Thomas</cp:lastModifiedBy>
  <cp:revision>295</cp:revision>
  <dcterms:created xsi:type="dcterms:W3CDTF">2021-04-07T09:33:36Z</dcterms:created>
  <dcterms:modified xsi:type="dcterms:W3CDTF">2025-11-26T11:19:38Z</dcterms:modified>
</cp:coreProperties>
</file>