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7"/>
  </p:notesMasterIdLst>
  <p:sldIdLst>
    <p:sldId id="503" r:id="rId2"/>
    <p:sldId id="569" r:id="rId3"/>
    <p:sldId id="568" r:id="rId4"/>
    <p:sldId id="576" r:id="rId5"/>
    <p:sldId id="583" r:id="rId6"/>
    <p:sldId id="589" r:id="rId7"/>
    <p:sldId id="577" r:id="rId8"/>
    <p:sldId id="571" r:id="rId9"/>
    <p:sldId id="578" r:id="rId10"/>
    <p:sldId id="580" r:id="rId11"/>
    <p:sldId id="591" r:id="rId12"/>
    <p:sldId id="590" r:id="rId13"/>
    <p:sldId id="582" r:id="rId14"/>
    <p:sldId id="586" r:id="rId15"/>
    <p:sldId id="596" r:id="rId16"/>
    <p:sldId id="592" r:id="rId17"/>
    <p:sldId id="594" r:id="rId18"/>
    <p:sldId id="574" r:id="rId19"/>
    <p:sldId id="597" r:id="rId20"/>
    <p:sldId id="598" r:id="rId21"/>
    <p:sldId id="616" r:id="rId22"/>
    <p:sldId id="599" r:id="rId23"/>
    <p:sldId id="600" r:id="rId24"/>
    <p:sldId id="601" r:id="rId25"/>
    <p:sldId id="602" r:id="rId26"/>
    <p:sldId id="603" r:id="rId27"/>
    <p:sldId id="604" r:id="rId28"/>
    <p:sldId id="605" r:id="rId29"/>
    <p:sldId id="607" r:id="rId30"/>
    <p:sldId id="618" r:id="rId31"/>
    <p:sldId id="608" r:id="rId32"/>
    <p:sldId id="609" r:id="rId33"/>
    <p:sldId id="619" r:id="rId34"/>
    <p:sldId id="610" r:id="rId35"/>
    <p:sldId id="611" r:id="rId36"/>
    <p:sldId id="612" r:id="rId37"/>
    <p:sldId id="613" r:id="rId38"/>
    <p:sldId id="614" r:id="rId39"/>
    <p:sldId id="573" r:id="rId40"/>
    <p:sldId id="621" r:id="rId41"/>
    <p:sldId id="567" r:id="rId42"/>
    <p:sldId id="626" r:id="rId43"/>
    <p:sldId id="622" r:id="rId44"/>
    <p:sldId id="624" r:id="rId45"/>
    <p:sldId id="625" r:id="rId4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3"/>
    <p:restoredTop sz="93971" autoAdjust="0"/>
  </p:normalViewPr>
  <p:slideViewPr>
    <p:cSldViewPr snapToGrid="0" snapToObjects="1">
      <p:cViewPr varScale="1">
        <p:scale>
          <a:sx n="108" d="100"/>
          <a:sy n="108"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C74D7-B747-A544-8AF3-0B2CD48366B7}" type="datetimeFigureOut">
              <a:rPr lang="es-ES" smtClean="0"/>
              <a:t>10/12/2024</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E7F3-2854-5B40-84BD-7C1D6E3868AD}" type="slidenum">
              <a:rPr lang="es-ES" smtClean="0"/>
              <a:t>‹#›</a:t>
            </a:fld>
            <a:endParaRPr lang="es-ES" dirty="0"/>
          </a:p>
        </p:txBody>
      </p:sp>
    </p:spTree>
    <p:extLst>
      <p:ext uri="{BB962C8B-B14F-4D97-AF65-F5344CB8AC3E}">
        <p14:creationId xmlns:p14="http://schemas.microsoft.com/office/powerpoint/2010/main" val="230453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D07F-D9E6-E845-ABAE-C496A55B9EFE}"/>
              </a:ext>
            </a:extLst>
          </p:cNvPr>
          <p:cNvSpPr>
            <a:spLocks noGrp="1"/>
          </p:cNvSpPr>
          <p:nvPr>
            <p:ph type="ctrTitle"/>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5838330-9B46-2B4A-88CB-BBA6492EC271}"/>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17283714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6"/>
            <a:ext cx="5859463" cy="2156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posición de imagen 2">
            <a:extLst>
              <a:ext uri="{FF2B5EF4-FFF2-40B4-BE49-F238E27FC236}">
                <a16:creationId xmlns:a16="http://schemas.microsoft.com/office/drawing/2014/main" id="{F27B96D6-59E0-D14C-82BF-94DBA4C75E6C}"/>
              </a:ext>
            </a:extLst>
          </p:cNvPr>
          <p:cNvSpPr>
            <a:spLocks noGrp="1"/>
          </p:cNvSpPr>
          <p:nvPr>
            <p:ph type="pic" idx="13"/>
          </p:nvPr>
        </p:nvSpPr>
        <p:spPr>
          <a:xfrm>
            <a:off x="874712" y="987425"/>
            <a:ext cx="45497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10" name="Marcador de posición de imagen 2">
            <a:extLst>
              <a:ext uri="{FF2B5EF4-FFF2-40B4-BE49-F238E27FC236}">
                <a16:creationId xmlns:a16="http://schemas.microsoft.com/office/drawing/2014/main" id="{6D5BA7C9-59E2-5942-B6A2-525CBCA90630}"/>
              </a:ext>
            </a:extLst>
          </p:cNvPr>
          <p:cNvSpPr>
            <a:spLocks noGrp="1"/>
          </p:cNvSpPr>
          <p:nvPr>
            <p:ph type="pic" idx="14"/>
          </p:nvPr>
        </p:nvSpPr>
        <p:spPr>
          <a:xfrm>
            <a:off x="5600699" y="3303816"/>
            <a:ext cx="5859463" cy="25572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Tree>
    <p:extLst>
      <p:ext uri="{BB962C8B-B14F-4D97-AF65-F5344CB8AC3E}">
        <p14:creationId xmlns:p14="http://schemas.microsoft.com/office/powerpoint/2010/main" val="2153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56A72-C98F-E741-AC4E-26A159CDE4FC}"/>
              </a:ext>
            </a:extLst>
          </p:cNvPr>
          <p:cNvSpPr>
            <a:spLocks noGrp="1"/>
          </p:cNvSpPr>
          <p:nvPr>
            <p:ph type="title"/>
          </p:nvPr>
        </p:nvSpPr>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FDDFAC3D-E137-3444-AC1A-D6879E2B0C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62EE16B5-B918-5E43-91B5-2204959A3352}"/>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8988F3EA-C852-F14C-ABB6-86035C9CA05C}"/>
              </a:ext>
            </a:extLst>
          </p:cNvPr>
          <p:cNvSpPr>
            <a:spLocks noGrp="1"/>
          </p:cNvSpPr>
          <p:nvPr>
            <p:ph type="ftr" sz="quarter" idx="3"/>
          </p:nvPr>
        </p:nvSpPr>
        <p:spPr>
          <a:xfrm>
            <a:off x="4038600" y="613783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2571964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64D801-4D0C-F647-AD55-976FC10FA885}"/>
              </a:ext>
            </a:extLst>
          </p:cNvPr>
          <p:cNvSpPr>
            <a:spLocks noGrp="1"/>
          </p:cNvSpPr>
          <p:nvPr>
            <p:ph type="title" orient="vert"/>
          </p:nvPr>
        </p:nvSpPr>
        <p:spPr>
          <a:xfrm>
            <a:off x="8724899" y="1146411"/>
            <a:ext cx="2735263" cy="4763070"/>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38447500-C1C1-0C48-8E36-0A8847A5DD7F}"/>
              </a:ext>
            </a:extLst>
          </p:cNvPr>
          <p:cNvSpPr>
            <a:spLocks noGrp="1"/>
          </p:cNvSpPr>
          <p:nvPr>
            <p:ph type="body" orient="vert" idx="1"/>
          </p:nvPr>
        </p:nvSpPr>
        <p:spPr>
          <a:xfrm>
            <a:off x="874713" y="1146411"/>
            <a:ext cx="7697787" cy="476306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a:extLst>
              <a:ext uri="{FF2B5EF4-FFF2-40B4-BE49-F238E27FC236}">
                <a16:creationId xmlns:a16="http://schemas.microsoft.com/office/drawing/2014/main" id="{ACDF95EA-C615-C54E-903A-00253A22FF24}"/>
              </a:ext>
            </a:extLst>
          </p:cNvPr>
          <p:cNvSpPr>
            <a:spLocks noGrp="1"/>
          </p:cNvSpPr>
          <p:nvPr>
            <p:ph type="ftr" sz="quarter" idx="11"/>
          </p:nvPr>
        </p:nvSpPr>
        <p:spPr>
          <a:xfrm>
            <a:off x="4038600" y="6091997"/>
            <a:ext cx="4114800" cy="365125"/>
          </a:xfrm>
          <a:prstGeom prst="rect">
            <a:avLst/>
          </a:prstGeom>
        </p:spPr>
        <p:txBody>
          <a:bodyPr/>
          <a:lstStyle/>
          <a:p>
            <a:endParaRPr lang="es-ES" dirty="0"/>
          </a:p>
        </p:txBody>
      </p:sp>
      <p:sp>
        <p:nvSpPr>
          <p:cNvPr id="6" name="Marcador de número de diapositiva 5">
            <a:extLst>
              <a:ext uri="{FF2B5EF4-FFF2-40B4-BE49-F238E27FC236}">
                <a16:creationId xmlns:a16="http://schemas.microsoft.com/office/drawing/2014/main" id="{CA224883-BAD4-ED4E-A8D0-FF3E0A4D8CA8}"/>
              </a:ext>
            </a:extLst>
          </p:cNvPr>
          <p:cNvSpPr>
            <a:spLocks noGrp="1"/>
          </p:cNvSpPr>
          <p:nvPr>
            <p:ph type="sldNum" sz="quarter" idx="12"/>
          </p:nvPr>
        </p:nvSpPr>
        <p:spPr/>
        <p:txBody>
          <a:bodyPr/>
          <a:lstStyle/>
          <a:p>
            <a:fld id="{A85EF1E5-F080-0048-9372-CF230FDE727D}" type="slidenum">
              <a:rPr lang="es-ES" smtClean="0"/>
              <a:t>‹#›</a:t>
            </a:fld>
            <a:endParaRPr lang="es-ES" dirty="0"/>
          </a:p>
        </p:txBody>
      </p:sp>
    </p:spTree>
    <p:extLst>
      <p:ext uri="{BB962C8B-B14F-4D97-AF65-F5344CB8AC3E}">
        <p14:creationId xmlns:p14="http://schemas.microsoft.com/office/powerpoint/2010/main" val="29725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78EB0-7FFF-D243-87E2-2C4100C0E1E6}"/>
              </a:ext>
            </a:extLst>
          </p:cNvPr>
          <p:cNvSpPr>
            <a:spLocks noGrp="1"/>
          </p:cNvSpPr>
          <p:nvPr>
            <p:ph type="title"/>
          </p:nvPr>
        </p:nvSpPr>
        <p:spPr>
          <a:xfrm>
            <a:off x="760977" y="1152758"/>
            <a:ext cx="10699186" cy="1325563"/>
          </a:xfrm>
        </p:spPr>
        <p:txBody>
          <a:bodyPr anchor="t" anchorCtr="0"/>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82133987-260A-A94D-B9A9-1EA7E495E5BC}"/>
              </a:ext>
            </a:extLst>
          </p:cNvPr>
          <p:cNvSpPr>
            <a:spLocks noGrp="1"/>
          </p:cNvSpPr>
          <p:nvPr>
            <p:ph idx="1"/>
          </p:nvPr>
        </p:nvSpPr>
        <p:spPr>
          <a:xfrm>
            <a:off x="760977" y="2730926"/>
            <a:ext cx="10699186" cy="3189814"/>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B3C0C721-1EDF-CD47-929B-E9BD70E1372D}"/>
              </a:ext>
            </a:extLst>
          </p:cNvPr>
          <p:cNvSpPr>
            <a:spLocks noGrp="1"/>
          </p:cNvSpPr>
          <p:nvPr>
            <p:ph type="sldNum" sz="quarter" idx="12"/>
          </p:nvPr>
        </p:nvSpPr>
        <p:spPr>
          <a:xfrm>
            <a:off x="11232679" y="6076349"/>
            <a:ext cx="450935" cy="365125"/>
          </a:xfrm>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1085A88C-3371-1346-B902-FE0F5CCDDF04}"/>
              </a:ext>
            </a:extLst>
          </p:cNvPr>
          <p:cNvSpPr>
            <a:spLocks noGrp="1"/>
          </p:cNvSpPr>
          <p:nvPr>
            <p:ph type="ftr" sz="quarter" idx="3"/>
          </p:nvPr>
        </p:nvSpPr>
        <p:spPr>
          <a:xfrm>
            <a:off x="4046508" y="6130779"/>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78322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1E003-4354-BE4E-BAD0-09E4E55EF75A}"/>
              </a:ext>
            </a:extLst>
          </p:cNvPr>
          <p:cNvSpPr>
            <a:spLocks noGrp="1"/>
          </p:cNvSpPr>
          <p:nvPr>
            <p:ph type="title"/>
          </p:nvPr>
        </p:nvSpPr>
        <p:spPr>
          <a:xfrm>
            <a:off x="730293" y="1332548"/>
            <a:ext cx="10729870" cy="2852737"/>
          </a:xfrm>
        </p:spPr>
        <p:txBody>
          <a:bodyPr anchor="t" anchorCtr="0"/>
          <a:lstStyle>
            <a:lvl1pPr>
              <a:defRPr sz="6000"/>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D944C37-D002-7249-9671-D115B41904F4}"/>
              </a:ext>
            </a:extLst>
          </p:cNvPr>
          <p:cNvSpPr>
            <a:spLocks noGrp="1"/>
          </p:cNvSpPr>
          <p:nvPr>
            <p:ph type="body" idx="1"/>
          </p:nvPr>
        </p:nvSpPr>
        <p:spPr>
          <a:xfrm>
            <a:off x="730293" y="4425633"/>
            <a:ext cx="107298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6" name="Marcador de número de diapositiva 5">
            <a:extLst>
              <a:ext uri="{FF2B5EF4-FFF2-40B4-BE49-F238E27FC236}">
                <a16:creationId xmlns:a16="http://schemas.microsoft.com/office/drawing/2014/main" id="{87CA001B-E590-9546-A1BC-8E7E3A7EFC36}"/>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93CD924F-B0BA-D34B-8679-987480628B3E}"/>
              </a:ext>
            </a:extLst>
          </p:cNvPr>
          <p:cNvSpPr>
            <a:spLocks noGrp="1"/>
          </p:cNvSpPr>
          <p:nvPr>
            <p:ph type="ftr" sz="quarter" idx="3"/>
          </p:nvPr>
        </p:nvSpPr>
        <p:spPr>
          <a:xfrm>
            <a:off x="3562916" y="613351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33483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40FF-768D-984E-A5D5-98DDBC4BA490}"/>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CEBD72F-C901-A14A-9976-65B5E52665BD}"/>
              </a:ext>
            </a:extLst>
          </p:cNvPr>
          <p:cNvSpPr>
            <a:spLocks noGrp="1"/>
          </p:cNvSpPr>
          <p:nvPr>
            <p:ph sz="half" idx="1"/>
          </p:nvPr>
        </p:nvSpPr>
        <p:spPr>
          <a:xfrm>
            <a:off x="770020" y="2685327"/>
            <a:ext cx="5249779" cy="339742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2BA9CD86-F882-1A4D-B8DD-0844ABD0ED49}"/>
              </a:ext>
            </a:extLst>
          </p:cNvPr>
          <p:cNvSpPr>
            <a:spLocks noGrp="1"/>
          </p:cNvSpPr>
          <p:nvPr>
            <p:ph sz="half" idx="2"/>
          </p:nvPr>
        </p:nvSpPr>
        <p:spPr>
          <a:xfrm>
            <a:off x="6172200" y="2685327"/>
            <a:ext cx="5304184" cy="339742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número de diapositiva 6">
            <a:extLst>
              <a:ext uri="{FF2B5EF4-FFF2-40B4-BE49-F238E27FC236}">
                <a16:creationId xmlns:a16="http://schemas.microsoft.com/office/drawing/2014/main" id="{2E91928A-0B92-C448-AFD4-C264B270F27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87F0BD42-BA2E-714B-B522-8E9F0B875360}"/>
              </a:ext>
            </a:extLst>
          </p:cNvPr>
          <p:cNvSpPr>
            <a:spLocks noGrp="1"/>
          </p:cNvSpPr>
          <p:nvPr>
            <p:ph type="ftr" sz="quarter" idx="3"/>
          </p:nvPr>
        </p:nvSpPr>
        <p:spPr>
          <a:xfrm>
            <a:off x="3962400" y="6128963"/>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8595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44C7F-EBDA-A24F-9D47-56A545BC0DA4}"/>
              </a:ext>
            </a:extLst>
          </p:cNvPr>
          <p:cNvSpPr>
            <a:spLocks noGrp="1"/>
          </p:cNvSpPr>
          <p:nvPr>
            <p:ph type="title"/>
          </p:nvPr>
        </p:nvSpPr>
        <p:spPr>
          <a:xfrm>
            <a:off x="745435" y="1076858"/>
            <a:ext cx="10714728" cy="1325563"/>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61434399-C56C-D944-99F0-CDFA8724C045}"/>
              </a:ext>
            </a:extLst>
          </p:cNvPr>
          <p:cNvSpPr>
            <a:spLocks noGrp="1"/>
          </p:cNvSpPr>
          <p:nvPr>
            <p:ph type="body" idx="1"/>
          </p:nvPr>
        </p:nvSpPr>
        <p:spPr>
          <a:xfrm>
            <a:off x="745434" y="2575901"/>
            <a:ext cx="528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0FB094BD-D882-8B4A-B574-0E863B8CFF8E}"/>
              </a:ext>
            </a:extLst>
          </p:cNvPr>
          <p:cNvSpPr>
            <a:spLocks noGrp="1"/>
          </p:cNvSpPr>
          <p:nvPr>
            <p:ph sz="half" idx="2"/>
          </p:nvPr>
        </p:nvSpPr>
        <p:spPr>
          <a:xfrm>
            <a:off x="745435" y="3550445"/>
            <a:ext cx="52890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46343CEE-F82C-2847-B3BB-2F7BA34FB844}"/>
              </a:ext>
            </a:extLst>
          </p:cNvPr>
          <p:cNvSpPr>
            <a:spLocks noGrp="1"/>
          </p:cNvSpPr>
          <p:nvPr>
            <p:ph type="body" sz="quarter" idx="3"/>
          </p:nvPr>
        </p:nvSpPr>
        <p:spPr>
          <a:xfrm>
            <a:off x="6157561" y="2575901"/>
            <a:ext cx="53026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D9B9E527-557A-8844-884D-2B9E10013851}"/>
              </a:ext>
            </a:extLst>
          </p:cNvPr>
          <p:cNvSpPr>
            <a:spLocks noGrp="1"/>
          </p:cNvSpPr>
          <p:nvPr>
            <p:ph sz="quarter" idx="4"/>
          </p:nvPr>
        </p:nvSpPr>
        <p:spPr>
          <a:xfrm>
            <a:off x="6157562" y="3550445"/>
            <a:ext cx="53026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número de diapositiva 8">
            <a:extLst>
              <a:ext uri="{FF2B5EF4-FFF2-40B4-BE49-F238E27FC236}">
                <a16:creationId xmlns:a16="http://schemas.microsoft.com/office/drawing/2014/main" id="{7C915A4B-1670-7142-8981-F9E8B8C06B9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10" name="Marcador de pie de página 4">
            <a:extLst>
              <a:ext uri="{FF2B5EF4-FFF2-40B4-BE49-F238E27FC236}">
                <a16:creationId xmlns:a16="http://schemas.microsoft.com/office/drawing/2014/main" id="{E1824371-E7C3-EB40-81A2-200ECB384153}"/>
              </a:ext>
            </a:extLst>
          </p:cNvPr>
          <p:cNvSpPr>
            <a:spLocks noGrp="1"/>
          </p:cNvSpPr>
          <p:nvPr>
            <p:ph type="ftr" sz="quarter" idx="13"/>
          </p:nvPr>
        </p:nvSpPr>
        <p:spPr>
          <a:xfrm>
            <a:off x="3764366" y="6141665"/>
            <a:ext cx="4155744"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49799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4F637-1308-664C-83B4-FA3A5C5F9D52}"/>
              </a:ext>
            </a:extLst>
          </p:cNvPr>
          <p:cNvSpPr>
            <a:spLocks noGrp="1"/>
          </p:cNvSpPr>
          <p:nvPr>
            <p:ph type="title"/>
          </p:nvPr>
        </p:nvSpPr>
        <p:spPr/>
        <p:txBody>
          <a:body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98E102C0-E24E-E349-A2A5-1AC8458C268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6" name="Marcador de pie de página 4">
            <a:extLst>
              <a:ext uri="{FF2B5EF4-FFF2-40B4-BE49-F238E27FC236}">
                <a16:creationId xmlns:a16="http://schemas.microsoft.com/office/drawing/2014/main" id="{EC2D1B76-8B8D-8D4A-8189-7108E90AB0F6}"/>
              </a:ext>
            </a:extLst>
          </p:cNvPr>
          <p:cNvSpPr>
            <a:spLocks noGrp="1"/>
          </p:cNvSpPr>
          <p:nvPr>
            <p:ph type="ftr" sz="quarter" idx="3"/>
          </p:nvPr>
        </p:nvSpPr>
        <p:spPr>
          <a:xfrm>
            <a:off x="3326408"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96047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38ACD2-C9D8-5442-BE0B-F65DAA9A89A0}"/>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5" name="Marcador de pie de página 4">
            <a:extLst>
              <a:ext uri="{FF2B5EF4-FFF2-40B4-BE49-F238E27FC236}">
                <a16:creationId xmlns:a16="http://schemas.microsoft.com/office/drawing/2014/main" id="{87BC88E4-43E3-4848-BE02-F9F0F284F23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1371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7EF2B-C263-964F-9EEB-6EE87EEA6DE2}"/>
              </a:ext>
            </a:extLst>
          </p:cNvPr>
          <p:cNvSpPr>
            <a:spLocks noGrp="1"/>
          </p:cNvSpPr>
          <p:nvPr>
            <p:ph type="title"/>
          </p:nvPr>
        </p:nvSpPr>
        <p:spPr>
          <a:xfrm>
            <a:off x="493144" y="1180617"/>
            <a:ext cx="4278881" cy="1407007"/>
          </a:xfrm>
        </p:spPr>
        <p:txBody>
          <a:bodyPr anchor="t" anchorCtr="0"/>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AA4DC231-D60C-4B40-8F93-3EA127AAEA31}"/>
              </a:ext>
            </a:extLst>
          </p:cNvPr>
          <p:cNvSpPr>
            <a:spLocks noGrp="1"/>
          </p:cNvSpPr>
          <p:nvPr>
            <p:ph idx="1"/>
          </p:nvPr>
        </p:nvSpPr>
        <p:spPr>
          <a:xfrm>
            <a:off x="4891088" y="1177441"/>
            <a:ext cx="3421550" cy="4688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31FB91F3-F429-714F-93EA-25BF9C70814B}"/>
              </a:ext>
            </a:extLst>
          </p:cNvPr>
          <p:cNvSpPr>
            <a:spLocks noGrp="1"/>
          </p:cNvSpPr>
          <p:nvPr>
            <p:ph type="body" sz="half" idx="2"/>
          </p:nvPr>
        </p:nvSpPr>
        <p:spPr>
          <a:xfrm>
            <a:off x="493144" y="2754774"/>
            <a:ext cx="4278881" cy="31142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6F425F79-DD28-5D40-BD54-BD567D0C912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F2869BA2-D0C4-E546-BFB4-992AFCA6944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contenido 2">
            <a:extLst>
              <a:ext uri="{FF2B5EF4-FFF2-40B4-BE49-F238E27FC236}">
                <a16:creationId xmlns:a16="http://schemas.microsoft.com/office/drawing/2014/main" id="{76939CAF-0F22-644B-A275-1944B7625412}"/>
              </a:ext>
            </a:extLst>
          </p:cNvPr>
          <p:cNvSpPr>
            <a:spLocks noGrp="1"/>
          </p:cNvSpPr>
          <p:nvPr>
            <p:ph idx="13"/>
          </p:nvPr>
        </p:nvSpPr>
        <p:spPr>
          <a:xfrm>
            <a:off x="8447059" y="1180617"/>
            <a:ext cx="3010468" cy="2248383"/>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contenido 2">
            <a:extLst>
              <a:ext uri="{FF2B5EF4-FFF2-40B4-BE49-F238E27FC236}">
                <a16:creationId xmlns:a16="http://schemas.microsoft.com/office/drawing/2014/main" id="{35388C7D-5BB4-704B-8D60-3D827BB08F63}"/>
              </a:ext>
            </a:extLst>
          </p:cNvPr>
          <p:cNvSpPr>
            <a:spLocks noGrp="1"/>
          </p:cNvSpPr>
          <p:nvPr>
            <p:ph idx="14"/>
          </p:nvPr>
        </p:nvSpPr>
        <p:spPr>
          <a:xfrm>
            <a:off x="8447058" y="3528646"/>
            <a:ext cx="3010468" cy="2340342"/>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1041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5980C-B0AE-584D-B812-F230492AC6C4}"/>
              </a:ext>
            </a:extLst>
          </p:cNvPr>
          <p:cNvSpPr>
            <a:spLocks noGrp="1"/>
          </p:cNvSpPr>
          <p:nvPr>
            <p:ph type="title"/>
          </p:nvPr>
        </p:nvSpPr>
        <p:spPr>
          <a:xfrm>
            <a:off x="760976" y="987425"/>
            <a:ext cx="4687323" cy="1408534"/>
          </a:xfrm>
        </p:spPr>
        <p:txBody>
          <a:bodyPr anchor="t" anchorCtr="0"/>
          <a:lstStyle>
            <a:lvl1pPr>
              <a:defRPr sz="3200"/>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5"/>
            <a:ext cx="585946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7971A45F-B5D7-0D40-9164-03C3CF422464}"/>
              </a:ext>
            </a:extLst>
          </p:cNvPr>
          <p:cNvSpPr>
            <a:spLocks noGrp="1"/>
          </p:cNvSpPr>
          <p:nvPr>
            <p:ph type="body" sz="half" idx="2"/>
          </p:nvPr>
        </p:nvSpPr>
        <p:spPr>
          <a:xfrm>
            <a:off x="760976" y="2546430"/>
            <a:ext cx="4687323" cy="33225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87641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6CA309-E17A-2B44-85BE-A3856B25C10C}"/>
              </a:ext>
            </a:extLst>
          </p:cNvPr>
          <p:cNvSpPr>
            <a:spLocks noGrp="1"/>
          </p:cNvSpPr>
          <p:nvPr>
            <p:ph type="title"/>
          </p:nvPr>
        </p:nvSpPr>
        <p:spPr>
          <a:xfrm>
            <a:off x="770021" y="1152758"/>
            <a:ext cx="10690142" cy="1325563"/>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61D2B88-EA5F-F340-83EC-5CE5D16C8927}"/>
              </a:ext>
            </a:extLst>
          </p:cNvPr>
          <p:cNvSpPr>
            <a:spLocks noGrp="1"/>
          </p:cNvSpPr>
          <p:nvPr>
            <p:ph type="body" idx="1"/>
          </p:nvPr>
        </p:nvSpPr>
        <p:spPr>
          <a:xfrm>
            <a:off x="770021" y="2725947"/>
            <a:ext cx="10690142" cy="319479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0E41A8EE-456F-8E45-ACEA-FDC28B2238A4}"/>
              </a:ext>
            </a:extLst>
          </p:cNvPr>
          <p:cNvSpPr>
            <a:spLocks noGrp="1"/>
          </p:cNvSpPr>
          <p:nvPr>
            <p:ph type="sldNum" sz="quarter" idx="4"/>
          </p:nvPr>
        </p:nvSpPr>
        <p:spPr>
          <a:xfrm>
            <a:off x="11338867" y="6076347"/>
            <a:ext cx="450935" cy="365125"/>
          </a:xfrm>
          <a:prstGeom prst="rect">
            <a:avLst/>
          </a:prstGeom>
        </p:spPr>
        <p:txBody>
          <a:bodyPr vert="horz" lIns="91440" tIns="45720" rIns="91440" bIns="45720" rtlCol="0" anchor="b" anchorCtr="1"/>
          <a:lstStyle>
            <a:lvl1pPr algn="r">
              <a:defRPr sz="1200">
                <a:solidFill>
                  <a:schemeClr val="tx2"/>
                </a:solidFill>
              </a:defRPr>
            </a:lvl1pPr>
          </a:lstStyle>
          <a:p>
            <a:endParaRPr lang="es-ES" dirty="0"/>
          </a:p>
        </p:txBody>
      </p:sp>
      <p:sp>
        <p:nvSpPr>
          <p:cNvPr id="5" name="Marcador de pie de página 4">
            <a:extLst>
              <a:ext uri="{FF2B5EF4-FFF2-40B4-BE49-F238E27FC236}">
                <a16:creationId xmlns:a16="http://schemas.microsoft.com/office/drawing/2014/main" id="{4252F14F-3A0B-CE46-8BBB-70A85C2745A2}"/>
              </a:ext>
            </a:extLst>
          </p:cNvPr>
          <p:cNvSpPr>
            <a:spLocks noGrp="1"/>
          </p:cNvSpPr>
          <p:nvPr>
            <p:ph type="ftr" sz="quarter" idx="3"/>
          </p:nvPr>
        </p:nvSpPr>
        <p:spPr>
          <a:xfrm>
            <a:off x="4038600" y="6076348"/>
            <a:ext cx="4114800" cy="365125"/>
          </a:xfrm>
          <a:prstGeom prst="rect">
            <a:avLst/>
          </a:prstGeom>
        </p:spPr>
        <p:txBody>
          <a:bodyPr vert="horz" lIns="91440" tIns="45720" rIns="91440" bIns="45720" rtlCol="0" anchor="b" anchorCtr="1"/>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62676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normAutofit fontScale="90000"/>
          </a:bodyPr>
          <a:lstStyle/>
          <a:p>
            <a:r>
              <a:rPr lang="en-GB" sz="4400" b="0" dirty="0">
                <a:effectLst/>
                <a:latin typeface="Calibri" panose="020F0502020204030204" pitchFamily="34" charset="0"/>
                <a:ea typeface="Calibri" panose="020F0502020204030204" pitchFamily="34" charset="0"/>
                <a:cs typeface="Arial" panose="020B0604020202020204" pitchFamily="34" charset="0"/>
              </a:rPr>
              <a:t> </a:t>
            </a:r>
            <a:br>
              <a:rPr lang="en-GB" sz="4400" b="0" dirty="0">
                <a:effectLst/>
                <a:latin typeface="Calibri" panose="020F0502020204030204" pitchFamily="34" charset="0"/>
                <a:ea typeface="Calibri" panose="020F0502020204030204" pitchFamily="34" charset="0"/>
                <a:cs typeface="Arial" panose="020B0604020202020204" pitchFamily="34" charset="0"/>
              </a:rPr>
            </a:br>
            <a:r>
              <a:rPr lang="en-GB" b="0" dirty="0">
                <a:latin typeface="Calibri" panose="020F0502020204030204" pitchFamily="34" charset="0"/>
                <a:ea typeface="Calibri" panose="020F0502020204030204" pitchFamily="34" charset="0"/>
                <a:cs typeface="Arial" panose="020B0604020202020204" pitchFamily="34" charset="0"/>
              </a:rPr>
              <a:t/>
            </a:r>
            <a:br>
              <a:rPr lang="en-GB" b="0" dirty="0">
                <a:latin typeface="Calibri" panose="020F0502020204030204" pitchFamily="34" charset="0"/>
                <a:ea typeface="Calibri" panose="020F0502020204030204" pitchFamily="34" charset="0"/>
                <a:cs typeface="Arial" panose="020B0604020202020204" pitchFamily="34" charset="0"/>
              </a:rPr>
            </a:b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719091" y="1617552"/>
            <a:ext cx="9366204" cy="3827128"/>
          </a:xfrm>
        </p:spPr>
        <p:txBody>
          <a:bodyPr>
            <a:normAutofit fontScale="25000" lnSpcReduction="20000"/>
          </a:bodyPr>
          <a:lstStyle/>
          <a:p>
            <a:pPr marL="0" indent="0">
              <a:buNone/>
            </a:pPr>
            <a:r>
              <a:rPr lang="en-US" altLang="en-US" sz="14400" dirty="0">
                <a:solidFill>
                  <a:srgbClr val="002060"/>
                </a:solidFill>
                <a:latin typeface="Amasis MT Pro" panose="02040504050005020304" pitchFamily="18" charset="0"/>
              </a:rPr>
              <a:t>Publishing Your First Book</a:t>
            </a:r>
            <a:r>
              <a:rPr lang="en-US" altLang="en-US" sz="9800" dirty="0">
                <a:solidFill>
                  <a:srgbClr val="002060"/>
                </a:solidFill>
                <a:latin typeface="Amasis MT Pro" panose="02040504050005020304" pitchFamily="18" charset="0"/>
              </a:rPr>
              <a:t/>
            </a:r>
            <a:br>
              <a:rPr lang="en-US" altLang="en-US" sz="9800" dirty="0">
                <a:solidFill>
                  <a:srgbClr val="002060"/>
                </a:solidFill>
                <a:latin typeface="Amasis MT Pro" panose="02040504050005020304" pitchFamily="18" charset="0"/>
              </a:rPr>
            </a:br>
            <a:r>
              <a:rPr lang="en-US" altLang="en-US" sz="9800" dirty="0">
                <a:solidFill>
                  <a:srgbClr val="002060"/>
                </a:solidFill>
                <a:latin typeface="Amasis MT Pro" panose="02040504050005020304" pitchFamily="18" charset="0"/>
              </a:rPr>
              <a:t/>
            </a:r>
            <a:br>
              <a:rPr lang="en-US" altLang="en-US" sz="9800" dirty="0">
                <a:solidFill>
                  <a:srgbClr val="002060"/>
                </a:solidFill>
                <a:latin typeface="Amasis MT Pro" panose="02040504050005020304" pitchFamily="18" charset="0"/>
              </a:rPr>
            </a:br>
            <a:r>
              <a:rPr lang="en-US" altLang="en-US" sz="9600" dirty="0">
                <a:solidFill>
                  <a:srgbClr val="002060"/>
                </a:solidFill>
                <a:latin typeface="Amasis MT Pro" panose="02040504050005020304" pitchFamily="18" charset="0"/>
              </a:rPr>
              <a:t/>
            </a:r>
            <a:br>
              <a:rPr lang="en-US" altLang="en-US" sz="9600" dirty="0">
                <a:solidFill>
                  <a:srgbClr val="002060"/>
                </a:solidFill>
                <a:latin typeface="Amasis MT Pro" panose="02040504050005020304" pitchFamily="18" charset="0"/>
              </a:rPr>
            </a:br>
            <a:endParaRPr lang="en-US" altLang="en-US" sz="9600" dirty="0">
              <a:solidFill>
                <a:srgbClr val="002060"/>
              </a:solidFill>
              <a:latin typeface="Amasis MT Pro" panose="02040504050005020304" pitchFamily="18" charset="0"/>
            </a:endParaRPr>
          </a:p>
          <a:p>
            <a:pPr marL="0" indent="0">
              <a:buNone/>
            </a:pPr>
            <a:r>
              <a:rPr lang="en-US" altLang="en-US" sz="11200" dirty="0" smtClean="0">
                <a:solidFill>
                  <a:srgbClr val="002060"/>
                </a:solidFill>
                <a:latin typeface="Amasis MT Pro" panose="02040504050005020304" pitchFamily="18" charset="0"/>
              </a:rPr>
              <a:t/>
            </a:r>
            <a:br>
              <a:rPr lang="en-US" altLang="en-US" sz="11200" dirty="0" smtClean="0">
                <a:solidFill>
                  <a:srgbClr val="002060"/>
                </a:solidFill>
                <a:latin typeface="Amasis MT Pro" panose="02040504050005020304" pitchFamily="18" charset="0"/>
              </a:rPr>
            </a:br>
            <a:r>
              <a:rPr lang="en-US" altLang="en-US" sz="11200" dirty="0" smtClean="0">
                <a:solidFill>
                  <a:srgbClr val="002060"/>
                </a:solidFill>
                <a:latin typeface="Amasis MT Pro" panose="02040504050005020304" pitchFamily="18" charset="0"/>
              </a:rPr>
              <a:t/>
            </a:r>
            <a:br>
              <a:rPr lang="en-US" altLang="en-US" sz="11200" dirty="0" smtClean="0">
                <a:solidFill>
                  <a:srgbClr val="002060"/>
                </a:solidFill>
                <a:latin typeface="Amasis MT Pro" panose="02040504050005020304" pitchFamily="18" charset="0"/>
              </a:rPr>
            </a:br>
            <a:r>
              <a:rPr lang="en-US" altLang="en-US" sz="11200" dirty="0" smtClean="0">
                <a:solidFill>
                  <a:srgbClr val="002060"/>
                </a:solidFill>
                <a:latin typeface="Amasis MT Pro" panose="02040504050005020304" pitchFamily="18" charset="0"/>
              </a:rPr>
              <a:t>11 </a:t>
            </a:r>
            <a:r>
              <a:rPr lang="en-US" altLang="en-US" sz="11200" dirty="0">
                <a:solidFill>
                  <a:srgbClr val="002060"/>
                </a:solidFill>
                <a:latin typeface="Amasis MT Pro" panose="02040504050005020304" pitchFamily="18" charset="0"/>
              </a:rPr>
              <a:t>December 2024</a:t>
            </a:r>
          </a:p>
          <a:p>
            <a:pPr marL="0" indent="0">
              <a:buNone/>
            </a:pPr>
            <a:endParaRPr lang="en-US" altLang="en-US" sz="11200" dirty="0">
              <a:solidFill>
                <a:srgbClr val="002060"/>
              </a:solidFill>
              <a:latin typeface="Amasis MT Pro" panose="02040504050005020304" pitchFamily="18" charset="0"/>
            </a:endParaRPr>
          </a:p>
          <a:p>
            <a:pPr marL="0" indent="0">
              <a:buNone/>
            </a:pPr>
            <a:r>
              <a:rPr lang="en-US" altLang="en-US" sz="11200" dirty="0">
                <a:solidFill>
                  <a:srgbClr val="002060"/>
                </a:solidFill>
                <a:latin typeface="Amasis MT Pro" panose="02040504050005020304" pitchFamily="18" charset="0"/>
              </a:rPr>
              <a:t>thomas.bourke@eui.eu</a:t>
            </a:r>
          </a:p>
          <a:p>
            <a:pPr marL="0" indent="0">
              <a:buNone/>
            </a:pPr>
            <a:r>
              <a:rPr lang="en-GB" altLang="en-US" sz="9600" dirty="0">
                <a:solidFill>
                  <a:srgbClr val="002060"/>
                </a:solidFill>
              </a:rPr>
              <a:t/>
            </a:r>
            <a:br>
              <a:rPr lang="en-GB" altLang="en-US" sz="9600" dirty="0">
                <a:solidFill>
                  <a:srgbClr val="002060"/>
                </a:solidFill>
              </a:rPr>
            </a:br>
            <a:r>
              <a:rPr lang="en-GB" altLang="en-US" sz="3200" dirty="0">
                <a:solidFill>
                  <a:srgbClr val="002060"/>
                </a:solidFill>
              </a:rPr>
              <a:t/>
            </a:r>
            <a:br>
              <a:rPr lang="en-GB" altLang="en-US" sz="3200" dirty="0">
                <a:solidFill>
                  <a:srgbClr val="002060"/>
                </a:solidFill>
              </a:rPr>
            </a:br>
            <a:endParaRPr lang="en-GB" sz="320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a:t>
            </a:fld>
            <a:endParaRPr lang="es-ES" dirty="0"/>
          </a:p>
        </p:txBody>
      </p:sp>
      <p:pic>
        <p:nvPicPr>
          <p:cNvPr id="9" name="Picture 8">
            <a:extLst>
              <a:ext uri="{FF2B5EF4-FFF2-40B4-BE49-F238E27FC236}">
                <a16:creationId xmlns:a16="http://schemas.microsoft.com/office/drawing/2014/main" id="{CB1183CD-2AFD-EEB7-63F3-BC26DC30E4D3}"/>
              </a:ext>
            </a:extLst>
          </p:cNvPr>
          <p:cNvPicPr>
            <a:picLocks noChangeAspect="1"/>
          </p:cNvPicPr>
          <p:nvPr/>
        </p:nvPicPr>
        <p:blipFill>
          <a:blip r:embed="rId2"/>
          <a:stretch>
            <a:fillRect/>
          </a:stretch>
        </p:blipFill>
        <p:spPr>
          <a:xfrm>
            <a:off x="7692118" y="5225093"/>
            <a:ext cx="4105848" cy="1600423"/>
          </a:xfrm>
          <a:prstGeom prst="rect">
            <a:avLst/>
          </a:prstGeom>
        </p:spPr>
      </p:pic>
      <p:pic>
        <p:nvPicPr>
          <p:cNvPr id="11" name="Picture 10">
            <a:extLst>
              <a:ext uri="{FF2B5EF4-FFF2-40B4-BE49-F238E27FC236}">
                <a16:creationId xmlns:a16="http://schemas.microsoft.com/office/drawing/2014/main" id="{626AB4B9-D3D8-F0D3-8296-2877D56A3F1A}"/>
              </a:ext>
            </a:extLst>
          </p:cNvPr>
          <p:cNvPicPr>
            <a:picLocks noChangeAspect="1"/>
          </p:cNvPicPr>
          <p:nvPr/>
        </p:nvPicPr>
        <p:blipFill>
          <a:blip r:embed="rId3"/>
          <a:stretch>
            <a:fillRect/>
          </a:stretch>
        </p:blipFill>
        <p:spPr>
          <a:xfrm>
            <a:off x="233209" y="5824485"/>
            <a:ext cx="2200582" cy="752580"/>
          </a:xfrm>
          <a:prstGeom prst="rect">
            <a:avLst/>
          </a:prstGeom>
        </p:spPr>
      </p:pic>
      <p:pic>
        <p:nvPicPr>
          <p:cNvPr id="13" name="Picture 12">
            <a:extLst>
              <a:ext uri="{FF2B5EF4-FFF2-40B4-BE49-F238E27FC236}">
                <a16:creationId xmlns:a16="http://schemas.microsoft.com/office/drawing/2014/main" id="{6A47FA5F-5ED6-2411-3006-7A6A85579F6A}"/>
              </a:ext>
            </a:extLst>
          </p:cNvPr>
          <p:cNvPicPr>
            <a:picLocks noChangeAspect="1"/>
          </p:cNvPicPr>
          <p:nvPr/>
        </p:nvPicPr>
        <p:blipFill>
          <a:blip r:embed="rId4"/>
          <a:stretch>
            <a:fillRect/>
          </a:stretch>
        </p:blipFill>
        <p:spPr>
          <a:xfrm>
            <a:off x="7355223" y="1693852"/>
            <a:ext cx="4000500" cy="3000375"/>
          </a:xfrm>
          <a:prstGeom prst="rect">
            <a:avLst/>
          </a:prstGeom>
        </p:spPr>
      </p:pic>
    </p:spTree>
    <p:extLst>
      <p:ext uri="{BB962C8B-B14F-4D97-AF65-F5344CB8AC3E}">
        <p14:creationId xmlns:p14="http://schemas.microsoft.com/office/powerpoint/2010/main" val="3365509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13B5-920E-0153-D046-2131A5644F33}"/>
              </a:ext>
            </a:extLst>
          </p:cNvPr>
          <p:cNvSpPr>
            <a:spLocks noGrp="1"/>
          </p:cNvSpPr>
          <p:nvPr>
            <p:ph type="title"/>
          </p:nvPr>
        </p:nvSpPr>
        <p:spPr>
          <a:xfrm>
            <a:off x="4221017" y="515449"/>
            <a:ext cx="9335799" cy="1325563"/>
          </a:xfrm>
        </p:spPr>
        <p:txBody>
          <a:bodyPr>
            <a:normAutofit/>
          </a:bodyPr>
          <a:lstStyle/>
          <a:p>
            <a:r>
              <a:rPr lang="en-GB" sz="3600" b="0" dirty="0">
                <a:latin typeface="Amasis MT Pro" panose="02040504050005020304" pitchFamily="18" charset="0"/>
              </a:rPr>
              <a:t> </a:t>
            </a:r>
            <a:r>
              <a:rPr lang="en-GB" sz="3600" b="0" dirty="0" smtClean="0">
                <a:latin typeface="Amasis MT Pro" panose="02040504050005020304" pitchFamily="18" charset="0"/>
              </a:rPr>
              <a:t> Thesis</a:t>
            </a:r>
            <a:endParaRPr lang="en-GB" sz="3600" b="0" dirty="0">
              <a:latin typeface="Amasis MT Pro" panose="02040504050005020304" pitchFamily="18" charset="0"/>
            </a:endParaRPr>
          </a:p>
        </p:txBody>
      </p:sp>
      <p:sp>
        <p:nvSpPr>
          <p:cNvPr id="3" name="Content Placeholder 2">
            <a:extLst>
              <a:ext uri="{FF2B5EF4-FFF2-40B4-BE49-F238E27FC236}">
                <a16:creationId xmlns:a16="http://schemas.microsoft.com/office/drawing/2014/main" id="{AEEB6A09-DB92-ACB5-C0B2-4AF0138F2B83}"/>
              </a:ext>
            </a:extLst>
          </p:cNvPr>
          <p:cNvSpPr>
            <a:spLocks noGrp="1"/>
          </p:cNvSpPr>
          <p:nvPr>
            <p:ph idx="1"/>
          </p:nvPr>
        </p:nvSpPr>
        <p:spPr>
          <a:xfrm>
            <a:off x="563419" y="1366982"/>
            <a:ext cx="10538690" cy="5074492"/>
          </a:xfrm>
        </p:spPr>
        <p:txBody>
          <a:bodyPr>
            <a:normAutofit fontScale="92500" lnSpcReduction="20000"/>
          </a:bodyPr>
          <a:lstStyle/>
          <a:p>
            <a:r>
              <a:rPr lang="en-US" sz="2600" dirty="0">
                <a:latin typeface="Amasis MT Pro" panose="02040504050005020304" pitchFamily="18" charset="0"/>
              </a:rPr>
              <a:t>PhD thesis is designed to pass an examination: “Discussion of the doctoral thesis before the Examining Board”</a:t>
            </a:r>
          </a:p>
          <a:p>
            <a:r>
              <a:rPr lang="en-US" sz="2600" dirty="0">
                <a:latin typeface="Amasis MT Pro" panose="02040504050005020304" pitchFamily="18" charset="0"/>
              </a:rPr>
              <a:t>Thesis “… should reveal the ability to formulate a problem or research question, analyse and interpret information, demonstrate knowledge of the literature relating to the subject, describe the methods and procedures used, report the results, and display the researcher’s ability to discuss fully and coherently the meaning of the outcome of his/her research.” [9.1]</a:t>
            </a:r>
          </a:p>
          <a:p>
            <a:r>
              <a:rPr lang="en-US" sz="2600" dirty="0">
                <a:latin typeface="Amasis MT Pro" panose="02040504050005020304" pitchFamily="18" charset="0"/>
              </a:rPr>
              <a:t>“…Alternatively, a series of papers, with an introduction, critical discussion and conclusion, may be submitted instead of a conventional thesis provided that such a format is permitted by the guidelines issued by the researcher’s department… The part played by the candidate in any work done jointly with the supervisor(s) and/or fellow researchers must be clearly stated.” [9.1</a:t>
            </a:r>
            <a:r>
              <a:rPr lang="en-US" sz="2600" dirty="0" smtClean="0">
                <a:latin typeface="Amasis MT Pro" panose="02040504050005020304" pitchFamily="18" charset="0"/>
              </a:rPr>
              <a:t>]</a:t>
            </a:r>
            <a:endParaRPr lang="en-US" sz="2600" dirty="0">
              <a:latin typeface="Amasis MT Pro" panose="02040504050005020304" pitchFamily="18" charset="0"/>
            </a:endParaRPr>
          </a:p>
          <a:p>
            <a:r>
              <a:rPr lang="en-US" sz="2600" dirty="0">
                <a:latin typeface="Amasis MT Pro" panose="02040504050005020304" pitchFamily="18" charset="0"/>
              </a:rPr>
              <a:t>“At all stages of its production, the thesis shall remain the intellectual property of the researcher.” [9.2]</a:t>
            </a:r>
          </a:p>
          <a:p>
            <a:endParaRPr lang="en-GB" dirty="0"/>
          </a:p>
        </p:txBody>
      </p:sp>
      <p:sp>
        <p:nvSpPr>
          <p:cNvPr id="4" name="Slide Number Placeholder 3">
            <a:extLst>
              <a:ext uri="{FF2B5EF4-FFF2-40B4-BE49-F238E27FC236}">
                <a16:creationId xmlns:a16="http://schemas.microsoft.com/office/drawing/2014/main" id="{C60FA68A-CD4F-FB48-7FD3-7DDC433C74AC}"/>
              </a:ext>
            </a:extLst>
          </p:cNvPr>
          <p:cNvSpPr>
            <a:spLocks noGrp="1"/>
          </p:cNvSpPr>
          <p:nvPr>
            <p:ph type="sldNum" sz="quarter" idx="12"/>
          </p:nvPr>
        </p:nvSpPr>
        <p:spPr/>
        <p:txBody>
          <a:bodyPr/>
          <a:lstStyle/>
          <a:p>
            <a:fld id="{A85EF1E5-F080-0048-9372-CF230FDE727D}" type="slidenum">
              <a:rPr lang="es-ES" smtClean="0"/>
              <a:t>10</a:t>
            </a:fld>
            <a:endParaRPr lang="es-ES" dirty="0"/>
          </a:p>
        </p:txBody>
      </p:sp>
    </p:spTree>
    <p:extLst>
      <p:ext uri="{BB962C8B-B14F-4D97-AF65-F5344CB8AC3E}">
        <p14:creationId xmlns:p14="http://schemas.microsoft.com/office/powerpoint/2010/main" val="1774614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390F5C6B-6B16-5BCD-71D5-3BE051CF3AE4}"/>
              </a:ext>
            </a:extLst>
          </p:cNvPr>
          <p:cNvSpPr>
            <a:spLocks noGrp="1"/>
          </p:cNvSpPr>
          <p:nvPr>
            <p:ph type="title"/>
          </p:nvPr>
        </p:nvSpPr>
        <p:spPr>
          <a:xfrm>
            <a:off x="2387600" y="466150"/>
            <a:ext cx="8229600" cy="1292225"/>
          </a:xfrm>
        </p:spPr>
        <p:txBody>
          <a:bodyPr/>
          <a:lstStyle/>
          <a:p>
            <a:pPr algn="l" eaLnBrk="1" hangingPunct="1"/>
            <a:r>
              <a:rPr lang="en-GB" altLang="en-US" sz="4000" dirty="0"/>
              <a:t>			</a:t>
            </a:r>
            <a:r>
              <a:rPr lang="en-GB" altLang="en-US" sz="3600" b="0" dirty="0">
                <a:latin typeface="Amasis MT Pro" panose="02040504050005020304" pitchFamily="18" charset="0"/>
              </a:rPr>
              <a:t>Book</a:t>
            </a:r>
            <a:endParaRPr lang="en-US" altLang="en-US" sz="3600" b="0" dirty="0">
              <a:latin typeface="Amasis MT Pro" panose="02040504050005020304" pitchFamily="18" charset="0"/>
            </a:endParaRPr>
          </a:p>
        </p:txBody>
      </p:sp>
      <p:sp>
        <p:nvSpPr>
          <p:cNvPr id="11268" name="Rectangle 3">
            <a:extLst>
              <a:ext uri="{FF2B5EF4-FFF2-40B4-BE49-F238E27FC236}">
                <a16:creationId xmlns:a16="http://schemas.microsoft.com/office/drawing/2014/main" id="{34488C41-04EF-718A-7C75-BDA159F992B8}"/>
              </a:ext>
            </a:extLst>
          </p:cNvPr>
          <p:cNvSpPr>
            <a:spLocks noGrp="1" noChangeArrowheads="1"/>
          </p:cNvSpPr>
          <p:nvPr>
            <p:ph type="body" idx="1"/>
          </p:nvPr>
        </p:nvSpPr>
        <p:spPr>
          <a:xfrm>
            <a:off x="1071418" y="1723882"/>
            <a:ext cx="9845963" cy="4211782"/>
          </a:xfrm>
        </p:spPr>
        <p:txBody>
          <a:bodyPr>
            <a:normAutofit/>
          </a:bodyPr>
          <a:lstStyle/>
          <a:p>
            <a:pPr>
              <a:defRPr/>
            </a:pPr>
            <a:r>
              <a:rPr lang="en-GB" altLang="en-US" sz="3200" dirty="0">
                <a:solidFill>
                  <a:srgbClr val="002060"/>
                </a:solidFill>
                <a:latin typeface="Amasis MT Pro" panose="02040504050005020304" pitchFamily="18" charset="0"/>
              </a:rPr>
              <a:t>The potential readership for a book will be wider and less expert</a:t>
            </a:r>
          </a:p>
          <a:p>
            <a:pPr>
              <a:defRPr/>
            </a:pPr>
            <a:r>
              <a:rPr lang="en-GB" altLang="en-US" sz="3200" dirty="0" smtClean="0">
                <a:solidFill>
                  <a:srgbClr val="002060"/>
                </a:solidFill>
                <a:latin typeface="Amasis MT Pro" panose="02040504050005020304" pitchFamily="18" charset="0"/>
              </a:rPr>
              <a:t>Most </a:t>
            </a:r>
            <a:r>
              <a:rPr lang="en-GB" altLang="en-US" sz="3200" dirty="0">
                <a:solidFill>
                  <a:srgbClr val="002060"/>
                </a:solidFill>
                <a:latin typeface="Amasis MT Pro" panose="02040504050005020304" pitchFamily="18" charset="0"/>
              </a:rPr>
              <a:t>books are commercial </a:t>
            </a:r>
            <a:r>
              <a:rPr lang="en-GB" altLang="en-US" sz="3200" dirty="0" smtClean="0">
                <a:solidFill>
                  <a:srgbClr val="002060"/>
                </a:solidFill>
                <a:latin typeface="Amasis MT Pro" panose="02040504050005020304" pitchFamily="18" charset="0"/>
              </a:rPr>
              <a:t>products, requiring investment by publishing companies</a:t>
            </a:r>
          </a:p>
          <a:p>
            <a:pPr>
              <a:defRPr/>
            </a:pPr>
            <a:r>
              <a:rPr lang="en-GB" altLang="en-US" sz="3200" dirty="0" smtClean="0">
                <a:solidFill>
                  <a:srgbClr val="002060"/>
                </a:solidFill>
                <a:latin typeface="Amasis MT Pro" panose="02040504050005020304" pitchFamily="18" charset="0"/>
              </a:rPr>
              <a:t>Content, style </a:t>
            </a:r>
            <a:r>
              <a:rPr lang="en-GB" altLang="en-US" sz="3200" dirty="0">
                <a:solidFill>
                  <a:srgbClr val="002060"/>
                </a:solidFill>
                <a:latin typeface="Amasis MT Pro" panose="02040504050005020304" pitchFamily="18" charset="0"/>
              </a:rPr>
              <a:t>and structure </a:t>
            </a:r>
            <a:r>
              <a:rPr lang="en-GB" altLang="en-US" sz="3200" dirty="0" smtClean="0">
                <a:solidFill>
                  <a:srgbClr val="002060"/>
                </a:solidFill>
                <a:latin typeface="Amasis MT Pro" panose="02040504050005020304" pitchFamily="18" charset="0"/>
              </a:rPr>
              <a:t>important</a:t>
            </a:r>
            <a:endParaRPr lang="en-GB" altLang="en-US" sz="3200" dirty="0">
              <a:solidFill>
                <a:srgbClr val="002060"/>
              </a:solidFill>
              <a:latin typeface="Amasis MT Pro" panose="02040504050005020304" pitchFamily="18" charset="0"/>
            </a:endParaRPr>
          </a:p>
          <a:p>
            <a:pPr marL="0" indent="0">
              <a:buNone/>
              <a:defRPr/>
            </a:pPr>
            <a:endParaRPr lang="en-GB" altLang="en-US" sz="3200" dirty="0">
              <a:solidFill>
                <a:srgbClr val="002060"/>
              </a:solidFill>
              <a:latin typeface="Amasis MT Pro" panose="02040504050005020304" pitchFamily="18" charset="0"/>
            </a:endParaRPr>
          </a:p>
          <a:p>
            <a:pPr marL="0" indent="0">
              <a:buNone/>
              <a:defRPr/>
            </a:pPr>
            <a:endParaRPr lang="en-GB" altLang="en-US" sz="2800" dirty="0">
              <a:solidFill>
                <a:srgbClr val="002060"/>
              </a:solidFill>
            </a:endParaRPr>
          </a:p>
          <a:p>
            <a:pPr marL="0" indent="0">
              <a:buNone/>
              <a:defRPr/>
            </a:pPr>
            <a:endParaRPr lang="en-GB" altLang="en-US" sz="2800" dirty="0">
              <a:solidFill>
                <a:srgbClr val="002060"/>
              </a:solidFill>
            </a:endParaRPr>
          </a:p>
        </p:txBody>
      </p:sp>
    </p:spTree>
    <p:extLst>
      <p:ext uri="{BB962C8B-B14F-4D97-AF65-F5344CB8AC3E}">
        <p14:creationId xmlns:p14="http://schemas.microsoft.com/office/powerpoint/2010/main" val="1754228115"/>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1367-EEDA-DAA4-CA35-F5587D12597B}"/>
              </a:ext>
            </a:extLst>
          </p:cNvPr>
          <p:cNvSpPr>
            <a:spLocks noGrp="1"/>
          </p:cNvSpPr>
          <p:nvPr>
            <p:ph type="title"/>
          </p:nvPr>
        </p:nvSpPr>
        <p:spPr>
          <a:xfrm>
            <a:off x="3199377" y="358431"/>
            <a:ext cx="10699186" cy="1325563"/>
          </a:xfrm>
        </p:spPr>
        <p:txBody>
          <a:bodyPr>
            <a:normAutofit/>
          </a:bodyPr>
          <a:lstStyle/>
          <a:p>
            <a:r>
              <a:rPr lang="en-GB" sz="3600" b="0" dirty="0">
                <a:latin typeface="Amasis MT Pro" panose="02040504050005020304" pitchFamily="18" charset="0"/>
              </a:rPr>
              <a:t> </a:t>
            </a:r>
            <a:r>
              <a:rPr lang="en-GB" sz="3600" b="0" dirty="0" smtClean="0">
                <a:latin typeface="Amasis MT Pro" panose="02040504050005020304" pitchFamily="18" charset="0"/>
              </a:rPr>
              <a:t> Thesis </a:t>
            </a:r>
            <a:r>
              <a:rPr lang="en-GB" sz="3600" b="0" dirty="0">
                <a:latin typeface="Amasis MT Pro" panose="02040504050005020304" pitchFamily="18" charset="0"/>
              </a:rPr>
              <a:t>versus book</a:t>
            </a:r>
          </a:p>
        </p:txBody>
      </p:sp>
      <p:sp>
        <p:nvSpPr>
          <p:cNvPr id="4" name="Slide Number Placeholder 3">
            <a:extLst>
              <a:ext uri="{FF2B5EF4-FFF2-40B4-BE49-F238E27FC236}">
                <a16:creationId xmlns:a16="http://schemas.microsoft.com/office/drawing/2014/main" id="{91DAB4E1-DF0C-00D1-44F3-6F5D5C58ADE2}"/>
              </a:ext>
            </a:extLst>
          </p:cNvPr>
          <p:cNvSpPr>
            <a:spLocks noGrp="1"/>
          </p:cNvSpPr>
          <p:nvPr>
            <p:ph type="sldNum" sz="quarter" idx="12"/>
          </p:nvPr>
        </p:nvSpPr>
        <p:spPr/>
        <p:txBody>
          <a:bodyPr/>
          <a:lstStyle/>
          <a:p>
            <a:fld id="{A85EF1E5-F080-0048-9372-CF230FDE727D}" type="slidenum">
              <a:rPr lang="es-ES" smtClean="0"/>
              <a:t>12</a:t>
            </a:fld>
            <a:endParaRPr lang="es-ES" dirty="0"/>
          </a:p>
        </p:txBody>
      </p:sp>
      <p:pic>
        <p:nvPicPr>
          <p:cNvPr id="7" name="Picture 6">
            <a:extLst>
              <a:ext uri="{FF2B5EF4-FFF2-40B4-BE49-F238E27FC236}">
                <a16:creationId xmlns:a16="http://schemas.microsoft.com/office/drawing/2014/main" id="{FEFFB256-73D0-E6F9-2D45-D591913FFBB5}"/>
              </a:ext>
            </a:extLst>
          </p:cNvPr>
          <p:cNvPicPr>
            <a:picLocks noChangeAspect="1"/>
          </p:cNvPicPr>
          <p:nvPr/>
        </p:nvPicPr>
        <p:blipFill>
          <a:blip r:embed="rId2"/>
          <a:stretch>
            <a:fillRect/>
          </a:stretch>
        </p:blipFill>
        <p:spPr>
          <a:xfrm>
            <a:off x="5852879" y="1446553"/>
            <a:ext cx="3343742" cy="4629796"/>
          </a:xfrm>
          <a:prstGeom prst="rect">
            <a:avLst/>
          </a:prstGeom>
        </p:spPr>
      </p:pic>
      <p:pic>
        <p:nvPicPr>
          <p:cNvPr id="11" name="Picture 10">
            <a:extLst>
              <a:ext uri="{FF2B5EF4-FFF2-40B4-BE49-F238E27FC236}">
                <a16:creationId xmlns:a16="http://schemas.microsoft.com/office/drawing/2014/main" id="{244EC09B-A375-C5A5-2DC1-B2D87A0EDC19}"/>
              </a:ext>
            </a:extLst>
          </p:cNvPr>
          <p:cNvPicPr>
            <a:picLocks noChangeAspect="1"/>
          </p:cNvPicPr>
          <p:nvPr/>
        </p:nvPicPr>
        <p:blipFill>
          <a:blip r:embed="rId3"/>
          <a:stretch>
            <a:fillRect/>
          </a:stretch>
        </p:blipFill>
        <p:spPr>
          <a:xfrm>
            <a:off x="1833399" y="1446553"/>
            <a:ext cx="3378893" cy="4777264"/>
          </a:xfrm>
          <a:prstGeom prst="rect">
            <a:avLst/>
          </a:prstGeom>
        </p:spPr>
      </p:pic>
    </p:spTree>
    <p:extLst>
      <p:ext uri="{BB962C8B-B14F-4D97-AF65-F5344CB8AC3E}">
        <p14:creationId xmlns:p14="http://schemas.microsoft.com/office/powerpoint/2010/main" val="3232142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E60E-AAC1-3F55-F1FA-B15EC1A501CF}"/>
              </a:ext>
            </a:extLst>
          </p:cNvPr>
          <p:cNvSpPr>
            <a:spLocks noGrp="1"/>
          </p:cNvSpPr>
          <p:nvPr>
            <p:ph type="title"/>
          </p:nvPr>
        </p:nvSpPr>
        <p:spPr>
          <a:xfrm>
            <a:off x="4001511" y="454669"/>
            <a:ext cx="7340744" cy="1325563"/>
          </a:xfrm>
        </p:spPr>
        <p:txBody>
          <a:bodyPr>
            <a:normAutofit/>
          </a:bodyPr>
          <a:lstStyle/>
          <a:p>
            <a:r>
              <a:rPr lang="en-GB" sz="3600" b="0" dirty="0" smtClean="0">
                <a:latin typeface="Amasis MT Pro" panose="02040504050005020304" pitchFamily="18" charset="0"/>
              </a:rPr>
              <a:t>  Languages</a:t>
            </a:r>
            <a:endParaRPr lang="en-GB" sz="3600" b="0" dirty="0">
              <a:latin typeface="Amasis MT Pro" panose="02040504050005020304" pitchFamily="18" charset="0"/>
            </a:endParaRPr>
          </a:p>
        </p:txBody>
      </p:sp>
      <p:sp>
        <p:nvSpPr>
          <p:cNvPr id="3" name="Content Placeholder 2">
            <a:extLst>
              <a:ext uri="{FF2B5EF4-FFF2-40B4-BE49-F238E27FC236}">
                <a16:creationId xmlns:a16="http://schemas.microsoft.com/office/drawing/2014/main" id="{DFB98D2C-2C1D-6E52-4DEB-C18D250BB1EB}"/>
              </a:ext>
            </a:extLst>
          </p:cNvPr>
          <p:cNvSpPr>
            <a:spLocks noGrp="1"/>
          </p:cNvSpPr>
          <p:nvPr>
            <p:ph idx="1"/>
          </p:nvPr>
        </p:nvSpPr>
        <p:spPr>
          <a:xfrm>
            <a:off x="554182" y="1644073"/>
            <a:ext cx="10788073" cy="4276667"/>
          </a:xfrm>
        </p:spPr>
        <p:txBody>
          <a:bodyPr>
            <a:normAutofit/>
          </a:bodyPr>
          <a:lstStyle/>
          <a:p>
            <a:endParaRPr lang="en-US" b="1"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3657600" lvl="8" indent="0">
              <a:buNone/>
            </a:pPr>
            <a:r>
              <a:rPr lang="en-GB" dirty="0">
                <a:latin typeface="Amasis MT Pro" panose="02040504050005020304"/>
              </a:rPr>
              <a:t> </a:t>
            </a:r>
            <a:r>
              <a:rPr lang="en-GB" sz="2800" dirty="0" smtClean="0">
                <a:latin typeface="Amasis MT Pro" panose="02040504050005020304"/>
              </a:rPr>
              <a:t>Translation</a:t>
            </a:r>
            <a:endParaRPr lang="en-GB" sz="2800" dirty="0">
              <a:latin typeface="Amasis MT Pro" panose="02040504050005020304"/>
            </a:endParaRPr>
          </a:p>
        </p:txBody>
      </p:sp>
      <p:sp>
        <p:nvSpPr>
          <p:cNvPr id="4" name="Slide Number Placeholder 3">
            <a:extLst>
              <a:ext uri="{FF2B5EF4-FFF2-40B4-BE49-F238E27FC236}">
                <a16:creationId xmlns:a16="http://schemas.microsoft.com/office/drawing/2014/main" id="{A7E8A806-C9C5-3522-E548-1DED5DBA696D}"/>
              </a:ext>
            </a:extLst>
          </p:cNvPr>
          <p:cNvSpPr>
            <a:spLocks noGrp="1"/>
          </p:cNvSpPr>
          <p:nvPr>
            <p:ph type="sldNum" sz="quarter" idx="12"/>
          </p:nvPr>
        </p:nvSpPr>
        <p:spPr/>
        <p:txBody>
          <a:bodyPr/>
          <a:lstStyle/>
          <a:p>
            <a:fld id="{A85EF1E5-F080-0048-9372-CF230FDE727D}" type="slidenum">
              <a:rPr lang="es-ES" smtClean="0"/>
              <a:t>13</a:t>
            </a:fld>
            <a:endParaRPr lang="es-ES" dirty="0"/>
          </a:p>
        </p:txBody>
      </p:sp>
      <p:graphicFrame>
        <p:nvGraphicFramePr>
          <p:cNvPr id="7" name="Table 6"/>
          <p:cNvGraphicFramePr>
            <a:graphicFrameLocks noGrp="1"/>
          </p:cNvGraphicFramePr>
          <p:nvPr>
            <p:extLst>
              <p:ext uri="{D42A27DB-BD31-4B8C-83A1-F6EECF244321}">
                <p14:modId xmlns:p14="http://schemas.microsoft.com/office/powerpoint/2010/main" val="449800482"/>
              </p:ext>
            </p:extLst>
          </p:nvPr>
        </p:nvGraphicFramePr>
        <p:xfrm>
          <a:off x="757382" y="1882066"/>
          <a:ext cx="9892145" cy="2929630"/>
        </p:xfrm>
        <a:graphic>
          <a:graphicData uri="http://schemas.openxmlformats.org/drawingml/2006/table">
            <a:tbl>
              <a:tblPr firstRow="1" firstCol="1" bandRow="1"/>
              <a:tblGrid>
                <a:gridCol w="2438400">
                  <a:extLst>
                    <a:ext uri="{9D8B030D-6E8A-4147-A177-3AD203B41FA5}">
                      <a16:colId xmlns:a16="http://schemas.microsoft.com/office/drawing/2014/main" val="1760743404"/>
                    </a:ext>
                  </a:extLst>
                </a:gridCol>
                <a:gridCol w="2225963">
                  <a:extLst>
                    <a:ext uri="{9D8B030D-6E8A-4147-A177-3AD203B41FA5}">
                      <a16:colId xmlns:a16="http://schemas.microsoft.com/office/drawing/2014/main" val="3419596564"/>
                    </a:ext>
                  </a:extLst>
                </a:gridCol>
                <a:gridCol w="2530764">
                  <a:extLst>
                    <a:ext uri="{9D8B030D-6E8A-4147-A177-3AD203B41FA5}">
                      <a16:colId xmlns:a16="http://schemas.microsoft.com/office/drawing/2014/main" val="72468476"/>
                    </a:ext>
                  </a:extLst>
                </a:gridCol>
                <a:gridCol w="2697018">
                  <a:extLst>
                    <a:ext uri="{9D8B030D-6E8A-4147-A177-3AD203B41FA5}">
                      <a16:colId xmlns:a16="http://schemas.microsoft.com/office/drawing/2014/main" val="2471845484"/>
                    </a:ext>
                  </a:extLst>
                </a:gridCol>
              </a:tblGrid>
              <a:tr h="715568">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Macroeconomics</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Microeconomics</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Econometrics</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Statistical </a:t>
                      </a:r>
                      <a:r>
                        <a:rPr lang="en-US" sz="1800" b="1" kern="1200" dirty="0" smtClean="0">
                          <a:solidFill>
                            <a:srgbClr val="002060"/>
                          </a:solidFill>
                          <a:effectLst/>
                          <a:latin typeface="Amasis MT Pro" panose="02040504050005020304"/>
                          <a:ea typeface="DengXian"/>
                          <a:cs typeface="Calibri" panose="020F0502020204030204" pitchFamily="34" charset="0"/>
                        </a:rPr>
                        <a:t>theory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154742"/>
                  </a:ext>
                </a:extLst>
              </a:tr>
              <a:tr h="782926">
                <a:tc>
                  <a:txBody>
                    <a:bodyPr/>
                    <a:lstStyle/>
                    <a:p>
                      <a:pPr>
                        <a:lnSpc>
                          <a:spcPct val="107000"/>
                        </a:lnSpc>
                        <a:spcAft>
                          <a:spcPts val="0"/>
                        </a:spcAft>
                      </a:pPr>
                      <a:r>
                        <a:rPr lang="en-GB" sz="1800" b="1" kern="0" dirty="0">
                          <a:solidFill>
                            <a:srgbClr val="002060"/>
                          </a:solidFill>
                          <a:effectLst/>
                          <a:latin typeface="Amasis MT Pro" panose="02040504050005020304"/>
                          <a:ea typeface="Times New Roman" panose="02020603050405020304" pitchFamily="18" charset="0"/>
                          <a:cs typeface="Calibri" panose="020F0502020204030204" pitchFamily="34" charset="0"/>
                        </a:rPr>
                        <a:t>Political </a:t>
                      </a:r>
                      <a:r>
                        <a:rPr lang="en-GB" sz="1800" b="1" kern="0" dirty="0" smtClean="0">
                          <a:solidFill>
                            <a:srgbClr val="002060"/>
                          </a:solidFill>
                          <a:effectLst/>
                          <a:latin typeface="Amasis MT Pro" panose="02040504050005020304"/>
                          <a:ea typeface="Times New Roman" panose="02020603050405020304" pitchFamily="18" charset="0"/>
                          <a:cs typeface="Calibri" panose="020F0502020204030204" pitchFamily="34" charset="0"/>
                        </a:rPr>
                        <a:t>theory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Sociology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smtClean="0">
                          <a:solidFill>
                            <a:srgbClr val="002060"/>
                          </a:solidFill>
                          <a:effectLst/>
                          <a:latin typeface="Amasis MT Pro" panose="02040504050005020304"/>
                          <a:ea typeface="DengXian"/>
                          <a:cs typeface="Calibri" panose="020F0502020204030204" pitchFamily="34" charset="0"/>
                        </a:rPr>
                        <a:t>Int</a:t>
                      </a:r>
                      <a:r>
                        <a:rPr lang="en-US" sz="1800" b="0" kern="1200" dirty="0" smtClean="0">
                          <a:solidFill>
                            <a:srgbClr val="002060"/>
                          </a:solidFill>
                          <a:effectLst/>
                          <a:latin typeface="Amasis MT Pro" panose="02040504050005020304"/>
                          <a:ea typeface="DengXian"/>
                          <a:cs typeface="Calibri" panose="020F0502020204030204" pitchFamily="34" charset="0"/>
                        </a:rPr>
                        <a:t>’</a:t>
                      </a:r>
                      <a:r>
                        <a:rPr lang="en-US" sz="1800" b="1" kern="1200" dirty="0" smtClean="0">
                          <a:solidFill>
                            <a:srgbClr val="002060"/>
                          </a:solidFill>
                          <a:effectLst/>
                          <a:latin typeface="Amasis MT Pro" panose="02040504050005020304"/>
                          <a:ea typeface="DengXian"/>
                          <a:cs typeface="Calibri" panose="020F0502020204030204" pitchFamily="34" charset="0"/>
                        </a:rPr>
                        <a:t>l relations</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National politics</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452947"/>
                  </a:ext>
                </a:extLst>
              </a:tr>
              <a:tr h="715568">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Jurisprudence</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EU </a:t>
                      </a:r>
                      <a:r>
                        <a:rPr lang="en-US" sz="1800" b="1" kern="1200" dirty="0" smtClean="0">
                          <a:solidFill>
                            <a:srgbClr val="002060"/>
                          </a:solidFill>
                          <a:effectLst/>
                          <a:latin typeface="Amasis MT Pro" panose="02040504050005020304"/>
                          <a:ea typeface="DengXian"/>
                          <a:cs typeface="Calibri" panose="020F0502020204030204" pitchFamily="34" charset="0"/>
                        </a:rPr>
                        <a:t>law</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Public </a:t>
                      </a:r>
                      <a:r>
                        <a:rPr lang="en-US" sz="1800" b="1" kern="1200" dirty="0" smtClean="0">
                          <a:solidFill>
                            <a:srgbClr val="002060"/>
                          </a:solidFill>
                          <a:effectLst/>
                          <a:latin typeface="Amasis MT Pro" panose="02040504050005020304"/>
                          <a:ea typeface="DengXian"/>
                          <a:cs typeface="Calibri" panose="020F0502020204030204" pitchFamily="34" charset="0"/>
                        </a:rPr>
                        <a:t>int</a:t>
                      </a:r>
                      <a:r>
                        <a:rPr lang="en-US" sz="1800" b="0" kern="1200" dirty="0" smtClean="0">
                          <a:solidFill>
                            <a:srgbClr val="002060"/>
                          </a:solidFill>
                          <a:effectLst/>
                          <a:latin typeface="Amasis MT Pro" panose="02040504050005020304"/>
                          <a:ea typeface="DengXian"/>
                          <a:cs typeface="Calibri" panose="020F0502020204030204" pitchFamily="34" charset="0"/>
                        </a:rPr>
                        <a:t>’</a:t>
                      </a:r>
                      <a:r>
                        <a:rPr lang="en-US" sz="1800" b="1" kern="1200" dirty="0" smtClean="0">
                          <a:solidFill>
                            <a:srgbClr val="002060"/>
                          </a:solidFill>
                          <a:effectLst/>
                          <a:latin typeface="Amasis MT Pro" panose="02040504050005020304"/>
                          <a:ea typeface="DengXian"/>
                          <a:cs typeface="Calibri" panose="020F0502020204030204" pitchFamily="34" charset="0"/>
                        </a:rPr>
                        <a:t>l </a:t>
                      </a:r>
                      <a:r>
                        <a:rPr lang="en-US" sz="1800" b="1" kern="1200" dirty="0">
                          <a:solidFill>
                            <a:srgbClr val="002060"/>
                          </a:solidFill>
                          <a:effectLst/>
                          <a:latin typeface="Amasis MT Pro" panose="02040504050005020304"/>
                          <a:ea typeface="DengXian"/>
                          <a:cs typeface="Calibri" panose="020F0502020204030204" pitchFamily="34" charset="0"/>
                        </a:rPr>
                        <a:t>law</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National law</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8356090"/>
                  </a:ext>
                </a:extLst>
              </a:tr>
              <a:tr h="715568">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Historiography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Global history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Cultural history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0"/>
                        </a:spcAft>
                      </a:pPr>
                      <a:r>
                        <a:rPr lang="en-US" sz="1800" b="1" kern="1200" dirty="0">
                          <a:solidFill>
                            <a:srgbClr val="002060"/>
                          </a:solidFill>
                          <a:effectLst/>
                          <a:latin typeface="Amasis MT Pro" panose="02040504050005020304"/>
                          <a:ea typeface="DengXian"/>
                          <a:cs typeface="Calibri" panose="020F0502020204030204" pitchFamily="34" charset="0"/>
                        </a:rPr>
                        <a:t>National history</a:t>
                      </a:r>
                      <a:endParaRPr lang="en-GB" sz="1800" b="1" kern="100" dirty="0">
                        <a:effectLst/>
                        <a:latin typeface="Amasis MT Pro" panose="02040504050005020304"/>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647876"/>
                  </a:ext>
                </a:extLst>
              </a:tr>
            </a:tbl>
          </a:graphicData>
        </a:graphic>
      </p:graphicFrame>
    </p:spTree>
    <p:extLst>
      <p:ext uri="{BB962C8B-B14F-4D97-AF65-F5344CB8AC3E}">
        <p14:creationId xmlns:p14="http://schemas.microsoft.com/office/powerpoint/2010/main" val="4119056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1" y="589431"/>
            <a:ext cx="11332558" cy="702674"/>
          </a:xfrm>
        </p:spPr>
        <p:txBody>
          <a:bodyPr>
            <a:normAutofit/>
          </a:bodyPr>
          <a:lstStyle/>
          <a:p>
            <a:r>
              <a:rPr lang="en-GB" sz="2800" b="0" dirty="0">
                <a:latin typeface="Amasis MT Pro"/>
              </a:rPr>
              <a:t> </a:t>
            </a:r>
            <a:r>
              <a:rPr lang="en-GB" sz="2800" b="0" dirty="0" smtClean="0">
                <a:latin typeface="Amasis MT Pro"/>
              </a:rPr>
              <a:t>   Centre for Academic Literacies and Languages</a:t>
            </a:r>
            <a:endParaRPr lang="en-GB" sz="2800" b="0" dirty="0">
              <a:latin typeface="Amasis MT Pro"/>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14</a:t>
            </a:fld>
            <a:endParaRPr lang="es-ES" dirty="0"/>
          </a:p>
        </p:txBody>
      </p:sp>
      <p:pic>
        <p:nvPicPr>
          <p:cNvPr id="7" name="Picture 6"/>
          <p:cNvPicPr>
            <a:picLocks noChangeAspect="1"/>
          </p:cNvPicPr>
          <p:nvPr/>
        </p:nvPicPr>
        <p:blipFill>
          <a:blip r:embed="rId2"/>
          <a:stretch>
            <a:fillRect/>
          </a:stretch>
        </p:blipFill>
        <p:spPr>
          <a:xfrm>
            <a:off x="289477" y="1976582"/>
            <a:ext cx="11354813" cy="2754443"/>
          </a:xfrm>
          <a:prstGeom prst="rect">
            <a:avLst/>
          </a:prstGeom>
        </p:spPr>
      </p:pic>
    </p:spTree>
    <p:extLst>
      <p:ext uri="{BB962C8B-B14F-4D97-AF65-F5344CB8AC3E}">
        <p14:creationId xmlns:p14="http://schemas.microsoft.com/office/powerpoint/2010/main" val="2011257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0" y="547625"/>
            <a:ext cx="9906571" cy="1325563"/>
          </a:xfrm>
        </p:spPr>
        <p:txBody>
          <a:bodyPr>
            <a:normAutofit/>
          </a:bodyPr>
          <a:lstStyle/>
          <a:p>
            <a:r>
              <a:rPr lang="en-GB" sz="3600" b="0" dirty="0" smtClean="0">
                <a:latin typeface="Amasis MT Pro"/>
              </a:rPr>
              <a:t>  Publishing sector</a:t>
            </a:r>
            <a:endParaRPr lang="en-GB" sz="3600" b="0" dirty="0">
              <a:latin typeface="Amasis MT Pro"/>
            </a:endParaRPr>
          </a:p>
        </p:txBody>
      </p:sp>
      <p:sp>
        <p:nvSpPr>
          <p:cNvPr id="3" name="Content Placeholder 2"/>
          <p:cNvSpPr>
            <a:spLocks noGrp="1"/>
          </p:cNvSpPr>
          <p:nvPr>
            <p:ph idx="1"/>
          </p:nvPr>
        </p:nvSpPr>
        <p:spPr>
          <a:xfrm>
            <a:off x="1287262" y="2088596"/>
            <a:ext cx="10172900" cy="3772345"/>
          </a:xfrm>
        </p:spPr>
        <p:txBody>
          <a:bodyPr/>
          <a:lstStyle/>
          <a:p>
            <a:r>
              <a:rPr lang="en-GB" sz="3600" dirty="0">
                <a:latin typeface="Amasis MT Pro" panose="02040504050005020304"/>
              </a:rPr>
              <a:t>University Presses</a:t>
            </a:r>
          </a:p>
          <a:p>
            <a:r>
              <a:rPr lang="en-GB" sz="3600" dirty="0" smtClean="0">
                <a:latin typeface="Amasis MT Pro" panose="02040504050005020304"/>
              </a:rPr>
              <a:t>Academic and specialist publishers</a:t>
            </a:r>
            <a:endParaRPr lang="en-GB" sz="3600" dirty="0">
              <a:latin typeface="Amasis MT Pro" panose="02040504050005020304"/>
            </a:endParaRPr>
          </a:p>
          <a:p>
            <a:r>
              <a:rPr lang="en-GB" sz="3600" dirty="0">
                <a:latin typeface="Amasis MT Pro" panose="02040504050005020304"/>
              </a:rPr>
              <a:t>Trade publishers</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15</a:t>
            </a:fld>
            <a:endParaRPr lang="es-ES" dirty="0"/>
          </a:p>
        </p:txBody>
      </p:sp>
    </p:spTree>
    <p:extLst>
      <p:ext uri="{BB962C8B-B14F-4D97-AF65-F5344CB8AC3E}">
        <p14:creationId xmlns:p14="http://schemas.microsoft.com/office/powerpoint/2010/main" val="54717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3550" y="267066"/>
            <a:ext cx="7907588" cy="1139049"/>
          </a:xfrm>
        </p:spPr>
        <p:txBody>
          <a:bodyPr>
            <a:normAutofit/>
          </a:bodyPr>
          <a:lstStyle/>
          <a:p>
            <a:r>
              <a:rPr lang="en-GB" sz="3600" b="0" dirty="0" smtClean="0">
                <a:latin typeface="Amasis MT Pro" panose="02040504050005020304"/>
              </a:rPr>
              <a:t>University Presses</a:t>
            </a:r>
            <a:endParaRPr lang="en-GB" sz="3600" b="0" dirty="0">
              <a:latin typeface="Amasis MT Pro" panose="02040504050005020304"/>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16</a:t>
            </a:fld>
            <a:endParaRPr lang="es-ES" dirty="0"/>
          </a:p>
        </p:txBody>
      </p:sp>
      <p:pic>
        <p:nvPicPr>
          <p:cNvPr id="5" name="Picture 4"/>
          <p:cNvPicPr>
            <a:picLocks noChangeAspect="1"/>
          </p:cNvPicPr>
          <p:nvPr/>
        </p:nvPicPr>
        <p:blipFill>
          <a:blip r:embed="rId2"/>
          <a:stretch>
            <a:fillRect/>
          </a:stretch>
        </p:blipFill>
        <p:spPr>
          <a:xfrm>
            <a:off x="770787" y="1660075"/>
            <a:ext cx="2603659" cy="1041464"/>
          </a:xfrm>
          <a:prstGeom prst="rect">
            <a:avLst/>
          </a:prstGeom>
        </p:spPr>
      </p:pic>
      <p:pic>
        <p:nvPicPr>
          <p:cNvPr id="6" name="Picture 5"/>
          <p:cNvPicPr>
            <a:picLocks noChangeAspect="1"/>
          </p:cNvPicPr>
          <p:nvPr/>
        </p:nvPicPr>
        <p:blipFill>
          <a:blip r:embed="rId3"/>
          <a:stretch>
            <a:fillRect/>
          </a:stretch>
        </p:blipFill>
        <p:spPr>
          <a:xfrm>
            <a:off x="9997036" y="2760266"/>
            <a:ext cx="1666494" cy="1797653"/>
          </a:xfrm>
          <a:prstGeom prst="rect">
            <a:avLst/>
          </a:prstGeom>
        </p:spPr>
      </p:pic>
      <p:pic>
        <p:nvPicPr>
          <p:cNvPr id="7" name="Picture 6"/>
          <p:cNvPicPr>
            <a:picLocks noChangeAspect="1"/>
          </p:cNvPicPr>
          <p:nvPr/>
        </p:nvPicPr>
        <p:blipFill>
          <a:blip r:embed="rId4"/>
          <a:stretch>
            <a:fillRect/>
          </a:stretch>
        </p:blipFill>
        <p:spPr>
          <a:xfrm>
            <a:off x="463900" y="4996378"/>
            <a:ext cx="2770346" cy="1820228"/>
          </a:xfrm>
          <a:prstGeom prst="rect">
            <a:avLst/>
          </a:prstGeom>
        </p:spPr>
      </p:pic>
      <p:pic>
        <p:nvPicPr>
          <p:cNvPr id="8" name="Picture 7"/>
          <p:cNvPicPr>
            <a:picLocks noChangeAspect="1"/>
          </p:cNvPicPr>
          <p:nvPr/>
        </p:nvPicPr>
        <p:blipFill>
          <a:blip r:embed="rId5"/>
          <a:stretch>
            <a:fillRect/>
          </a:stretch>
        </p:blipFill>
        <p:spPr>
          <a:xfrm>
            <a:off x="5066770" y="3046879"/>
            <a:ext cx="2887980" cy="1013460"/>
          </a:xfrm>
          <a:prstGeom prst="rect">
            <a:avLst/>
          </a:prstGeom>
        </p:spPr>
      </p:pic>
      <p:pic>
        <p:nvPicPr>
          <p:cNvPr id="9" name="Picture 8"/>
          <p:cNvPicPr>
            <a:picLocks noChangeAspect="1"/>
          </p:cNvPicPr>
          <p:nvPr/>
        </p:nvPicPr>
        <p:blipFill>
          <a:blip r:embed="rId6"/>
          <a:stretch>
            <a:fillRect/>
          </a:stretch>
        </p:blipFill>
        <p:spPr>
          <a:xfrm>
            <a:off x="4520369" y="1199029"/>
            <a:ext cx="2466975" cy="1847850"/>
          </a:xfrm>
          <a:prstGeom prst="rect">
            <a:avLst/>
          </a:prstGeom>
        </p:spPr>
      </p:pic>
      <p:pic>
        <p:nvPicPr>
          <p:cNvPr id="10" name="Picture 9"/>
          <p:cNvPicPr>
            <a:picLocks noChangeAspect="1"/>
          </p:cNvPicPr>
          <p:nvPr/>
        </p:nvPicPr>
        <p:blipFill>
          <a:blip r:embed="rId7"/>
          <a:stretch>
            <a:fillRect/>
          </a:stretch>
        </p:blipFill>
        <p:spPr>
          <a:xfrm>
            <a:off x="7165990" y="1916260"/>
            <a:ext cx="3107531" cy="1110425"/>
          </a:xfrm>
          <a:prstGeom prst="rect">
            <a:avLst/>
          </a:prstGeom>
        </p:spPr>
      </p:pic>
      <p:pic>
        <p:nvPicPr>
          <p:cNvPr id="12" name="Picture 11"/>
          <p:cNvPicPr>
            <a:picLocks noChangeAspect="1"/>
          </p:cNvPicPr>
          <p:nvPr/>
        </p:nvPicPr>
        <p:blipFill>
          <a:blip r:embed="rId8"/>
          <a:stretch>
            <a:fillRect/>
          </a:stretch>
        </p:blipFill>
        <p:spPr>
          <a:xfrm>
            <a:off x="4718878" y="5339507"/>
            <a:ext cx="2309241" cy="1143762"/>
          </a:xfrm>
          <a:prstGeom prst="rect">
            <a:avLst/>
          </a:prstGeom>
        </p:spPr>
      </p:pic>
      <p:pic>
        <p:nvPicPr>
          <p:cNvPr id="13" name="Picture 12"/>
          <p:cNvPicPr>
            <a:picLocks noChangeAspect="1"/>
          </p:cNvPicPr>
          <p:nvPr/>
        </p:nvPicPr>
        <p:blipFill>
          <a:blip r:embed="rId9"/>
          <a:stretch>
            <a:fillRect/>
          </a:stretch>
        </p:blipFill>
        <p:spPr>
          <a:xfrm>
            <a:off x="7115121" y="4078835"/>
            <a:ext cx="1679258" cy="1827657"/>
          </a:xfrm>
          <a:prstGeom prst="rect">
            <a:avLst/>
          </a:prstGeom>
        </p:spPr>
      </p:pic>
      <p:pic>
        <p:nvPicPr>
          <p:cNvPr id="14" name="Picture 13"/>
          <p:cNvPicPr>
            <a:picLocks noChangeAspect="1"/>
          </p:cNvPicPr>
          <p:nvPr/>
        </p:nvPicPr>
        <p:blipFill>
          <a:blip r:embed="rId10"/>
          <a:stretch>
            <a:fillRect/>
          </a:stretch>
        </p:blipFill>
        <p:spPr>
          <a:xfrm>
            <a:off x="4322233" y="4500755"/>
            <a:ext cx="1823085" cy="759619"/>
          </a:xfrm>
          <a:prstGeom prst="rect">
            <a:avLst/>
          </a:prstGeom>
        </p:spPr>
      </p:pic>
      <p:pic>
        <p:nvPicPr>
          <p:cNvPr id="15" name="Picture 14"/>
          <p:cNvPicPr>
            <a:picLocks noChangeAspect="1"/>
          </p:cNvPicPr>
          <p:nvPr/>
        </p:nvPicPr>
        <p:blipFill>
          <a:blip r:embed="rId11"/>
          <a:stretch>
            <a:fillRect/>
          </a:stretch>
        </p:blipFill>
        <p:spPr>
          <a:xfrm>
            <a:off x="9137179" y="5260374"/>
            <a:ext cx="2095500" cy="1181100"/>
          </a:xfrm>
          <a:prstGeom prst="rect">
            <a:avLst/>
          </a:prstGeom>
        </p:spPr>
      </p:pic>
      <p:pic>
        <p:nvPicPr>
          <p:cNvPr id="16" name="Picture 15"/>
          <p:cNvPicPr>
            <a:picLocks noChangeAspect="1"/>
          </p:cNvPicPr>
          <p:nvPr/>
        </p:nvPicPr>
        <p:blipFill>
          <a:blip r:embed="rId12"/>
          <a:stretch>
            <a:fillRect/>
          </a:stretch>
        </p:blipFill>
        <p:spPr>
          <a:xfrm>
            <a:off x="2611234" y="2535611"/>
            <a:ext cx="1402080" cy="2087880"/>
          </a:xfrm>
          <a:prstGeom prst="rect">
            <a:avLst/>
          </a:prstGeom>
        </p:spPr>
      </p:pic>
      <p:pic>
        <p:nvPicPr>
          <p:cNvPr id="3" name="Picture 2"/>
          <p:cNvPicPr>
            <a:picLocks noChangeAspect="1"/>
          </p:cNvPicPr>
          <p:nvPr/>
        </p:nvPicPr>
        <p:blipFill>
          <a:blip r:embed="rId13"/>
          <a:stretch>
            <a:fillRect/>
          </a:stretch>
        </p:blipFill>
        <p:spPr>
          <a:xfrm>
            <a:off x="463900" y="3770723"/>
            <a:ext cx="1333500" cy="1333500"/>
          </a:xfrm>
          <a:prstGeom prst="rect">
            <a:avLst/>
          </a:prstGeom>
        </p:spPr>
      </p:pic>
      <p:pic>
        <p:nvPicPr>
          <p:cNvPr id="11" name="Picture 10"/>
          <p:cNvPicPr>
            <a:picLocks noChangeAspect="1"/>
          </p:cNvPicPr>
          <p:nvPr/>
        </p:nvPicPr>
        <p:blipFill>
          <a:blip r:embed="rId14"/>
          <a:stretch>
            <a:fillRect/>
          </a:stretch>
        </p:blipFill>
        <p:spPr>
          <a:xfrm>
            <a:off x="9232278" y="414480"/>
            <a:ext cx="2507456" cy="1195864"/>
          </a:xfrm>
          <a:prstGeom prst="rect">
            <a:avLst/>
          </a:prstGeom>
        </p:spPr>
      </p:pic>
    </p:spTree>
    <p:extLst>
      <p:ext uri="{BB962C8B-B14F-4D97-AF65-F5344CB8AC3E}">
        <p14:creationId xmlns:p14="http://schemas.microsoft.com/office/powerpoint/2010/main" val="1210212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89976"/>
            <a:ext cx="8601553" cy="1325563"/>
          </a:xfrm>
        </p:spPr>
        <p:txBody>
          <a:bodyPr>
            <a:normAutofit fontScale="90000"/>
          </a:bodyPr>
          <a:lstStyle/>
          <a:p>
            <a:r>
              <a:rPr lang="en-GB" sz="4000" b="0" dirty="0" smtClean="0">
                <a:latin typeface="Amasis MT Pro" panose="02040504050005020304"/>
              </a:rPr>
              <a:t>Academic and specialist publishers</a:t>
            </a:r>
            <a:r>
              <a:rPr lang="en-GB" sz="3600" dirty="0"/>
              <a:t/>
            </a:r>
            <a:br>
              <a:rPr lang="en-GB" sz="3600" dirty="0"/>
            </a:br>
            <a:r>
              <a:rPr lang="en-GB" sz="3600" b="0" dirty="0">
                <a:latin typeface="Amasis MT Pro"/>
              </a:rPr>
              <a:t/>
            </a:r>
            <a:br>
              <a:rPr lang="en-GB" sz="3600" b="0" dirty="0">
                <a:latin typeface="Amasis MT Pro"/>
              </a:rPr>
            </a:br>
            <a:endParaRPr lang="en-GB" sz="3600" b="0" dirty="0">
              <a:latin typeface="Amasis MT Pro"/>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17</a:t>
            </a:fld>
            <a:endParaRPr lang="es-ES" dirty="0"/>
          </a:p>
        </p:txBody>
      </p:sp>
      <p:pic>
        <p:nvPicPr>
          <p:cNvPr id="5" name="Picture 4"/>
          <p:cNvPicPr>
            <a:picLocks noChangeAspect="1"/>
          </p:cNvPicPr>
          <p:nvPr/>
        </p:nvPicPr>
        <p:blipFill>
          <a:blip r:embed="rId2"/>
          <a:stretch>
            <a:fillRect/>
          </a:stretch>
        </p:blipFill>
        <p:spPr>
          <a:xfrm>
            <a:off x="6294805" y="2939457"/>
            <a:ext cx="4586288" cy="1141476"/>
          </a:xfrm>
          <a:prstGeom prst="rect">
            <a:avLst/>
          </a:prstGeom>
        </p:spPr>
      </p:pic>
      <p:pic>
        <p:nvPicPr>
          <p:cNvPr id="6" name="Picture 5"/>
          <p:cNvPicPr>
            <a:picLocks noChangeAspect="1"/>
          </p:cNvPicPr>
          <p:nvPr/>
        </p:nvPicPr>
        <p:blipFill>
          <a:blip r:embed="rId3"/>
          <a:stretch>
            <a:fillRect/>
          </a:stretch>
        </p:blipFill>
        <p:spPr>
          <a:xfrm>
            <a:off x="10089280" y="3236567"/>
            <a:ext cx="1583627" cy="748094"/>
          </a:xfrm>
          <a:prstGeom prst="rect">
            <a:avLst/>
          </a:prstGeom>
        </p:spPr>
      </p:pic>
      <p:pic>
        <p:nvPicPr>
          <p:cNvPr id="9" name="Picture 8"/>
          <p:cNvPicPr>
            <a:picLocks noChangeAspect="1"/>
          </p:cNvPicPr>
          <p:nvPr/>
        </p:nvPicPr>
        <p:blipFill>
          <a:blip r:embed="rId4"/>
          <a:stretch>
            <a:fillRect/>
          </a:stretch>
        </p:blipFill>
        <p:spPr>
          <a:xfrm>
            <a:off x="9122765" y="1474392"/>
            <a:ext cx="2163413" cy="950881"/>
          </a:xfrm>
          <a:prstGeom prst="rect">
            <a:avLst/>
          </a:prstGeom>
        </p:spPr>
      </p:pic>
      <p:pic>
        <p:nvPicPr>
          <p:cNvPr id="10" name="Picture 9"/>
          <p:cNvPicPr>
            <a:picLocks noChangeAspect="1"/>
          </p:cNvPicPr>
          <p:nvPr/>
        </p:nvPicPr>
        <p:blipFill>
          <a:blip r:embed="rId5"/>
          <a:stretch>
            <a:fillRect/>
          </a:stretch>
        </p:blipFill>
        <p:spPr>
          <a:xfrm>
            <a:off x="376886" y="5487358"/>
            <a:ext cx="2600325" cy="840772"/>
          </a:xfrm>
          <a:prstGeom prst="rect">
            <a:avLst/>
          </a:prstGeom>
        </p:spPr>
      </p:pic>
      <p:pic>
        <p:nvPicPr>
          <p:cNvPr id="11" name="Picture 10"/>
          <p:cNvPicPr>
            <a:picLocks noChangeAspect="1"/>
          </p:cNvPicPr>
          <p:nvPr/>
        </p:nvPicPr>
        <p:blipFill>
          <a:blip r:embed="rId6"/>
          <a:stretch>
            <a:fillRect/>
          </a:stretch>
        </p:blipFill>
        <p:spPr>
          <a:xfrm>
            <a:off x="8897840" y="5651280"/>
            <a:ext cx="2681478" cy="790194"/>
          </a:xfrm>
          <a:prstGeom prst="rect">
            <a:avLst/>
          </a:prstGeom>
        </p:spPr>
      </p:pic>
      <p:pic>
        <p:nvPicPr>
          <p:cNvPr id="12" name="Picture 11"/>
          <p:cNvPicPr>
            <a:picLocks noChangeAspect="1"/>
          </p:cNvPicPr>
          <p:nvPr/>
        </p:nvPicPr>
        <p:blipFill>
          <a:blip r:embed="rId7"/>
          <a:stretch>
            <a:fillRect/>
          </a:stretch>
        </p:blipFill>
        <p:spPr>
          <a:xfrm>
            <a:off x="1028447" y="3485009"/>
            <a:ext cx="2781300" cy="1051560"/>
          </a:xfrm>
          <a:prstGeom prst="rect">
            <a:avLst/>
          </a:prstGeom>
        </p:spPr>
      </p:pic>
      <p:pic>
        <p:nvPicPr>
          <p:cNvPr id="13" name="Picture 12"/>
          <p:cNvPicPr>
            <a:picLocks noChangeAspect="1"/>
          </p:cNvPicPr>
          <p:nvPr/>
        </p:nvPicPr>
        <p:blipFill>
          <a:blip r:embed="rId8"/>
          <a:stretch>
            <a:fillRect/>
          </a:stretch>
        </p:blipFill>
        <p:spPr>
          <a:xfrm>
            <a:off x="2687065" y="1053506"/>
            <a:ext cx="2357438" cy="2357438"/>
          </a:xfrm>
          <a:prstGeom prst="rect">
            <a:avLst/>
          </a:prstGeom>
        </p:spPr>
      </p:pic>
      <p:pic>
        <p:nvPicPr>
          <p:cNvPr id="14" name="Picture 13"/>
          <p:cNvPicPr>
            <a:picLocks noChangeAspect="1"/>
          </p:cNvPicPr>
          <p:nvPr/>
        </p:nvPicPr>
        <p:blipFill>
          <a:blip r:embed="rId9"/>
          <a:stretch>
            <a:fillRect/>
          </a:stretch>
        </p:blipFill>
        <p:spPr>
          <a:xfrm>
            <a:off x="4501678" y="4894042"/>
            <a:ext cx="3028950" cy="1514475"/>
          </a:xfrm>
          <a:prstGeom prst="rect">
            <a:avLst/>
          </a:prstGeom>
        </p:spPr>
      </p:pic>
      <p:pic>
        <p:nvPicPr>
          <p:cNvPr id="15" name="Picture 14"/>
          <p:cNvPicPr>
            <a:picLocks noChangeAspect="1"/>
          </p:cNvPicPr>
          <p:nvPr/>
        </p:nvPicPr>
        <p:blipFill>
          <a:blip r:embed="rId10"/>
          <a:stretch>
            <a:fillRect/>
          </a:stretch>
        </p:blipFill>
        <p:spPr>
          <a:xfrm>
            <a:off x="7019259" y="4426643"/>
            <a:ext cx="1371600" cy="1362075"/>
          </a:xfrm>
          <a:prstGeom prst="rect">
            <a:avLst/>
          </a:prstGeom>
        </p:spPr>
      </p:pic>
      <p:pic>
        <p:nvPicPr>
          <p:cNvPr id="16" name="Picture 15"/>
          <p:cNvPicPr>
            <a:picLocks noChangeAspect="1"/>
          </p:cNvPicPr>
          <p:nvPr/>
        </p:nvPicPr>
        <p:blipFill>
          <a:blip r:embed="rId11"/>
          <a:stretch>
            <a:fillRect/>
          </a:stretch>
        </p:blipFill>
        <p:spPr>
          <a:xfrm>
            <a:off x="5817442" y="1367097"/>
            <a:ext cx="1226534" cy="2332673"/>
          </a:xfrm>
          <a:prstGeom prst="rect">
            <a:avLst/>
          </a:prstGeom>
        </p:spPr>
      </p:pic>
      <p:pic>
        <p:nvPicPr>
          <p:cNvPr id="3" name="Picture 2"/>
          <p:cNvPicPr>
            <a:picLocks noChangeAspect="1"/>
          </p:cNvPicPr>
          <p:nvPr/>
        </p:nvPicPr>
        <p:blipFill>
          <a:blip r:embed="rId12"/>
          <a:stretch>
            <a:fillRect/>
          </a:stretch>
        </p:blipFill>
        <p:spPr>
          <a:xfrm>
            <a:off x="4034715" y="3138126"/>
            <a:ext cx="1693069" cy="1693069"/>
          </a:xfrm>
          <a:prstGeom prst="rect">
            <a:avLst/>
          </a:prstGeom>
        </p:spPr>
      </p:pic>
      <p:pic>
        <p:nvPicPr>
          <p:cNvPr id="8" name="Picture 7"/>
          <p:cNvPicPr>
            <a:picLocks noChangeAspect="1"/>
          </p:cNvPicPr>
          <p:nvPr/>
        </p:nvPicPr>
        <p:blipFill>
          <a:blip r:embed="rId13"/>
          <a:stretch>
            <a:fillRect/>
          </a:stretch>
        </p:blipFill>
        <p:spPr>
          <a:xfrm>
            <a:off x="7319164" y="1524994"/>
            <a:ext cx="1414463" cy="1414463"/>
          </a:xfrm>
          <a:prstGeom prst="rect">
            <a:avLst/>
          </a:prstGeom>
        </p:spPr>
      </p:pic>
      <p:pic>
        <p:nvPicPr>
          <p:cNvPr id="18" name="Picture 17"/>
          <p:cNvPicPr>
            <a:picLocks noChangeAspect="1"/>
          </p:cNvPicPr>
          <p:nvPr/>
        </p:nvPicPr>
        <p:blipFill>
          <a:blip r:embed="rId14"/>
          <a:stretch>
            <a:fillRect/>
          </a:stretch>
        </p:blipFill>
        <p:spPr>
          <a:xfrm>
            <a:off x="503596" y="1367097"/>
            <a:ext cx="1500188" cy="1500188"/>
          </a:xfrm>
          <a:prstGeom prst="rect">
            <a:avLst/>
          </a:prstGeom>
        </p:spPr>
      </p:pic>
      <p:pic>
        <p:nvPicPr>
          <p:cNvPr id="19" name="Picture 18"/>
          <p:cNvPicPr>
            <a:picLocks noChangeAspect="1"/>
          </p:cNvPicPr>
          <p:nvPr/>
        </p:nvPicPr>
        <p:blipFill>
          <a:blip r:embed="rId15"/>
          <a:stretch>
            <a:fillRect/>
          </a:stretch>
        </p:blipFill>
        <p:spPr>
          <a:xfrm>
            <a:off x="9156099" y="4340637"/>
            <a:ext cx="2188654" cy="652329"/>
          </a:xfrm>
          <a:prstGeom prst="rect">
            <a:avLst/>
          </a:prstGeom>
        </p:spPr>
      </p:pic>
      <p:pic>
        <p:nvPicPr>
          <p:cNvPr id="20" name="Picture 19"/>
          <p:cNvPicPr>
            <a:picLocks noChangeAspect="1"/>
          </p:cNvPicPr>
          <p:nvPr/>
        </p:nvPicPr>
        <p:blipFill>
          <a:blip r:embed="rId16"/>
          <a:stretch>
            <a:fillRect/>
          </a:stretch>
        </p:blipFill>
        <p:spPr>
          <a:xfrm>
            <a:off x="3518000" y="5132011"/>
            <a:ext cx="1286367" cy="591363"/>
          </a:xfrm>
          <a:prstGeom prst="rect">
            <a:avLst/>
          </a:prstGeom>
        </p:spPr>
      </p:pic>
    </p:spTree>
    <p:extLst>
      <p:ext uri="{BB962C8B-B14F-4D97-AF65-F5344CB8AC3E}">
        <p14:creationId xmlns:p14="http://schemas.microsoft.com/office/powerpoint/2010/main" val="420173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802" y="479395"/>
            <a:ext cx="8104403" cy="798990"/>
          </a:xfrm>
        </p:spPr>
        <p:txBody>
          <a:bodyPr>
            <a:normAutofit/>
          </a:bodyPr>
          <a:lstStyle/>
          <a:p>
            <a:r>
              <a:rPr lang="en-GB" sz="3600" b="0" dirty="0" smtClean="0">
                <a:latin typeface="Amasis MT Pro" panose="02040504050005020304"/>
              </a:rPr>
              <a:t>Trade publishers</a:t>
            </a:r>
            <a:endParaRPr lang="en-GB" sz="3600" b="0" dirty="0">
              <a:latin typeface="Amasis MT Pro" panose="02040504050005020304"/>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18</a:t>
            </a:fld>
            <a:endParaRPr lang="es-ES" dirty="0"/>
          </a:p>
        </p:txBody>
      </p:sp>
      <p:pic>
        <p:nvPicPr>
          <p:cNvPr id="5" name="Picture 4"/>
          <p:cNvPicPr>
            <a:picLocks noChangeAspect="1"/>
          </p:cNvPicPr>
          <p:nvPr/>
        </p:nvPicPr>
        <p:blipFill>
          <a:blip r:embed="rId2"/>
          <a:stretch>
            <a:fillRect/>
          </a:stretch>
        </p:blipFill>
        <p:spPr>
          <a:xfrm>
            <a:off x="8718687" y="3931831"/>
            <a:ext cx="2656332" cy="1216152"/>
          </a:xfrm>
          <a:prstGeom prst="rect">
            <a:avLst/>
          </a:prstGeom>
        </p:spPr>
      </p:pic>
      <p:pic>
        <p:nvPicPr>
          <p:cNvPr id="6" name="Picture 5"/>
          <p:cNvPicPr>
            <a:picLocks noChangeAspect="1"/>
          </p:cNvPicPr>
          <p:nvPr/>
        </p:nvPicPr>
        <p:blipFill>
          <a:blip r:embed="rId3"/>
          <a:stretch>
            <a:fillRect/>
          </a:stretch>
        </p:blipFill>
        <p:spPr>
          <a:xfrm>
            <a:off x="583152" y="1955034"/>
            <a:ext cx="2914650" cy="1571625"/>
          </a:xfrm>
          <a:prstGeom prst="rect">
            <a:avLst/>
          </a:prstGeom>
        </p:spPr>
      </p:pic>
      <p:pic>
        <p:nvPicPr>
          <p:cNvPr id="7" name="Picture 6"/>
          <p:cNvPicPr>
            <a:picLocks noChangeAspect="1"/>
          </p:cNvPicPr>
          <p:nvPr/>
        </p:nvPicPr>
        <p:blipFill>
          <a:blip r:embed="rId4"/>
          <a:stretch>
            <a:fillRect/>
          </a:stretch>
        </p:blipFill>
        <p:spPr>
          <a:xfrm>
            <a:off x="4543396" y="3073540"/>
            <a:ext cx="3524250" cy="1295400"/>
          </a:xfrm>
          <a:prstGeom prst="rect">
            <a:avLst/>
          </a:prstGeom>
        </p:spPr>
      </p:pic>
      <p:pic>
        <p:nvPicPr>
          <p:cNvPr id="8" name="Picture 7"/>
          <p:cNvPicPr>
            <a:picLocks noChangeAspect="1"/>
          </p:cNvPicPr>
          <p:nvPr/>
        </p:nvPicPr>
        <p:blipFill>
          <a:blip r:embed="rId5"/>
          <a:stretch>
            <a:fillRect/>
          </a:stretch>
        </p:blipFill>
        <p:spPr>
          <a:xfrm>
            <a:off x="5945470" y="1189185"/>
            <a:ext cx="3250501" cy="1797463"/>
          </a:xfrm>
          <a:prstGeom prst="rect">
            <a:avLst/>
          </a:prstGeom>
        </p:spPr>
      </p:pic>
      <p:pic>
        <p:nvPicPr>
          <p:cNvPr id="9" name="Picture 8"/>
          <p:cNvPicPr>
            <a:picLocks noChangeAspect="1"/>
          </p:cNvPicPr>
          <p:nvPr/>
        </p:nvPicPr>
        <p:blipFill>
          <a:blip r:embed="rId6"/>
          <a:stretch>
            <a:fillRect/>
          </a:stretch>
        </p:blipFill>
        <p:spPr>
          <a:xfrm>
            <a:off x="873568" y="4032928"/>
            <a:ext cx="1585341" cy="1664970"/>
          </a:xfrm>
          <a:prstGeom prst="rect">
            <a:avLst/>
          </a:prstGeom>
        </p:spPr>
      </p:pic>
      <p:pic>
        <p:nvPicPr>
          <p:cNvPr id="12" name="Picture 11"/>
          <p:cNvPicPr>
            <a:picLocks noChangeAspect="1"/>
          </p:cNvPicPr>
          <p:nvPr/>
        </p:nvPicPr>
        <p:blipFill>
          <a:blip r:embed="rId7"/>
          <a:stretch>
            <a:fillRect/>
          </a:stretch>
        </p:blipFill>
        <p:spPr>
          <a:xfrm>
            <a:off x="9061280" y="5356967"/>
            <a:ext cx="2760254" cy="1348166"/>
          </a:xfrm>
          <a:prstGeom prst="rect">
            <a:avLst/>
          </a:prstGeom>
        </p:spPr>
      </p:pic>
      <p:pic>
        <p:nvPicPr>
          <p:cNvPr id="14" name="Picture 13"/>
          <p:cNvPicPr>
            <a:picLocks noChangeAspect="1"/>
          </p:cNvPicPr>
          <p:nvPr/>
        </p:nvPicPr>
        <p:blipFill>
          <a:blip r:embed="rId8"/>
          <a:stretch>
            <a:fillRect/>
          </a:stretch>
        </p:blipFill>
        <p:spPr>
          <a:xfrm>
            <a:off x="3996922" y="5308759"/>
            <a:ext cx="2733675" cy="609600"/>
          </a:xfrm>
          <a:prstGeom prst="rect">
            <a:avLst/>
          </a:prstGeom>
        </p:spPr>
      </p:pic>
    </p:spTree>
    <p:extLst>
      <p:ext uri="{BB962C8B-B14F-4D97-AF65-F5344CB8AC3E}">
        <p14:creationId xmlns:p14="http://schemas.microsoft.com/office/powerpoint/2010/main" val="955072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839" y="415912"/>
            <a:ext cx="8255324" cy="1325563"/>
          </a:xfrm>
        </p:spPr>
        <p:txBody>
          <a:bodyPr/>
          <a:lstStyle/>
          <a:p>
            <a:r>
              <a:rPr lang="en-GB" b="0" dirty="0" smtClean="0">
                <a:latin typeface="Amasis MT Pro"/>
              </a:rPr>
              <a:t>             Imprints</a:t>
            </a:r>
            <a:endParaRPr lang="en-GB" b="0" dirty="0">
              <a:latin typeface="Amasis MT Pro"/>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19</a:t>
            </a:fld>
            <a:endParaRPr lang="es-ES" dirty="0"/>
          </a:p>
        </p:txBody>
      </p:sp>
      <p:pic>
        <p:nvPicPr>
          <p:cNvPr id="5" name="Picture 4"/>
          <p:cNvPicPr>
            <a:picLocks noChangeAspect="1"/>
          </p:cNvPicPr>
          <p:nvPr/>
        </p:nvPicPr>
        <p:blipFill>
          <a:blip r:embed="rId2"/>
          <a:stretch>
            <a:fillRect/>
          </a:stretch>
        </p:blipFill>
        <p:spPr>
          <a:xfrm>
            <a:off x="1091952" y="2230603"/>
            <a:ext cx="10698068" cy="3429479"/>
          </a:xfrm>
          <a:prstGeom prst="rect">
            <a:avLst/>
          </a:prstGeom>
        </p:spPr>
      </p:pic>
      <p:sp>
        <p:nvSpPr>
          <p:cNvPr id="6" name="Rectangle 5"/>
          <p:cNvSpPr/>
          <p:nvPr/>
        </p:nvSpPr>
        <p:spPr>
          <a:xfrm>
            <a:off x="10250443" y="3089902"/>
            <a:ext cx="1941557" cy="307777"/>
          </a:xfrm>
          <a:prstGeom prst="rect">
            <a:avLst/>
          </a:prstGeom>
        </p:spPr>
        <p:txBody>
          <a:bodyPr wrap="square">
            <a:spAutoFit/>
          </a:bodyPr>
          <a:lstStyle/>
          <a:p>
            <a:r>
              <a:rPr lang="en-GB" sz="1400" dirty="0">
                <a:solidFill>
                  <a:srgbClr val="080808"/>
                </a:solidFill>
              </a:rPr>
              <a:t>Lagardère Group</a:t>
            </a:r>
          </a:p>
        </p:txBody>
      </p:sp>
      <p:pic>
        <p:nvPicPr>
          <p:cNvPr id="7" name="Picture 6"/>
          <p:cNvPicPr>
            <a:picLocks noChangeAspect="1"/>
          </p:cNvPicPr>
          <p:nvPr/>
        </p:nvPicPr>
        <p:blipFill>
          <a:blip r:embed="rId3"/>
          <a:stretch>
            <a:fillRect/>
          </a:stretch>
        </p:blipFill>
        <p:spPr>
          <a:xfrm>
            <a:off x="223733" y="70800"/>
            <a:ext cx="3599688" cy="2918460"/>
          </a:xfrm>
          <a:prstGeom prst="rect">
            <a:avLst/>
          </a:prstGeom>
        </p:spPr>
      </p:pic>
    </p:spTree>
    <p:extLst>
      <p:ext uri="{BB962C8B-B14F-4D97-AF65-F5344CB8AC3E}">
        <p14:creationId xmlns:p14="http://schemas.microsoft.com/office/powerpoint/2010/main" val="1650390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C350-9A4E-5D33-57A6-9967AD90DAAB}"/>
              </a:ext>
            </a:extLst>
          </p:cNvPr>
          <p:cNvSpPr>
            <a:spLocks noGrp="1"/>
          </p:cNvSpPr>
          <p:nvPr>
            <p:ph type="title"/>
          </p:nvPr>
        </p:nvSpPr>
        <p:spPr>
          <a:xfrm>
            <a:off x="2549237" y="489977"/>
            <a:ext cx="10943912" cy="797286"/>
          </a:xfrm>
        </p:spPr>
        <p:txBody>
          <a:bodyPr>
            <a:normAutofit/>
          </a:bodyPr>
          <a:lstStyle/>
          <a:p>
            <a:r>
              <a:rPr lang="en-GB" sz="3600" b="0" dirty="0"/>
              <a:t>  </a:t>
            </a:r>
            <a:r>
              <a:rPr lang="en-GB" sz="3600" b="0" dirty="0">
                <a:latin typeface="Amasis MT Pro" panose="02040504050005020304" pitchFamily="18" charset="0"/>
              </a:rPr>
              <a:t>Frankfurter Buchmesse 2024</a:t>
            </a:r>
          </a:p>
        </p:txBody>
      </p:sp>
      <p:pic>
        <p:nvPicPr>
          <p:cNvPr id="5" name="Content Placeholder 4">
            <a:extLst>
              <a:ext uri="{FF2B5EF4-FFF2-40B4-BE49-F238E27FC236}">
                <a16:creationId xmlns:a16="http://schemas.microsoft.com/office/drawing/2014/main" id="{FB3E6BD3-DD73-0752-8863-67E6AABA3412}"/>
              </a:ext>
            </a:extLst>
          </p:cNvPr>
          <p:cNvPicPr>
            <a:picLocks noGrp="1" noChangeAspect="1"/>
          </p:cNvPicPr>
          <p:nvPr>
            <p:ph idx="1"/>
          </p:nvPr>
        </p:nvPicPr>
        <p:blipFill>
          <a:blip r:embed="rId2"/>
          <a:stretch>
            <a:fillRect/>
          </a:stretch>
        </p:blipFill>
        <p:spPr>
          <a:xfrm>
            <a:off x="1544373" y="1624394"/>
            <a:ext cx="8949690" cy="4751070"/>
          </a:xfrm>
          <a:prstGeom prst="rect">
            <a:avLst/>
          </a:prstGeom>
        </p:spPr>
      </p:pic>
      <p:sp>
        <p:nvSpPr>
          <p:cNvPr id="4" name="Slide Number Placeholder 3">
            <a:extLst>
              <a:ext uri="{FF2B5EF4-FFF2-40B4-BE49-F238E27FC236}">
                <a16:creationId xmlns:a16="http://schemas.microsoft.com/office/drawing/2014/main" id="{0A17AAC4-73EA-010E-9DBC-035687E71D77}"/>
              </a:ext>
            </a:extLst>
          </p:cNvPr>
          <p:cNvSpPr>
            <a:spLocks noGrp="1"/>
          </p:cNvSpPr>
          <p:nvPr>
            <p:ph type="sldNum" sz="quarter" idx="12"/>
          </p:nvPr>
        </p:nvSpPr>
        <p:spPr/>
        <p:txBody>
          <a:bodyPr/>
          <a:lstStyle/>
          <a:p>
            <a:fld id="{A85EF1E5-F080-0048-9372-CF230FDE727D}" type="slidenum">
              <a:rPr lang="es-ES" smtClean="0"/>
              <a:t>2</a:t>
            </a:fld>
            <a:endParaRPr lang="es-ES" dirty="0"/>
          </a:p>
        </p:txBody>
      </p:sp>
      <p:pic>
        <p:nvPicPr>
          <p:cNvPr id="3" name="Picture 2"/>
          <p:cNvPicPr>
            <a:picLocks noChangeAspect="1"/>
          </p:cNvPicPr>
          <p:nvPr/>
        </p:nvPicPr>
        <p:blipFill>
          <a:blip r:embed="rId3"/>
          <a:stretch>
            <a:fillRect/>
          </a:stretch>
        </p:blipFill>
        <p:spPr>
          <a:xfrm>
            <a:off x="9347920" y="261968"/>
            <a:ext cx="2641664" cy="1661541"/>
          </a:xfrm>
          <a:prstGeom prst="rect">
            <a:avLst/>
          </a:prstGeom>
        </p:spPr>
      </p:pic>
    </p:spTree>
    <p:extLst>
      <p:ext uri="{BB962C8B-B14F-4D97-AF65-F5344CB8AC3E}">
        <p14:creationId xmlns:p14="http://schemas.microsoft.com/office/powerpoint/2010/main" val="2688927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91" y="415911"/>
            <a:ext cx="9437653" cy="1084415"/>
          </a:xfrm>
        </p:spPr>
        <p:txBody>
          <a:bodyPr>
            <a:normAutofit fontScale="90000"/>
          </a:bodyPr>
          <a:lstStyle/>
          <a:p>
            <a:r>
              <a:rPr lang="en-GB" b="0" dirty="0" smtClean="0">
                <a:latin typeface="Amasis MT Pro"/>
              </a:rPr>
              <a:t>Deciding which publishers to approach</a:t>
            </a:r>
            <a:endParaRPr lang="en-GB" b="0" dirty="0">
              <a:latin typeface="Amasis MT Pro"/>
            </a:endParaRPr>
          </a:p>
        </p:txBody>
      </p:sp>
      <p:sp>
        <p:nvSpPr>
          <p:cNvPr id="3" name="Content Placeholder 2"/>
          <p:cNvSpPr>
            <a:spLocks noGrp="1"/>
          </p:cNvSpPr>
          <p:nvPr>
            <p:ph idx="1"/>
          </p:nvPr>
        </p:nvSpPr>
        <p:spPr>
          <a:xfrm>
            <a:off x="760977" y="2100611"/>
            <a:ext cx="10699186" cy="3189814"/>
          </a:xfrm>
        </p:spPr>
        <p:txBody>
          <a:bodyPr>
            <a:normAutofit fontScale="92500" lnSpcReduction="10000"/>
          </a:bodyPr>
          <a:lstStyle/>
          <a:p>
            <a:r>
              <a:rPr lang="en-US" dirty="0" smtClean="0">
                <a:latin typeface="Amasis MT Pro"/>
              </a:rPr>
              <a:t>Speak to Supervisor and jurors</a:t>
            </a:r>
          </a:p>
          <a:p>
            <a:r>
              <a:rPr lang="en-US" dirty="0" smtClean="0">
                <a:latin typeface="Amasis MT Pro"/>
              </a:rPr>
              <a:t>NYRB, LRB, </a:t>
            </a:r>
            <a:r>
              <a:rPr lang="it-IT" dirty="0" smtClean="0">
                <a:latin typeface="Amasis MT Pro"/>
              </a:rPr>
              <a:t>Sole </a:t>
            </a:r>
            <a:r>
              <a:rPr lang="it-IT" dirty="0">
                <a:latin typeface="Amasis MT Pro"/>
              </a:rPr>
              <a:t>24 </a:t>
            </a:r>
            <a:r>
              <a:rPr lang="it-IT" dirty="0" smtClean="0">
                <a:latin typeface="Amasis MT Pro"/>
              </a:rPr>
              <a:t>Ore (Domenica)</a:t>
            </a:r>
            <a:endParaRPr lang="en-US" dirty="0" smtClean="0">
              <a:latin typeface="Amasis MT Pro"/>
            </a:endParaRPr>
          </a:p>
          <a:p>
            <a:r>
              <a:rPr lang="en-US" dirty="0" smtClean="0">
                <a:latin typeface="Amasis MT Pro"/>
              </a:rPr>
              <a:t>Check </a:t>
            </a:r>
            <a:r>
              <a:rPr lang="en-US" dirty="0">
                <a:latin typeface="Amasis MT Pro"/>
              </a:rPr>
              <a:t>Library Catalogue / Amazon / </a:t>
            </a:r>
            <a:r>
              <a:rPr lang="en-US" dirty="0" smtClean="0">
                <a:latin typeface="Amasis MT Pro"/>
              </a:rPr>
              <a:t>Bookshops </a:t>
            </a:r>
          </a:p>
          <a:p>
            <a:r>
              <a:rPr lang="en-US" dirty="0" smtClean="0">
                <a:latin typeface="Amasis MT Pro"/>
              </a:rPr>
              <a:t>Check Cadmus &gt; sort by discipline &gt; published theses</a:t>
            </a:r>
          </a:p>
          <a:p>
            <a:endParaRPr lang="en-US" dirty="0">
              <a:latin typeface="Amasis MT Pro"/>
            </a:endParaRPr>
          </a:p>
          <a:p>
            <a:r>
              <a:rPr lang="en-US" dirty="0" smtClean="0">
                <a:latin typeface="Amasis MT Pro"/>
              </a:rPr>
              <a:t>There is ‘cross-over’ in these categories</a:t>
            </a:r>
          </a:p>
          <a:p>
            <a:pPr lvl="2"/>
            <a:r>
              <a:rPr lang="en-US" dirty="0">
                <a:latin typeface="Amasis MT Pro"/>
              </a:rPr>
              <a:t>University Presses</a:t>
            </a:r>
          </a:p>
          <a:p>
            <a:pPr lvl="2"/>
            <a:r>
              <a:rPr lang="en-US" dirty="0">
                <a:latin typeface="Amasis MT Pro"/>
              </a:rPr>
              <a:t>Academic and specialist publishers</a:t>
            </a:r>
          </a:p>
          <a:p>
            <a:pPr lvl="2"/>
            <a:r>
              <a:rPr lang="en-US" dirty="0">
                <a:latin typeface="Amasis MT Pro"/>
              </a:rPr>
              <a:t>Trade publishers</a:t>
            </a:r>
          </a:p>
          <a:p>
            <a:pPr lvl="1"/>
            <a:endParaRPr lang="en-US" dirty="0"/>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20</a:t>
            </a:fld>
            <a:endParaRPr lang="es-ES" dirty="0"/>
          </a:p>
        </p:txBody>
      </p:sp>
    </p:spTree>
    <p:extLst>
      <p:ext uri="{BB962C8B-B14F-4D97-AF65-F5344CB8AC3E}">
        <p14:creationId xmlns:p14="http://schemas.microsoft.com/office/powerpoint/2010/main" val="3866272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567" y="436709"/>
            <a:ext cx="8967047" cy="1325563"/>
          </a:xfrm>
        </p:spPr>
        <p:txBody>
          <a:bodyPr/>
          <a:lstStyle/>
          <a:p>
            <a:r>
              <a:rPr lang="en-GB" b="0" dirty="0">
                <a:latin typeface="Amasis MT Pro"/>
              </a:rPr>
              <a:t>Simultaneous </a:t>
            </a:r>
            <a:r>
              <a:rPr lang="en-GB" b="0" dirty="0" smtClean="0">
                <a:latin typeface="Amasis MT Pro"/>
              </a:rPr>
              <a:t>submissions</a:t>
            </a:r>
            <a:r>
              <a:rPr lang="en-GB" dirty="0"/>
              <a:t/>
            </a:r>
            <a:br>
              <a:rPr lang="en-GB" dirty="0"/>
            </a:br>
            <a:endParaRPr lang="en-GB" dirty="0"/>
          </a:p>
        </p:txBody>
      </p:sp>
      <p:sp>
        <p:nvSpPr>
          <p:cNvPr id="3" name="Content Placeholder 2"/>
          <p:cNvSpPr>
            <a:spLocks noGrp="1"/>
          </p:cNvSpPr>
          <p:nvPr>
            <p:ph idx="1"/>
          </p:nvPr>
        </p:nvSpPr>
        <p:spPr>
          <a:xfrm>
            <a:off x="760977" y="1907152"/>
            <a:ext cx="10699186" cy="3189814"/>
          </a:xfrm>
        </p:spPr>
        <p:txBody>
          <a:bodyPr>
            <a:normAutofit/>
          </a:bodyPr>
          <a:lstStyle/>
          <a:p>
            <a:pPr lvl="0"/>
            <a:r>
              <a:rPr lang="en-US" dirty="0" smtClean="0">
                <a:latin typeface="Amasis MT Pro"/>
              </a:rPr>
              <a:t>Acceptable to send </a:t>
            </a:r>
            <a:r>
              <a:rPr lang="en-US" dirty="0">
                <a:latin typeface="Amasis MT Pro"/>
              </a:rPr>
              <a:t>a </a:t>
            </a:r>
            <a:r>
              <a:rPr lang="en-US" b="1" dirty="0">
                <a:latin typeface="Amasis MT Pro"/>
              </a:rPr>
              <a:t>short proposal </a:t>
            </a:r>
            <a:r>
              <a:rPr lang="en-US" dirty="0">
                <a:latin typeface="Amasis MT Pro"/>
              </a:rPr>
              <a:t>to multiple publishers asking if they are interested in receiving a full </a:t>
            </a:r>
            <a:r>
              <a:rPr lang="en-US" dirty="0" smtClean="0">
                <a:latin typeface="Amasis MT Pro"/>
              </a:rPr>
              <a:t>proposal </a:t>
            </a:r>
            <a:endParaRPr lang="en-US" dirty="0">
              <a:latin typeface="Amasis MT Pro"/>
            </a:endParaRPr>
          </a:p>
          <a:p>
            <a:pPr lvl="0"/>
            <a:r>
              <a:rPr lang="en-US" dirty="0">
                <a:latin typeface="Amasis MT Pro"/>
              </a:rPr>
              <a:t>Most commissioning editors assume simultaneous </a:t>
            </a:r>
            <a:r>
              <a:rPr lang="en-US" dirty="0" smtClean="0">
                <a:latin typeface="Amasis MT Pro"/>
              </a:rPr>
              <a:t>preliminary proposals</a:t>
            </a:r>
            <a:endParaRPr lang="en-US" dirty="0">
              <a:latin typeface="Amasis MT Pro"/>
            </a:endParaRPr>
          </a:p>
          <a:p>
            <a:pPr lvl="0"/>
            <a:r>
              <a:rPr lang="en-US" dirty="0" smtClean="0">
                <a:latin typeface="Amasis MT Pro"/>
              </a:rPr>
              <a:t>Not acceptable to send </a:t>
            </a:r>
            <a:r>
              <a:rPr lang="en-US" dirty="0">
                <a:latin typeface="Amasis MT Pro"/>
              </a:rPr>
              <a:t>a full proposal to multiple publishers expecting them to start the </a:t>
            </a:r>
            <a:r>
              <a:rPr lang="en-US" dirty="0" smtClean="0">
                <a:latin typeface="Amasis MT Pro"/>
              </a:rPr>
              <a:t>reader evaluation process</a:t>
            </a:r>
            <a:endParaRPr lang="en-US" dirty="0">
              <a:latin typeface="Amasis MT Pro"/>
            </a:endParaRPr>
          </a:p>
          <a:p>
            <a:pPr lvl="0"/>
            <a:r>
              <a:rPr lang="en-GB" dirty="0" smtClean="0">
                <a:latin typeface="Amasis MT Pro"/>
              </a:rPr>
              <a:t>If </a:t>
            </a:r>
            <a:r>
              <a:rPr lang="en-GB" dirty="0">
                <a:latin typeface="Amasis MT Pro"/>
              </a:rPr>
              <a:t>acting on a recommendation – </a:t>
            </a:r>
            <a:r>
              <a:rPr lang="en-GB" dirty="0" smtClean="0">
                <a:latin typeface="Amasis MT Pro"/>
              </a:rPr>
              <a:t>avoid simultaneous submissions</a:t>
            </a:r>
            <a:endParaRPr lang="en-GB" dirty="0">
              <a:latin typeface="Amasis MT Pro"/>
            </a:endParaRPr>
          </a:p>
          <a:p>
            <a:pPr lvl="0"/>
            <a:r>
              <a:rPr lang="en-GB" dirty="0" smtClean="0">
                <a:latin typeface="Amasis MT Pro"/>
              </a:rPr>
              <a:t>Always check </a:t>
            </a:r>
            <a:r>
              <a:rPr lang="en-GB" dirty="0">
                <a:latin typeface="Amasis MT Pro"/>
              </a:rPr>
              <a:t>submission </a:t>
            </a:r>
            <a:r>
              <a:rPr lang="en-GB" dirty="0" smtClean="0">
                <a:latin typeface="Amasis MT Pro"/>
              </a:rPr>
              <a:t>guidelines.</a:t>
            </a:r>
            <a:endParaRPr lang="en-GB" dirty="0">
              <a:latin typeface="Amasis MT Pro"/>
            </a:endParaRPr>
          </a:p>
          <a:p>
            <a:pPr lvl="0"/>
            <a:endParaRPr lang="en-GB" dirty="0"/>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21</a:t>
            </a:fld>
            <a:endParaRPr lang="es-ES" dirty="0"/>
          </a:p>
        </p:txBody>
      </p:sp>
    </p:spTree>
    <p:extLst>
      <p:ext uri="{BB962C8B-B14F-4D97-AF65-F5344CB8AC3E}">
        <p14:creationId xmlns:p14="http://schemas.microsoft.com/office/powerpoint/2010/main" val="3702396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370" y="446919"/>
            <a:ext cx="10833894" cy="1325563"/>
          </a:xfrm>
        </p:spPr>
        <p:txBody>
          <a:bodyPr/>
          <a:lstStyle/>
          <a:p>
            <a:r>
              <a:rPr lang="en-GB" b="0" dirty="0" smtClean="0">
                <a:latin typeface="Amasis MT Pro"/>
              </a:rPr>
              <a:t>Contacting publishers</a:t>
            </a:r>
            <a:endParaRPr lang="en-GB" b="0" dirty="0">
              <a:latin typeface="Amasis MT Pro"/>
            </a:endParaRPr>
          </a:p>
        </p:txBody>
      </p:sp>
      <p:sp>
        <p:nvSpPr>
          <p:cNvPr id="3" name="Content Placeholder 2"/>
          <p:cNvSpPr>
            <a:spLocks noGrp="1"/>
          </p:cNvSpPr>
          <p:nvPr>
            <p:ph idx="1"/>
          </p:nvPr>
        </p:nvSpPr>
        <p:spPr>
          <a:xfrm>
            <a:off x="984428" y="1590224"/>
            <a:ext cx="10699186" cy="4520342"/>
          </a:xfrm>
        </p:spPr>
        <p:txBody>
          <a:bodyPr>
            <a:normAutofit/>
          </a:bodyPr>
          <a:lstStyle/>
          <a:p>
            <a:r>
              <a:rPr lang="en-GB" dirty="0" smtClean="0">
                <a:latin typeface="Amasis MT Pro"/>
              </a:rPr>
              <a:t>Check publishers’ web sites</a:t>
            </a:r>
            <a:endParaRPr lang="en-GB" dirty="0">
              <a:latin typeface="Amasis MT Pro"/>
            </a:endParaRPr>
          </a:p>
          <a:p>
            <a:r>
              <a:rPr lang="en-US" dirty="0">
                <a:latin typeface="Amasis MT Pro"/>
              </a:rPr>
              <a:t>Locate the editor’s email address, or the generic submissions’ email </a:t>
            </a:r>
          </a:p>
          <a:p>
            <a:pPr lvl="1"/>
            <a:r>
              <a:rPr lang="en-US" dirty="0">
                <a:latin typeface="Amasis MT Pro"/>
              </a:rPr>
              <a:t>Sometimes a series </a:t>
            </a:r>
            <a:r>
              <a:rPr lang="en-US" dirty="0" smtClean="0">
                <a:latin typeface="Amasis MT Pro"/>
              </a:rPr>
              <a:t>editor</a:t>
            </a:r>
          </a:p>
          <a:p>
            <a:r>
              <a:rPr lang="en-GB" dirty="0" smtClean="0">
                <a:latin typeface="Amasis MT Pro"/>
              </a:rPr>
              <a:t>Usually </a:t>
            </a:r>
            <a:r>
              <a:rPr lang="en-GB" dirty="0">
                <a:latin typeface="Amasis MT Pro"/>
              </a:rPr>
              <a:t>addressed to a </a:t>
            </a:r>
            <a:r>
              <a:rPr lang="en-GB" dirty="0" smtClean="0">
                <a:latin typeface="Amasis MT Pro"/>
              </a:rPr>
              <a:t>Commissioning </a:t>
            </a:r>
            <a:r>
              <a:rPr lang="en-GB" dirty="0">
                <a:latin typeface="Amasis MT Pro"/>
              </a:rPr>
              <a:t>E</a:t>
            </a:r>
            <a:r>
              <a:rPr lang="en-GB" dirty="0" smtClean="0">
                <a:latin typeface="Amasis MT Pro"/>
              </a:rPr>
              <a:t>ditor </a:t>
            </a:r>
            <a:r>
              <a:rPr lang="en-GB" dirty="0">
                <a:latin typeface="Amasis MT Pro"/>
              </a:rPr>
              <a:t>/ </a:t>
            </a:r>
            <a:r>
              <a:rPr lang="en-GB" dirty="0" smtClean="0">
                <a:latin typeface="Amasis MT Pro"/>
              </a:rPr>
              <a:t>Submissions </a:t>
            </a:r>
            <a:r>
              <a:rPr lang="en-GB" dirty="0">
                <a:latin typeface="Amasis MT Pro"/>
              </a:rPr>
              <a:t>E</a:t>
            </a:r>
            <a:r>
              <a:rPr lang="en-GB" dirty="0" smtClean="0">
                <a:latin typeface="Amasis MT Pro"/>
              </a:rPr>
              <a:t>ditor</a:t>
            </a:r>
            <a:endParaRPr lang="en-GB" dirty="0">
              <a:latin typeface="Amasis MT Pro"/>
            </a:endParaRPr>
          </a:p>
          <a:p>
            <a:r>
              <a:rPr lang="en-GB" dirty="0">
                <a:latin typeface="Amasis MT Pro"/>
              </a:rPr>
              <a:t>Contact one person at the publishing house / one imprint / one office of </a:t>
            </a:r>
            <a:r>
              <a:rPr lang="en-GB" dirty="0" smtClean="0">
                <a:latin typeface="Amasis MT Pro"/>
              </a:rPr>
              <a:t>a </a:t>
            </a:r>
            <a:r>
              <a:rPr lang="en-GB" dirty="0">
                <a:latin typeface="Amasis MT Pro"/>
              </a:rPr>
              <a:t>publisher</a:t>
            </a:r>
          </a:p>
          <a:p>
            <a:r>
              <a:rPr lang="en-US" dirty="0" smtClean="0">
                <a:latin typeface="Amasis MT Pro"/>
              </a:rPr>
              <a:t>Approach </a:t>
            </a:r>
            <a:r>
              <a:rPr lang="en-US" dirty="0">
                <a:latin typeface="Amasis MT Pro"/>
              </a:rPr>
              <a:t>should be tailored for different </a:t>
            </a:r>
            <a:r>
              <a:rPr lang="en-US" dirty="0" smtClean="0">
                <a:latin typeface="Amasis MT Pro"/>
              </a:rPr>
              <a:t>publishers.</a:t>
            </a:r>
            <a:endParaRPr lang="en-US" dirty="0">
              <a:latin typeface="Amasis MT Pro"/>
            </a:endParaRPr>
          </a:p>
          <a:p>
            <a:endParaRPr lang="en-GB" dirty="0">
              <a:latin typeface="Amasis MT Pro"/>
            </a:endParaRP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22</a:t>
            </a:fld>
            <a:endParaRPr lang="es-ES" dirty="0"/>
          </a:p>
        </p:txBody>
      </p:sp>
    </p:spTree>
    <p:extLst>
      <p:ext uri="{BB962C8B-B14F-4D97-AF65-F5344CB8AC3E}">
        <p14:creationId xmlns:p14="http://schemas.microsoft.com/office/powerpoint/2010/main" val="892976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992" y="431341"/>
            <a:ext cx="11193833" cy="1325563"/>
          </a:xfrm>
        </p:spPr>
        <p:txBody>
          <a:bodyPr>
            <a:normAutofit/>
          </a:bodyPr>
          <a:lstStyle/>
          <a:p>
            <a:r>
              <a:rPr lang="en-GB" sz="3600" b="0" dirty="0" smtClean="0">
                <a:latin typeface="Amasis MT Pro"/>
              </a:rPr>
              <a:t>Submission </a:t>
            </a:r>
            <a:r>
              <a:rPr lang="en-GB" sz="3600" b="0" dirty="0">
                <a:latin typeface="Amasis MT Pro"/>
              </a:rPr>
              <a:t>package (proposal package) </a:t>
            </a:r>
          </a:p>
        </p:txBody>
      </p:sp>
      <p:sp>
        <p:nvSpPr>
          <p:cNvPr id="3" name="Content Placeholder 2"/>
          <p:cNvSpPr>
            <a:spLocks noGrp="1"/>
          </p:cNvSpPr>
          <p:nvPr>
            <p:ph idx="1"/>
          </p:nvPr>
        </p:nvSpPr>
        <p:spPr>
          <a:xfrm>
            <a:off x="758960" y="1756904"/>
            <a:ext cx="10699186" cy="3933873"/>
          </a:xfrm>
        </p:spPr>
        <p:txBody>
          <a:bodyPr>
            <a:normAutofit fontScale="92500" lnSpcReduction="10000"/>
          </a:bodyPr>
          <a:lstStyle/>
          <a:p>
            <a:r>
              <a:rPr lang="en-US" sz="3200" dirty="0" smtClean="0">
                <a:latin typeface="Amasis MT Pro"/>
              </a:rPr>
              <a:t>When Commissioning Editor requests more information</a:t>
            </a:r>
            <a:endParaRPr lang="en-GB" sz="3200" dirty="0" smtClean="0">
              <a:latin typeface="Amasis MT Pro"/>
            </a:endParaRPr>
          </a:p>
          <a:p>
            <a:pPr marL="457200" lvl="1" indent="0">
              <a:buNone/>
            </a:pPr>
            <a:endParaRPr lang="en-GB" sz="2400" dirty="0" smtClean="0">
              <a:latin typeface="Amasis MT Pro"/>
            </a:endParaRPr>
          </a:p>
          <a:p>
            <a:r>
              <a:rPr lang="en-GB" sz="3200" dirty="0" smtClean="0">
                <a:latin typeface="Amasis MT Pro"/>
              </a:rPr>
              <a:t>Send concise email with </a:t>
            </a:r>
            <a:r>
              <a:rPr lang="en-GB" sz="3200" dirty="0">
                <a:latin typeface="Amasis MT Pro"/>
              </a:rPr>
              <a:t>one Word </a:t>
            </a:r>
            <a:r>
              <a:rPr lang="en-GB" sz="3200" dirty="0" smtClean="0">
                <a:latin typeface="Amasis MT Pro"/>
              </a:rPr>
              <a:t>attachment:</a:t>
            </a:r>
          </a:p>
          <a:p>
            <a:pPr marL="457200" lvl="1" indent="0">
              <a:buNone/>
            </a:pPr>
            <a:endParaRPr lang="en-GB" sz="2800" dirty="0" smtClean="0">
              <a:latin typeface="Amasis MT Pro"/>
            </a:endParaRPr>
          </a:p>
          <a:p>
            <a:pPr lvl="2"/>
            <a:r>
              <a:rPr lang="en-GB" sz="2600" dirty="0" smtClean="0">
                <a:latin typeface="Amasis MT Pro"/>
              </a:rPr>
              <a:t>Letter:  </a:t>
            </a:r>
            <a:r>
              <a:rPr lang="en-GB" sz="2600" dirty="0">
                <a:latin typeface="Amasis MT Pro"/>
              </a:rPr>
              <a:t>1–1½ </a:t>
            </a:r>
            <a:r>
              <a:rPr lang="en-GB" sz="2600" dirty="0" smtClean="0">
                <a:latin typeface="Amasis MT Pro"/>
              </a:rPr>
              <a:t>pp – including </a:t>
            </a:r>
            <a:r>
              <a:rPr lang="en-GB" sz="2600" dirty="0">
                <a:latin typeface="Amasis MT Pro"/>
              </a:rPr>
              <a:t>the book’s working title</a:t>
            </a:r>
          </a:p>
          <a:p>
            <a:pPr lvl="2"/>
            <a:r>
              <a:rPr lang="en-GB" sz="2600" dirty="0">
                <a:latin typeface="Amasis MT Pro"/>
              </a:rPr>
              <a:t>Author biography, in style of blurb (but slightly longer)</a:t>
            </a:r>
          </a:p>
          <a:p>
            <a:pPr lvl="2"/>
            <a:r>
              <a:rPr lang="en-GB" sz="2600" dirty="0" smtClean="0">
                <a:latin typeface="Amasis MT Pro"/>
              </a:rPr>
              <a:t>One-page </a:t>
            </a:r>
            <a:r>
              <a:rPr lang="en-GB" sz="2600" dirty="0">
                <a:latin typeface="Amasis MT Pro"/>
              </a:rPr>
              <a:t>CV</a:t>
            </a:r>
          </a:p>
          <a:p>
            <a:pPr lvl="2"/>
            <a:r>
              <a:rPr lang="en-GB" sz="2600" dirty="0">
                <a:latin typeface="Amasis MT Pro"/>
              </a:rPr>
              <a:t>Project </a:t>
            </a:r>
            <a:r>
              <a:rPr lang="en-GB" sz="2600" dirty="0" smtClean="0">
                <a:latin typeface="Amasis MT Pro"/>
              </a:rPr>
              <a:t>description</a:t>
            </a:r>
          </a:p>
          <a:p>
            <a:pPr lvl="2"/>
            <a:r>
              <a:rPr lang="en-GB" sz="2600" dirty="0">
                <a:latin typeface="Amasis MT Pro"/>
              </a:rPr>
              <a:t>C</a:t>
            </a:r>
            <a:r>
              <a:rPr lang="en-GB" sz="2600" dirty="0" smtClean="0">
                <a:latin typeface="Amasis MT Pro"/>
              </a:rPr>
              <a:t>hapter </a:t>
            </a:r>
            <a:r>
              <a:rPr lang="en-GB" sz="2600" dirty="0">
                <a:latin typeface="Amasis MT Pro"/>
              </a:rPr>
              <a:t>synopses</a:t>
            </a:r>
          </a:p>
          <a:p>
            <a:pPr lvl="2"/>
            <a:r>
              <a:rPr lang="en-GB" sz="2600" dirty="0" smtClean="0">
                <a:latin typeface="Amasis MT Pro"/>
              </a:rPr>
              <a:t>Writing sample.</a:t>
            </a:r>
            <a:endParaRPr lang="en-GB" sz="2600" dirty="0">
              <a:latin typeface="Amasis MT Pro"/>
            </a:endParaRP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23</a:t>
            </a:fld>
            <a:endParaRPr lang="es-ES" dirty="0"/>
          </a:p>
        </p:txBody>
      </p:sp>
    </p:spTree>
    <p:extLst>
      <p:ext uri="{BB962C8B-B14F-4D97-AF65-F5344CB8AC3E}">
        <p14:creationId xmlns:p14="http://schemas.microsoft.com/office/powerpoint/2010/main" val="2105927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719" y="489976"/>
            <a:ext cx="8137541" cy="1325563"/>
          </a:xfrm>
        </p:spPr>
        <p:txBody>
          <a:bodyPr>
            <a:normAutofit fontScale="90000"/>
          </a:bodyPr>
          <a:lstStyle/>
          <a:p>
            <a:r>
              <a:rPr lang="en-GB" b="0" dirty="0" smtClean="0">
                <a:latin typeface="Amasis MT Pro"/>
              </a:rPr>
              <a:t>Proposal </a:t>
            </a:r>
            <a:r>
              <a:rPr lang="en-GB" b="0" dirty="0">
                <a:latin typeface="Amasis MT Pro"/>
              </a:rPr>
              <a:t>to commissioning editor</a:t>
            </a:r>
            <a:r>
              <a:rPr lang="en-GB" b="0" dirty="0"/>
              <a:t/>
            </a:r>
            <a:br>
              <a:rPr lang="en-GB" b="0" dirty="0"/>
            </a:br>
            <a:endParaRPr lang="en-GB" b="0" dirty="0"/>
          </a:p>
        </p:txBody>
      </p:sp>
      <p:sp>
        <p:nvSpPr>
          <p:cNvPr id="3" name="Content Placeholder 2"/>
          <p:cNvSpPr>
            <a:spLocks noGrp="1"/>
          </p:cNvSpPr>
          <p:nvPr>
            <p:ph idx="1"/>
          </p:nvPr>
        </p:nvSpPr>
        <p:spPr>
          <a:xfrm>
            <a:off x="984428" y="1815539"/>
            <a:ext cx="10699186" cy="3189814"/>
          </a:xfrm>
        </p:spPr>
        <p:txBody>
          <a:bodyPr>
            <a:normAutofit fontScale="92500" lnSpcReduction="10000"/>
          </a:bodyPr>
          <a:lstStyle/>
          <a:p>
            <a:pPr lvl="0"/>
            <a:r>
              <a:rPr lang="en-US" dirty="0">
                <a:latin typeface="Amasis MT Pro"/>
              </a:rPr>
              <a:t>Describe the expected reading </a:t>
            </a:r>
            <a:r>
              <a:rPr lang="en-US" dirty="0" smtClean="0">
                <a:latin typeface="Amasis MT Pro"/>
              </a:rPr>
              <a:t>public</a:t>
            </a:r>
            <a:endParaRPr lang="en-US" dirty="0">
              <a:latin typeface="Amasis MT Pro"/>
            </a:endParaRPr>
          </a:p>
          <a:p>
            <a:pPr lvl="0"/>
            <a:r>
              <a:rPr lang="en-GB" dirty="0" smtClean="0">
                <a:latin typeface="Amasis MT Pro"/>
              </a:rPr>
              <a:t>Explain </a:t>
            </a:r>
            <a:r>
              <a:rPr lang="en-GB" dirty="0">
                <a:latin typeface="Amasis MT Pro"/>
              </a:rPr>
              <a:t>how book will attract readers</a:t>
            </a:r>
          </a:p>
          <a:p>
            <a:pPr lvl="0"/>
            <a:r>
              <a:rPr lang="en-GB" dirty="0">
                <a:latin typeface="Amasis MT Pro"/>
              </a:rPr>
              <a:t>Present a clear, central argument and theme</a:t>
            </a:r>
          </a:p>
          <a:p>
            <a:pPr lvl="0"/>
            <a:r>
              <a:rPr lang="en-GB" dirty="0">
                <a:latin typeface="Amasis MT Pro"/>
              </a:rPr>
              <a:t>Emphasise ‘real-world’ </a:t>
            </a:r>
            <a:r>
              <a:rPr lang="en-GB" dirty="0" smtClean="0">
                <a:latin typeface="Amasis MT Pro"/>
              </a:rPr>
              <a:t>implications</a:t>
            </a:r>
            <a:r>
              <a:rPr lang="en-GB" dirty="0">
                <a:latin typeface="Amasis MT Pro"/>
              </a:rPr>
              <a:t>, if possible</a:t>
            </a:r>
          </a:p>
          <a:p>
            <a:pPr lvl="0"/>
            <a:r>
              <a:rPr lang="en-GB" dirty="0">
                <a:latin typeface="Amasis MT Pro"/>
              </a:rPr>
              <a:t>Don’t over-emphasise current trends</a:t>
            </a:r>
          </a:p>
          <a:p>
            <a:pPr lvl="0"/>
            <a:r>
              <a:rPr lang="en-GB" dirty="0" smtClean="0">
                <a:latin typeface="Amasis MT Pro"/>
              </a:rPr>
              <a:t>Don’t </a:t>
            </a:r>
            <a:r>
              <a:rPr lang="en-GB" dirty="0">
                <a:latin typeface="Amasis MT Pro"/>
              </a:rPr>
              <a:t>include too much theory and methodology</a:t>
            </a:r>
          </a:p>
          <a:p>
            <a:pPr lvl="0"/>
            <a:r>
              <a:rPr lang="en-GB" dirty="0" smtClean="0">
                <a:latin typeface="Amasis MT Pro"/>
              </a:rPr>
              <a:t>State </a:t>
            </a:r>
            <a:r>
              <a:rPr lang="en-GB" dirty="0">
                <a:latin typeface="Amasis MT Pro"/>
              </a:rPr>
              <a:t>contribution to existing literature</a:t>
            </a:r>
          </a:p>
          <a:p>
            <a:pPr lvl="0"/>
            <a:r>
              <a:rPr lang="en-GB" dirty="0">
                <a:latin typeface="Amasis MT Pro"/>
              </a:rPr>
              <a:t>List some comparable titles, to help </a:t>
            </a:r>
            <a:r>
              <a:rPr lang="en-GB" dirty="0" smtClean="0">
                <a:latin typeface="Amasis MT Pro"/>
              </a:rPr>
              <a:t>position </a:t>
            </a:r>
            <a:r>
              <a:rPr lang="en-GB" dirty="0">
                <a:latin typeface="Amasis MT Pro"/>
              </a:rPr>
              <a:t>the </a:t>
            </a:r>
            <a:r>
              <a:rPr lang="en-GB" dirty="0" smtClean="0">
                <a:latin typeface="Amasis MT Pro"/>
              </a:rPr>
              <a:t>book.</a:t>
            </a:r>
            <a:endParaRPr lang="en-GB" dirty="0">
              <a:latin typeface="Amasis MT Pro"/>
            </a:endParaRP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24</a:t>
            </a:fld>
            <a:endParaRPr lang="es-ES" dirty="0"/>
          </a:p>
        </p:txBody>
      </p:sp>
    </p:spTree>
    <p:extLst>
      <p:ext uri="{BB962C8B-B14F-4D97-AF65-F5344CB8AC3E}">
        <p14:creationId xmlns:p14="http://schemas.microsoft.com/office/powerpoint/2010/main" val="13247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268" y="424789"/>
            <a:ext cx="8432878" cy="1325563"/>
          </a:xfrm>
        </p:spPr>
        <p:txBody>
          <a:bodyPr>
            <a:normAutofit/>
          </a:bodyPr>
          <a:lstStyle/>
          <a:p>
            <a:r>
              <a:rPr lang="en-GB" sz="3600" b="0" dirty="0">
                <a:latin typeface="Amasis MT Pro"/>
              </a:rPr>
              <a:t>Project description </a:t>
            </a:r>
            <a:r>
              <a:rPr lang="en-GB" sz="3200" b="0" dirty="0">
                <a:latin typeface="Amasis MT Pro"/>
              </a:rPr>
              <a:t>(</a:t>
            </a:r>
            <a:r>
              <a:rPr lang="en-GB" sz="3200" b="0" dirty="0" smtClean="0">
                <a:latin typeface="Amasis MT Pro"/>
              </a:rPr>
              <a:t>3–</a:t>
            </a:r>
            <a:r>
              <a:rPr lang="en-GB" sz="3200" b="0" dirty="0" err="1" smtClean="0">
                <a:latin typeface="Amasis MT Pro"/>
              </a:rPr>
              <a:t>4pp</a:t>
            </a:r>
            <a:r>
              <a:rPr lang="en-GB" sz="3200" b="0" dirty="0">
                <a:latin typeface="Amasis MT Pro"/>
              </a:rPr>
              <a:t>)</a:t>
            </a:r>
            <a:r>
              <a:rPr lang="en-GB" sz="3600" dirty="0"/>
              <a:t/>
            </a:r>
            <a:br>
              <a:rPr lang="en-GB" sz="3600" dirty="0"/>
            </a:br>
            <a:endParaRPr lang="en-GB" sz="3600" dirty="0"/>
          </a:p>
        </p:txBody>
      </p:sp>
      <p:sp>
        <p:nvSpPr>
          <p:cNvPr id="3" name="Content Placeholder 2"/>
          <p:cNvSpPr>
            <a:spLocks noGrp="1"/>
          </p:cNvSpPr>
          <p:nvPr>
            <p:ph idx="1"/>
          </p:nvPr>
        </p:nvSpPr>
        <p:spPr>
          <a:xfrm>
            <a:off x="681078" y="1773588"/>
            <a:ext cx="10699186" cy="4201083"/>
          </a:xfrm>
        </p:spPr>
        <p:txBody>
          <a:bodyPr>
            <a:normAutofit fontScale="92500" lnSpcReduction="10000"/>
          </a:bodyPr>
          <a:lstStyle/>
          <a:p>
            <a:pPr lvl="0"/>
            <a:r>
              <a:rPr lang="en-GB" dirty="0" smtClean="0">
                <a:latin typeface="Amasis MT Pro"/>
              </a:rPr>
              <a:t>State the </a:t>
            </a:r>
            <a:r>
              <a:rPr lang="en-GB" dirty="0">
                <a:latin typeface="Amasis MT Pro"/>
              </a:rPr>
              <a:t>book’s central proposition (‘hook’) and conclusions</a:t>
            </a:r>
          </a:p>
          <a:p>
            <a:pPr lvl="1"/>
            <a:r>
              <a:rPr lang="en-GB" dirty="0">
                <a:latin typeface="Amasis MT Pro"/>
              </a:rPr>
              <a:t>The 20-minute viva voce opening </a:t>
            </a:r>
            <a:r>
              <a:rPr lang="en-GB" dirty="0" smtClean="0">
                <a:latin typeface="Amasis MT Pro"/>
              </a:rPr>
              <a:t>statement </a:t>
            </a:r>
            <a:r>
              <a:rPr lang="en-GB" dirty="0">
                <a:latin typeface="Amasis MT Pro"/>
              </a:rPr>
              <a:t>can be the basis, and revised</a:t>
            </a:r>
          </a:p>
          <a:p>
            <a:pPr lvl="0"/>
            <a:r>
              <a:rPr lang="en-GB" dirty="0">
                <a:latin typeface="Amasis MT Pro"/>
              </a:rPr>
              <a:t>The general structure and arc of the book</a:t>
            </a:r>
          </a:p>
          <a:p>
            <a:pPr lvl="0"/>
            <a:r>
              <a:rPr lang="en-GB" dirty="0">
                <a:latin typeface="Amasis MT Pro"/>
              </a:rPr>
              <a:t>The discipline and sub-discipline</a:t>
            </a:r>
          </a:p>
          <a:p>
            <a:pPr lvl="0"/>
            <a:r>
              <a:rPr lang="en-GB" dirty="0">
                <a:latin typeface="Amasis MT Pro"/>
              </a:rPr>
              <a:t>The market segment</a:t>
            </a:r>
          </a:p>
          <a:p>
            <a:pPr lvl="0"/>
            <a:r>
              <a:rPr lang="en-GB" dirty="0">
                <a:latin typeface="Amasis MT Pro"/>
              </a:rPr>
              <a:t>Originality and contribution</a:t>
            </a:r>
          </a:p>
          <a:p>
            <a:pPr lvl="0"/>
            <a:r>
              <a:rPr lang="en-GB" dirty="0">
                <a:latin typeface="Amasis MT Pro"/>
              </a:rPr>
              <a:t>Discuss how the argument contributes to scholarly debates and ‘public intellectual’ conversation</a:t>
            </a:r>
          </a:p>
          <a:p>
            <a:pPr lvl="0"/>
            <a:r>
              <a:rPr lang="en-GB" dirty="0">
                <a:latin typeface="Amasis MT Pro"/>
              </a:rPr>
              <a:t>The evidence and methods you used to build the book’s argument</a:t>
            </a:r>
          </a:p>
          <a:p>
            <a:pPr lvl="0"/>
            <a:r>
              <a:rPr lang="en-GB" dirty="0">
                <a:latin typeface="Amasis MT Pro"/>
              </a:rPr>
              <a:t>Target audience</a:t>
            </a:r>
          </a:p>
          <a:p>
            <a:pPr lvl="0"/>
            <a:r>
              <a:rPr lang="en-GB" dirty="0">
                <a:latin typeface="Amasis MT Pro"/>
              </a:rPr>
              <a:t>Provide project status and timeline to completion of book MS.</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25</a:t>
            </a:fld>
            <a:endParaRPr lang="es-ES" dirty="0"/>
          </a:p>
        </p:txBody>
      </p:sp>
    </p:spTree>
    <p:extLst>
      <p:ext uri="{BB962C8B-B14F-4D97-AF65-F5344CB8AC3E}">
        <p14:creationId xmlns:p14="http://schemas.microsoft.com/office/powerpoint/2010/main" val="1325945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796" y="489976"/>
            <a:ext cx="8397367" cy="1325563"/>
          </a:xfrm>
        </p:spPr>
        <p:txBody>
          <a:bodyPr/>
          <a:lstStyle/>
          <a:p>
            <a:r>
              <a:rPr lang="en-GB" b="0" dirty="0" smtClean="0">
                <a:latin typeface="Amasis MT Pro"/>
              </a:rPr>
              <a:t>Chapter </a:t>
            </a:r>
            <a:r>
              <a:rPr lang="en-GB" b="0" dirty="0">
                <a:latin typeface="Amasis MT Pro"/>
              </a:rPr>
              <a:t>summaries </a:t>
            </a:r>
            <a:r>
              <a:rPr lang="en-GB" sz="3200" b="0" dirty="0">
                <a:latin typeface="Amasis MT Pro"/>
              </a:rPr>
              <a:t>(</a:t>
            </a:r>
            <a:r>
              <a:rPr lang="en-GB" sz="3200" b="0" dirty="0" smtClean="0">
                <a:latin typeface="Amasis MT Pro"/>
              </a:rPr>
              <a:t>3–4 </a:t>
            </a:r>
            <a:r>
              <a:rPr lang="en-GB" sz="3200" b="0" dirty="0">
                <a:latin typeface="Amasis MT Pro"/>
              </a:rPr>
              <a:t>pp)</a:t>
            </a:r>
            <a:r>
              <a:rPr lang="en-GB" b="0" dirty="0"/>
              <a:t/>
            </a:r>
            <a:br>
              <a:rPr lang="en-GB" b="0" dirty="0"/>
            </a:br>
            <a:endParaRPr lang="en-GB" b="0" dirty="0"/>
          </a:p>
        </p:txBody>
      </p:sp>
      <p:sp>
        <p:nvSpPr>
          <p:cNvPr id="3" name="Content Placeholder 2"/>
          <p:cNvSpPr>
            <a:spLocks noGrp="1"/>
          </p:cNvSpPr>
          <p:nvPr>
            <p:ph idx="1"/>
          </p:nvPr>
        </p:nvSpPr>
        <p:spPr>
          <a:xfrm>
            <a:off x="911897" y="2109489"/>
            <a:ext cx="10699186" cy="3189814"/>
          </a:xfrm>
        </p:spPr>
        <p:txBody>
          <a:bodyPr/>
          <a:lstStyle/>
          <a:p>
            <a:pPr lvl="0"/>
            <a:r>
              <a:rPr lang="en-GB" sz="3200" dirty="0" smtClean="0">
                <a:latin typeface="Amasis MT Pro"/>
              </a:rPr>
              <a:t>Table </a:t>
            </a:r>
            <a:r>
              <a:rPr lang="en-GB" sz="3200" dirty="0">
                <a:latin typeface="Amasis MT Pro"/>
              </a:rPr>
              <a:t>of </a:t>
            </a:r>
            <a:r>
              <a:rPr lang="en-GB" sz="3200" dirty="0" smtClean="0">
                <a:latin typeface="Amasis MT Pro"/>
              </a:rPr>
              <a:t>contents</a:t>
            </a:r>
          </a:p>
          <a:p>
            <a:pPr lvl="1"/>
            <a:r>
              <a:rPr lang="en-US" sz="2800" dirty="0">
                <a:latin typeface="Amasis MT Pro"/>
              </a:rPr>
              <a:t>(Re)consider the MS. table of contents and change chapter order if </a:t>
            </a:r>
            <a:r>
              <a:rPr lang="en-US" sz="2800" dirty="0" smtClean="0">
                <a:latin typeface="Amasis MT Pro"/>
              </a:rPr>
              <a:t>necessary</a:t>
            </a:r>
            <a:endParaRPr lang="en-GB" sz="2800" dirty="0">
              <a:latin typeface="Amasis MT Pro"/>
            </a:endParaRPr>
          </a:p>
          <a:p>
            <a:pPr lvl="0"/>
            <a:r>
              <a:rPr lang="en-GB" sz="3200" dirty="0">
                <a:latin typeface="Amasis MT Pro"/>
              </a:rPr>
              <a:t>Chapter </a:t>
            </a:r>
            <a:r>
              <a:rPr lang="en-GB" sz="3200" dirty="0" smtClean="0">
                <a:latin typeface="Amasis MT Pro"/>
              </a:rPr>
              <a:t>summaries</a:t>
            </a:r>
            <a:r>
              <a:rPr lang="en-GB" dirty="0">
                <a:latin typeface="Amasis MT Pro"/>
              </a:rPr>
              <a:t>.</a:t>
            </a:r>
            <a:endParaRPr lang="en-GB" sz="3200" dirty="0" smtClean="0">
              <a:latin typeface="Amasis MT Pro"/>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26</a:t>
            </a:fld>
            <a:endParaRPr lang="es-ES" dirty="0"/>
          </a:p>
        </p:txBody>
      </p:sp>
    </p:spTree>
    <p:extLst>
      <p:ext uri="{BB962C8B-B14F-4D97-AF65-F5344CB8AC3E}">
        <p14:creationId xmlns:p14="http://schemas.microsoft.com/office/powerpoint/2010/main" val="68152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221" y="415911"/>
            <a:ext cx="8743596" cy="1325563"/>
          </a:xfrm>
        </p:spPr>
        <p:txBody>
          <a:bodyPr/>
          <a:lstStyle/>
          <a:p>
            <a:r>
              <a:rPr lang="en-GB" b="0" dirty="0" smtClean="0"/>
              <a:t>  </a:t>
            </a:r>
            <a:r>
              <a:rPr lang="en-GB" b="0" dirty="0" smtClean="0">
                <a:latin typeface="Amasis MT Pro"/>
              </a:rPr>
              <a:t>Writing sample</a:t>
            </a:r>
            <a:endParaRPr lang="en-GB" b="0" dirty="0">
              <a:latin typeface="Amasis MT Pro"/>
            </a:endParaRPr>
          </a:p>
        </p:txBody>
      </p:sp>
      <p:sp>
        <p:nvSpPr>
          <p:cNvPr id="3" name="Content Placeholder 2"/>
          <p:cNvSpPr>
            <a:spLocks noGrp="1"/>
          </p:cNvSpPr>
          <p:nvPr>
            <p:ph idx="1"/>
          </p:nvPr>
        </p:nvSpPr>
        <p:spPr>
          <a:xfrm>
            <a:off x="858631" y="2036851"/>
            <a:ext cx="10699186" cy="3189814"/>
          </a:xfrm>
        </p:spPr>
        <p:txBody>
          <a:bodyPr/>
          <a:lstStyle/>
          <a:p>
            <a:r>
              <a:rPr lang="en-US" dirty="0" smtClean="0">
                <a:latin typeface="Amasis MT Pro"/>
              </a:rPr>
              <a:t>A </a:t>
            </a:r>
            <a:r>
              <a:rPr lang="en-US" dirty="0">
                <a:latin typeface="Amasis MT Pro"/>
              </a:rPr>
              <a:t>key </a:t>
            </a:r>
            <a:r>
              <a:rPr lang="en-US" dirty="0" smtClean="0">
                <a:latin typeface="Amasis MT Pro"/>
              </a:rPr>
              <a:t>chapter</a:t>
            </a:r>
          </a:p>
          <a:p>
            <a:r>
              <a:rPr lang="en-US" dirty="0" smtClean="0">
                <a:latin typeface="Amasis MT Pro"/>
              </a:rPr>
              <a:t>Probably not introduction</a:t>
            </a:r>
          </a:p>
          <a:p>
            <a:pPr lvl="1"/>
            <a:r>
              <a:rPr lang="en-US" dirty="0" smtClean="0">
                <a:latin typeface="Amasis MT Pro"/>
              </a:rPr>
              <a:t>The </a:t>
            </a:r>
            <a:r>
              <a:rPr lang="en-US" dirty="0">
                <a:latin typeface="Amasis MT Pro"/>
              </a:rPr>
              <a:t>contents of the introduction will likely be included in the project description</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27</a:t>
            </a:fld>
            <a:endParaRPr lang="es-ES" dirty="0"/>
          </a:p>
        </p:txBody>
      </p:sp>
    </p:spTree>
    <p:extLst>
      <p:ext uri="{BB962C8B-B14F-4D97-AF65-F5344CB8AC3E}">
        <p14:creationId xmlns:p14="http://schemas.microsoft.com/office/powerpoint/2010/main" val="3929415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055" y="489976"/>
            <a:ext cx="8779107" cy="1325563"/>
          </a:xfrm>
        </p:spPr>
        <p:txBody>
          <a:bodyPr/>
          <a:lstStyle/>
          <a:p>
            <a:r>
              <a:rPr lang="en-GB" b="0" dirty="0" smtClean="0">
                <a:latin typeface="Amasis MT Pro"/>
              </a:rPr>
              <a:t>While </a:t>
            </a:r>
            <a:r>
              <a:rPr lang="en-GB" b="0" dirty="0">
                <a:latin typeface="Amasis MT Pro"/>
              </a:rPr>
              <a:t>waiting for response</a:t>
            </a:r>
            <a:r>
              <a:rPr lang="en-GB" b="0" dirty="0"/>
              <a:t/>
            </a:r>
            <a:br>
              <a:rPr lang="en-GB" b="0" dirty="0"/>
            </a:br>
            <a:endParaRPr lang="en-GB" b="0" dirty="0"/>
          </a:p>
        </p:txBody>
      </p:sp>
      <p:sp>
        <p:nvSpPr>
          <p:cNvPr id="3" name="Content Placeholder 2"/>
          <p:cNvSpPr>
            <a:spLocks noGrp="1"/>
          </p:cNvSpPr>
          <p:nvPr>
            <p:ph idx="1"/>
          </p:nvPr>
        </p:nvSpPr>
        <p:spPr>
          <a:xfrm>
            <a:off x="689956" y="1940814"/>
            <a:ext cx="10699186" cy="3189814"/>
          </a:xfrm>
        </p:spPr>
        <p:txBody>
          <a:bodyPr/>
          <a:lstStyle/>
          <a:p>
            <a:pPr lvl="0"/>
            <a:r>
              <a:rPr lang="en-GB" dirty="0" smtClean="0">
                <a:latin typeface="Amasis MT Pro"/>
              </a:rPr>
              <a:t>Reconsider </a:t>
            </a:r>
            <a:r>
              <a:rPr lang="en-GB" dirty="0">
                <a:latin typeface="Amasis MT Pro"/>
              </a:rPr>
              <a:t>structure of </a:t>
            </a:r>
            <a:r>
              <a:rPr lang="en-GB" dirty="0" smtClean="0">
                <a:latin typeface="Amasis MT Pro"/>
              </a:rPr>
              <a:t>thesis</a:t>
            </a:r>
          </a:p>
          <a:p>
            <a:pPr lvl="0"/>
            <a:r>
              <a:rPr lang="en-GB" dirty="0" smtClean="0">
                <a:latin typeface="Amasis MT Pro"/>
              </a:rPr>
              <a:t>Rephrase </a:t>
            </a:r>
            <a:r>
              <a:rPr lang="en-GB" dirty="0">
                <a:latin typeface="Amasis MT Pro"/>
              </a:rPr>
              <a:t>difficult technical / disciplinal terminology </a:t>
            </a:r>
          </a:p>
          <a:p>
            <a:pPr lvl="0"/>
            <a:r>
              <a:rPr lang="en-GB" dirty="0">
                <a:latin typeface="Amasis MT Pro"/>
              </a:rPr>
              <a:t>Reduce discursive treatments of other scholarship</a:t>
            </a:r>
          </a:p>
          <a:p>
            <a:pPr lvl="0"/>
            <a:r>
              <a:rPr lang="en-GB" dirty="0">
                <a:latin typeface="Amasis MT Pro"/>
              </a:rPr>
              <a:t>Reconsider writing style.</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28</a:t>
            </a:fld>
            <a:endParaRPr lang="es-ES" dirty="0"/>
          </a:p>
        </p:txBody>
      </p:sp>
    </p:spTree>
    <p:extLst>
      <p:ext uri="{BB962C8B-B14F-4D97-AF65-F5344CB8AC3E}">
        <p14:creationId xmlns:p14="http://schemas.microsoft.com/office/powerpoint/2010/main" val="274974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226" y="380401"/>
            <a:ext cx="8574920" cy="1325563"/>
          </a:xfrm>
        </p:spPr>
        <p:txBody>
          <a:bodyPr/>
          <a:lstStyle/>
          <a:p>
            <a:r>
              <a:rPr lang="en-GB" b="0" dirty="0">
                <a:latin typeface="Amasis MT Pro"/>
              </a:rPr>
              <a:t>Invitation to submit MS.</a:t>
            </a:r>
            <a:r>
              <a:rPr lang="en-GB" dirty="0"/>
              <a:t/>
            </a:r>
            <a:br>
              <a:rPr lang="en-GB" dirty="0"/>
            </a:br>
            <a:endParaRPr lang="en-GB" dirty="0"/>
          </a:p>
        </p:txBody>
      </p:sp>
      <p:sp>
        <p:nvSpPr>
          <p:cNvPr id="3" name="Content Placeholder 2"/>
          <p:cNvSpPr>
            <a:spLocks noGrp="1"/>
          </p:cNvSpPr>
          <p:nvPr>
            <p:ph idx="1"/>
          </p:nvPr>
        </p:nvSpPr>
        <p:spPr>
          <a:xfrm>
            <a:off x="663322" y="1917577"/>
            <a:ext cx="10699186" cy="3595455"/>
          </a:xfrm>
        </p:spPr>
        <p:txBody>
          <a:bodyPr>
            <a:normAutofit fontScale="92500"/>
          </a:bodyPr>
          <a:lstStyle/>
          <a:p>
            <a:pPr lvl="0"/>
            <a:r>
              <a:rPr lang="en-GB" dirty="0" smtClean="0">
                <a:latin typeface="Amasis MT Pro"/>
              </a:rPr>
              <a:t>Check the publisher’s submission guidelines</a:t>
            </a:r>
          </a:p>
          <a:p>
            <a:pPr lvl="0"/>
            <a:r>
              <a:rPr lang="en-GB" dirty="0" smtClean="0">
                <a:latin typeface="Amasis MT Pro"/>
              </a:rPr>
              <a:t>Provide the commissioning editor with word count including notes and appendices (not number of pages) </a:t>
            </a:r>
          </a:p>
          <a:p>
            <a:pPr lvl="0"/>
            <a:r>
              <a:rPr lang="en-GB" dirty="0" smtClean="0">
                <a:latin typeface="Amasis MT Pro"/>
              </a:rPr>
              <a:t>Social sciences word length 65,000-75,000  |  Humanities can be </a:t>
            </a:r>
            <a:r>
              <a:rPr lang="en-GB" dirty="0" err="1" smtClean="0">
                <a:latin typeface="Amasis MT Pro"/>
              </a:rPr>
              <a:t>c.100,000</a:t>
            </a:r>
            <a:endParaRPr lang="en-GB" dirty="0" smtClean="0">
              <a:latin typeface="Amasis MT Pro"/>
            </a:endParaRPr>
          </a:p>
          <a:p>
            <a:pPr lvl="0"/>
            <a:r>
              <a:rPr lang="fr-FR" dirty="0" smtClean="0">
                <a:latin typeface="Amasis MT Pro"/>
              </a:rPr>
              <a:t>List </a:t>
            </a:r>
            <a:r>
              <a:rPr lang="fr-FR" dirty="0">
                <a:latin typeface="Amasis MT Pro"/>
              </a:rPr>
              <a:t>tables, maps, graphs, </a:t>
            </a:r>
            <a:r>
              <a:rPr lang="fr-FR" dirty="0" smtClean="0">
                <a:latin typeface="Amasis MT Pro"/>
              </a:rPr>
              <a:t>illustrations</a:t>
            </a:r>
            <a:endParaRPr lang="en-GB" dirty="0">
              <a:latin typeface="Amasis MT Pro"/>
            </a:endParaRPr>
          </a:p>
          <a:p>
            <a:pPr lvl="0"/>
            <a:r>
              <a:rPr lang="en-GB" dirty="0">
                <a:latin typeface="Amasis MT Pro"/>
              </a:rPr>
              <a:t>Provide details </a:t>
            </a:r>
            <a:r>
              <a:rPr lang="en-GB" dirty="0" smtClean="0">
                <a:latin typeface="Amasis MT Pro"/>
              </a:rPr>
              <a:t>of previously published text. Indicate copyright clearance</a:t>
            </a:r>
          </a:p>
          <a:p>
            <a:pPr lvl="1"/>
            <a:r>
              <a:rPr lang="en-GB" dirty="0" smtClean="0">
                <a:latin typeface="Amasis MT Pro"/>
              </a:rPr>
              <a:t>Book publishers indicate not normally more than approx. 20% – varying by discipline</a:t>
            </a:r>
          </a:p>
          <a:p>
            <a:r>
              <a:rPr lang="en-GB" dirty="0" smtClean="0">
                <a:latin typeface="Amasis MT Pro"/>
              </a:rPr>
              <a:t>Open access theses generally not a problem.</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29</a:t>
            </a:fld>
            <a:endParaRPr lang="es-ES" dirty="0"/>
          </a:p>
        </p:txBody>
      </p:sp>
    </p:spTree>
    <p:extLst>
      <p:ext uri="{BB962C8B-B14F-4D97-AF65-F5344CB8AC3E}">
        <p14:creationId xmlns:p14="http://schemas.microsoft.com/office/powerpoint/2010/main" val="277014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7E7F56-4000-C221-B3D1-FC14E7D969D9}"/>
              </a:ext>
            </a:extLst>
          </p:cNvPr>
          <p:cNvSpPr>
            <a:spLocks noGrp="1"/>
          </p:cNvSpPr>
          <p:nvPr>
            <p:ph type="sldNum" sz="quarter" idx="12"/>
          </p:nvPr>
        </p:nvSpPr>
        <p:spPr/>
        <p:txBody>
          <a:bodyPr/>
          <a:lstStyle/>
          <a:p>
            <a:fld id="{A85EF1E5-F080-0048-9372-CF230FDE727D}" type="slidenum">
              <a:rPr lang="es-ES" smtClean="0"/>
              <a:t>3</a:t>
            </a:fld>
            <a:endParaRPr lang="es-ES" dirty="0"/>
          </a:p>
        </p:txBody>
      </p:sp>
      <p:pic>
        <p:nvPicPr>
          <p:cNvPr id="7" name="Picture 6">
            <a:extLst>
              <a:ext uri="{FF2B5EF4-FFF2-40B4-BE49-F238E27FC236}">
                <a16:creationId xmlns:a16="http://schemas.microsoft.com/office/drawing/2014/main" id="{87DBBE3C-3068-3B3B-C966-DD9FB002EC52}"/>
              </a:ext>
            </a:extLst>
          </p:cNvPr>
          <p:cNvPicPr>
            <a:picLocks noChangeAspect="1"/>
          </p:cNvPicPr>
          <p:nvPr/>
        </p:nvPicPr>
        <p:blipFill>
          <a:blip r:embed="rId2"/>
          <a:stretch>
            <a:fillRect/>
          </a:stretch>
        </p:blipFill>
        <p:spPr>
          <a:xfrm>
            <a:off x="406465" y="80871"/>
            <a:ext cx="11352224" cy="6674479"/>
          </a:xfrm>
          <a:prstGeom prst="rect">
            <a:avLst/>
          </a:prstGeom>
        </p:spPr>
      </p:pic>
    </p:spTree>
    <p:extLst>
      <p:ext uri="{BB962C8B-B14F-4D97-AF65-F5344CB8AC3E}">
        <p14:creationId xmlns:p14="http://schemas.microsoft.com/office/powerpoint/2010/main" val="3275652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419" y="401200"/>
            <a:ext cx="8042260" cy="1325563"/>
          </a:xfrm>
        </p:spPr>
        <p:txBody>
          <a:bodyPr/>
          <a:lstStyle/>
          <a:p>
            <a:r>
              <a:rPr lang="en-GB" b="0" dirty="0" smtClean="0">
                <a:latin typeface="Amasis MT Pro"/>
              </a:rPr>
              <a:t>Publishers’ criteria</a:t>
            </a:r>
            <a:endParaRPr lang="en-GB" b="0" dirty="0">
              <a:latin typeface="Amasis MT Pro"/>
            </a:endParaRPr>
          </a:p>
        </p:txBody>
      </p:sp>
      <p:sp>
        <p:nvSpPr>
          <p:cNvPr id="3" name="Content Placeholder 2"/>
          <p:cNvSpPr>
            <a:spLocks noGrp="1"/>
          </p:cNvSpPr>
          <p:nvPr>
            <p:ph idx="1"/>
          </p:nvPr>
        </p:nvSpPr>
        <p:spPr>
          <a:xfrm>
            <a:off x="949911" y="1896425"/>
            <a:ext cx="10510252" cy="3189814"/>
          </a:xfrm>
        </p:spPr>
        <p:txBody>
          <a:bodyPr/>
          <a:lstStyle/>
          <a:p>
            <a:r>
              <a:rPr lang="en-US" altLang="en-US" dirty="0" smtClean="0">
                <a:latin typeface="Amasis MT Pro"/>
              </a:rPr>
              <a:t>Is the book a good ‘fit’ for the publisher’s current list? </a:t>
            </a:r>
          </a:p>
          <a:p>
            <a:r>
              <a:rPr lang="en-US" altLang="en-US" dirty="0" smtClean="0">
                <a:latin typeface="Amasis MT Pro"/>
              </a:rPr>
              <a:t>What is the extent of the potential market? </a:t>
            </a:r>
          </a:p>
          <a:p>
            <a:r>
              <a:rPr lang="en-US" altLang="en-US" dirty="0" smtClean="0">
                <a:latin typeface="Amasis MT Pro"/>
              </a:rPr>
              <a:t>Does </a:t>
            </a:r>
            <a:r>
              <a:rPr lang="en-US" altLang="en-US" dirty="0">
                <a:latin typeface="Amasis MT Pro"/>
              </a:rPr>
              <a:t>it </a:t>
            </a:r>
            <a:r>
              <a:rPr lang="en-US" altLang="en-US" dirty="0" smtClean="0">
                <a:latin typeface="Amasis MT Pro"/>
              </a:rPr>
              <a:t>fit a publisher’s series</a:t>
            </a:r>
            <a:r>
              <a:rPr lang="en-US" altLang="en-US" dirty="0">
                <a:latin typeface="Amasis MT Pro"/>
              </a:rPr>
              <a:t>? </a:t>
            </a:r>
            <a:endParaRPr lang="en-US" altLang="en-US" dirty="0" smtClean="0">
              <a:latin typeface="Amasis MT Pro"/>
            </a:endParaRPr>
          </a:p>
          <a:p>
            <a:r>
              <a:rPr lang="en-US" altLang="en-US" dirty="0" smtClean="0">
                <a:latin typeface="Amasis MT Pro"/>
              </a:rPr>
              <a:t>Is the proposal convincing? </a:t>
            </a:r>
          </a:p>
          <a:p>
            <a:r>
              <a:rPr lang="en-US" altLang="en-US" dirty="0" smtClean="0">
                <a:latin typeface="Amasis MT Pro"/>
              </a:rPr>
              <a:t>What is the reputation of the institution?  </a:t>
            </a:r>
          </a:p>
          <a:p>
            <a:r>
              <a:rPr lang="en-US" altLang="en-US" dirty="0" smtClean="0">
                <a:latin typeface="Amasis MT Pro"/>
              </a:rPr>
              <a:t>Are there good </a:t>
            </a:r>
            <a:r>
              <a:rPr lang="en-US" altLang="en-US" dirty="0">
                <a:latin typeface="Amasis MT Pro"/>
              </a:rPr>
              <a:t>examiner reports?</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30</a:t>
            </a:fld>
            <a:endParaRPr lang="es-ES" dirty="0"/>
          </a:p>
        </p:txBody>
      </p:sp>
    </p:spTree>
    <p:extLst>
      <p:ext uri="{BB962C8B-B14F-4D97-AF65-F5344CB8AC3E}">
        <p14:creationId xmlns:p14="http://schemas.microsoft.com/office/powerpoint/2010/main" val="78514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976" y="489976"/>
            <a:ext cx="8503899" cy="1325563"/>
          </a:xfrm>
        </p:spPr>
        <p:txBody>
          <a:bodyPr/>
          <a:lstStyle/>
          <a:p>
            <a:r>
              <a:rPr lang="en-GB" b="0" dirty="0">
                <a:latin typeface="Amasis MT Pro"/>
              </a:rPr>
              <a:t>Reader reports</a:t>
            </a:r>
            <a:r>
              <a:rPr lang="en-GB" dirty="0"/>
              <a:t/>
            </a:r>
            <a:br>
              <a:rPr lang="en-GB" dirty="0"/>
            </a:br>
            <a:endParaRPr lang="en-GB" dirty="0"/>
          </a:p>
        </p:txBody>
      </p:sp>
      <p:sp>
        <p:nvSpPr>
          <p:cNvPr id="3" name="Content Placeholder 2"/>
          <p:cNvSpPr>
            <a:spLocks noGrp="1"/>
          </p:cNvSpPr>
          <p:nvPr>
            <p:ph idx="1"/>
          </p:nvPr>
        </p:nvSpPr>
        <p:spPr>
          <a:xfrm>
            <a:off x="670183" y="1815539"/>
            <a:ext cx="10320372" cy="3189814"/>
          </a:xfrm>
        </p:spPr>
        <p:txBody>
          <a:bodyPr>
            <a:normAutofit lnSpcReduction="10000"/>
          </a:bodyPr>
          <a:lstStyle/>
          <a:p>
            <a:r>
              <a:rPr lang="en-US" dirty="0" smtClean="0">
                <a:latin typeface="Amasis MT Pro"/>
              </a:rPr>
              <a:t>Commissioning </a:t>
            </a:r>
            <a:r>
              <a:rPr lang="en-US" dirty="0">
                <a:latin typeface="Amasis MT Pro"/>
              </a:rPr>
              <a:t>editor </a:t>
            </a:r>
            <a:r>
              <a:rPr lang="en-US" dirty="0" smtClean="0">
                <a:latin typeface="Amasis MT Pro"/>
              </a:rPr>
              <a:t>usually sends proposal </a:t>
            </a:r>
            <a:r>
              <a:rPr lang="en-US" dirty="0">
                <a:latin typeface="Amasis MT Pro"/>
              </a:rPr>
              <a:t>to </a:t>
            </a:r>
            <a:r>
              <a:rPr lang="en-US" dirty="0" smtClean="0">
                <a:latin typeface="Amasis MT Pro"/>
              </a:rPr>
              <a:t>external readers </a:t>
            </a:r>
            <a:r>
              <a:rPr lang="en-US" dirty="0">
                <a:latin typeface="Amasis MT Pro"/>
              </a:rPr>
              <a:t>for evaluation</a:t>
            </a:r>
          </a:p>
          <a:p>
            <a:r>
              <a:rPr lang="en-US" dirty="0">
                <a:latin typeface="Amasis MT Pro"/>
              </a:rPr>
              <a:t>Some publishers have in-house committees and faculty boards</a:t>
            </a:r>
          </a:p>
          <a:p>
            <a:r>
              <a:rPr lang="en-US" dirty="0" smtClean="0">
                <a:latin typeface="Amasis MT Pro"/>
              </a:rPr>
              <a:t>Commissioning </a:t>
            </a:r>
            <a:r>
              <a:rPr lang="en-US" dirty="0">
                <a:latin typeface="Amasis MT Pro"/>
              </a:rPr>
              <a:t>editor may request PhD MS to send to for evaluation</a:t>
            </a:r>
          </a:p>
          <a:p>
            <a:r>
              <a:rPr lang="en-US" dirty="0" smtClean="0">
                <a:latin typeface="Amasis MT Pro"/>
              </a:rPr>
              <a:t>Author </a:t>
            </a:r>
            <a:r>
              <a:rPr lang="en-US" dirty="0">
                <a:latin typeface="Amasis MT Pro"/>
              </a:rPr>
              <a:t>can </a:t>
            </a:r>
            <a:r>
              <a:rPr lang="en-US" dirty="0" smtClean="0">
                <a:latin typeface="Amasis MT Pro"/>
              </a:rPr>
              <a:t>suggest </a:t>
            </a:r>
            <a:r>
              <a:rPr lang="en-US" dirty="0">
                <a:latin typeface="Amasis MT Pro"/>
              </a:rPr>
              <a:t>the </a:t>
            </a:r>
            <a:r>
              <a:rPr lang="en-US" dirty="0" smtClean="0">
                <a:latin typeface="Amasis MT Pro"/>
              </a:rPr>
              <a:t>categories of </a:t>
            </a:r>
            <a:r>
              <a:rPr lang="en-US" dirty="0">
                <a:latin typeface="Amasis MT Pro"/>
              </a:rPr>
              <a:t>readers who might be suitable</a:t>
            </a:r>
          </a:p>
          <a:p>
            <a:pPr lvl="1"/>
            <a:r>
              <a:rPr lang="en-US" dirty="0" smtClean="0">
                <a:latin typeface="Amasis MT Pro"/>
              </a:rPr>
              <a:t>eg</a:t>
            </a:r>
            <a:r>
              <a:rPr lang="en-US" dirty="0">
                <a:latin typeface="Amasis MT Pro"/>
              </a:rPr>
              <a:t>. multi-disciplinary, or independent scholars.</a:t>
            </a:r>
          </a:p>
          <a:p>
            <a:r>
              <a:rPr lang="en-US" dirty="0" smtClean="0">
                <a:latin typeface="Amasis MT Pro"/>
              </a:rPr>
              <a:t>Even </a:t>
            </a:r>
            <a:r>
              <a:rPr lang="en-US" dirty="0">
                <a:latin typeface="Amasis MT Pro"/>
              </a:rPr>
              <a:t>if reports are positive – author will be expected to address suggestions.</a:t>
            </a:r>
          </a:p>
          <a:p>
            <a:endParaRPr lang="en-US" dirty="0"/>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31</a:t>
            </a:fld>
            <a:endParaRPr lang="es-ES" dirty="0"/>
          </a:p>
        </p:txBody>
      </p:sp>
    </p:spTree>
    <p:extLst>
      <p:ext uri="{BB962C8B-B14F-4D97-AF65-F5344CB8AC3E}">
        <p14:creationId xmlns:p14="http://schemas.microsoft.com/office/powerpoint/2010/main" val="2630212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7499" y="383444"/>
            <a:ext cx="7946115" cy="1325563"/>
          </a:xfrm>
        </p:spPr>
        <p:txBody>
          <a:bodyPr/>
          <a:lstStyle/>
          <a:p>
            <a:r>
              <a:rPr lang="en-GB" b="0" dirty="0" smtClean="0">
                <a:latin typeface="Amasis MT Pro"/>
              </a:rPr>
              <a:t>Contract</a:t>
            </a:r>
            <a:endParaRPr lang="en-GB" b="0" dirty="0">
              <a:latin typeface="Amasis MT Pro"/>
            </a:endParaRPr>
          </a:p>
        </p:txBody>
      </p:sp>
      <p:sp>
        <p:nvSpPr>
          <p:cNvPr id="3" name="Content Placeholder 2"/>
          <p:cNvSpPr>
            <a:spLocks noGrp="1"/>
          </p:cNvSpPr>
          <p:nvPr>
            <p:ph idx="1"/>
          </p:nvPr>
        </p:nvSpPr>
        <p:spPr>
          <a:xfrm>
            <a:off x="443883" y="1370823"/>
            <a:ext cx="11478828" cy="4705526"/>
          </a:xfrm>
        </p:spPr>
        <p:txBody>
          <a:bodyPr>
            <a:normAutofit fontScale="32500" lnSpcReduction="20000"/>
          </a:bodyPr>
          <a:lstStyle/>
          <a:p>
            <a:pPr lvl="0"/>
            <a:r>
              <a:rPr lang="en-GB" sz="8000" dirty="0" smtClean="0">
                <a:latin typeface="Amasis MT Pro"/>
              </a:rPr>
              <a:t>Most </a:t>
            </a:r>
            <a:r>
              <a:rPr lang="en-GB" sz="8000" dirty="0">
                <a:latin typeface="Amasis MT Pro"/>
              </a:rPr>
              <a:t>boiler-plate (‘standard’) publishers’ contracts can be </a:t>
            </a:r>
            <a:r>
              <a:rPr lang="en-GB" sz="8000" dirty="0" smtClean="0">
                <a:latin typeface="Amasis MT Pro"/>
              </a:rPr>
              <a:t>negotiated</a:t>
            </a:r>
            <a:endParaRPr lang="en-GB" sz="8000" dirty="0">
              <a:latin typeface="Amasis MT Pro"/>
            </a:endParaRPr>
          </a:p>
          <a:p>
            <a:pPr lvl="0"/>
            <a:r>
              <a:rPr lang="en-GB" sz="8000" dirty="0">
                <a:latin typeface="Amasis MT Pro"/>
              </a:rPr>
              <a:t>Read contract carefully. There may be a provisional (or ‘option’) contract – pending approval of final MS.</a:t>
            </a:r>
          </a:p>
          <a:p>
            <a:pPr lvl="0"/>
            <a:r>
              <a:rPr lang="en-GB" sz="8000" dirty="0">
                <a:latin typeface="Amasis MT Pro"/>
              </a:rPr>
              <a:t>Enquire about division of costs and division of labour</a:t>
            </a:r>
          </a:p>
          <a:p>
            <a:pPr lvl="1"/>
            <a:r>
              <a:rPr lang="en-GB" sz="8000" dirty="0">
                <a:latin typeface="Amasis MT Pro"/>
              </a:rPr>
              <a:t>Indexing</a:t>
            </a:r>
          </a:p>
          <a:p>
            <a:pPr lvl="1"/>
            <a:r>
              <a:rPr lang="en-GB" sz="8000" dirty="0">
                <a:latin typeface="Amasis MT Pro"/>
              </a:rPr>
              <a:t>Copy editing</a:t>
            </a:r>
          </a:p>
          <a:p>
            <a:pPr lvl="1"/>
            <a:r>
              <a:rPr lang="en-GB" sz="8000" dirty="0">
                <a:latin typeface="Amasis MT Pro"/>
              </a:rPr>
              <a:t>Who obtains permission to (re)publish any copyrighted material (eg. from a journal publisher)</a:t>
            </a:r>
          </a:p>
          <a:p>
            <a:pPr lvl="1"/>
            <a:r>
              <a:rPr lang="en-GB" sz="8000" dirty="0">
                <a:latin typeface="Amasis MT Pro"/>
              </a:rPr>
              <a:t>These services are frequently deducted from royalties</a:t>
            </a:r>
          </a:p>
          <a:p>
            <a:pPr lvl="0"/>
            <a:r>
              <a:rPr lang="en-GB" sz="8000" dirty="0" smtClean="0">
                <a:latin typeface="Amasis MT Pro"/>
              </a:rPr>
              <a:t>Advances </a:t>
            </a:r>
            <a:r>
              <a:rPr lang="en-GB" sz="8000" dirty="0">
                <a:latin typeface="Amasis MT Pro"/>
              </a:rPr>
              <a:t>are rare</a:t>
            </a:r>
          </a:p>
          <a:p>
            <a:pPr lvl="0"/>
            <a:r>
              <a:rPr lang="en-GB" sz="8000" dirty="0">
                <a:latin typeface="Amasis MT Pro"/>
              </a:rPr>
              <a:t>A</a:t>
            </a:r>
            <a:r>
              <a:rPr lang="en-GB" sz="8000" dirty="0" smtClean="0">
                <a:latin typeface="Amasis MT Pro"/>
              </a:rPr>
              <a:t>sk </a:t>
            </a:r>
            <a:r>
              <a:rPr lang="en-GB" sz="8000" dirty="0">
                <a:latin typeface="Amasis MT Pro"/>
              </a:rPr>
              <a:t>if an advance is available for MS-related </a:t>
            </a:r>
            <a:r>
              <a:rPr lang="en-GB" sz="8000" dirty="0" smtClean="0">
                <a:latin typeface="Amasis MT Pro"/>
              </a:rPr>
              <a:t>development, eg: infographics</a:t>
            </a:r>
            <a:r>
              <a:rPr lang="en-GB" sz="8000" dirty="0">
                <a:latin typeface="Amasis MT Pro"/>
              </a:rPr>
              <a:t>, data </a:t>
            </a:r>
            <a:r>
              <a:rPr lang="en-GB" sz="8000" dirty="0" smtClean="0">
                <a:latin typeface="Amasis MT Pro"/>
              </a:rPr>
              <a:t>visualisation, illustrator, </a:t>
            </a:r>
            <a:r>
              <a:rPr lang="en-GB" sz="8000" dirty="0">
                <a:latin typeface="Amasis MT Pro"/>
              </a:rPr>
              <a:t>cartographer, </a:t>
            </a:r>
            <a:r>
              <a:rPr lang="en-GB" sz="8000" dirty="0" smtClean="0">
                <a:latin typeface="Amasis MT Pro"/>
              </a:rPr>
              <a:t>external </a:t>
            </a:r>
            <a:r>
              <a:rPr lang="en-GB" sz="8000" dirty="0">
                <a:latin typeface="Amasis MT Pro"/>
              </a:rPr>
              <a:t>development </a:t>
            </a:r>
            <a:r>
              <a:rPr lang="en-GB" sz="8000" dirty="0" smtClean="0">
                <a:latin typeface="Amasis MT Pro"/>
              </a:rPr>
              <a:t>editor</a:t>
            </a:r>
            <a:r>
              <a:rPr lang="en-GB" sz="8000" dirty="0">
                <a:latin typeface="Amasis MT Pro"/>
              </a:rPr>
              <a:t> </a:t>
            </a:r>
            <a:r>
              <a:rPr lang="en-GB" sz="8000" dirty="0" smtClean="0">
                <a:latin typeface="Amasis MT Pro"/>
              </a:rPr>
              <a:t>&amp;c.</a:t>
            </a:r>
            <a:endParaRPr lang="en-GB" sz="8000" dirty="0">
              <a:latin typeface="Amasis MT Pro"/>
            </a:endParaRP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32</a:t>
            </a:fld>
            <a:endParaRPr lang="es-ES" dirty="0"/>
          </a:p>
        </p:txBody>
      </p:sp>
    </p:spTree>
    <p:extLst>
      <p:ext uri="{BB962C8B-B14F-4D97-AF65-F5344CB8AC3E}">
        <p14:creationId xmlns:p14="http://schemas.microsoft.com/office/powerpoint/2010/main" val="3584858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563" y="398156"/>
            <a:ext cx="9045437" cy="1325563"/>
          </a:xfrm>
        </p:spPr>
        <p:txBody>
          <a:bodyPr/>
          <a:lstStyle/>
          <a:p>
            <a:r>
              <a:rPr lang="en-GB" b="0" dirty="0" smtClean="0">
                <a:latin typeface="Amasis MT Pro"/>
              </a:rPr>
              <a:t>Contract II</a:t>
            </a:r>
            <a:endParaRPr lang="en-GB" b="0" dirty="0">
              <a:latin typeface="Amasis MT Pro"/>
            </a:endParaRPr>
          </a:p>
        </p:txBody>
      </p:sp>
      <p:sp>
        <p:nvSpPr>
          <p:cNvPr id="3" name="Content Placeholder 2"/>
          <p:cNvSpPr>
            <a:spLocks noGrp="1"/>
          </p:cNvSpPr>
          <p:nvPr>
            <p:ph idx="1"/>
          </p:nvPr>
        </p:nvSpPr>
        <p:spPr>
          <a:xfrm>
            <a:off x="758960" y="1869792"/>
            <a:ext cx="10699186" cy="3189814"/>
          </a:xfrm>
        </p:spPr>
        <p:txBody>
          <a:bodyPr/>
          <a:lstStyle/>
          <a:p>
            <a:r>
              <a:rPr lang="en-US" dirty="0">
                <a:latin typeface="Amasis MT Pro"/>
              </a:rPr>
              <a:t>Provide estimated date of full MS. delivery</a:t>
            </a:r>
          </a:p>
          <a:p>
            <a:r>
              <a:rPr lang="en-US" dirty="0">
                <a:latin typeface="Amasis MT Pro"/>
              </a:rPr>
              <a:t>Publisher normally retains final decision on title and cover</a:t>
            </a:r>
          </a:p>
          <a:p>
            <a:r>
              <a:rPr lang="en-US" dirty="0">
                <a:latin typeface="Amasis MT Pro"/>
              </a:rPr>
              <a:t>Ask about royalty rates </a:t>
            </a:r>
            <a:r>
              <a:rPr lang="en-US" dirty="0" smtClean="0">
                <a:latin typeface="Amasis MT Pro"/>
              </a:rPr>
              <a:t>for hbk. and pbk.</a:t>
            </a:r>
            <a:endParaRPr lang="en-US" dirty="0">
              <a:latin typeface="Amasis MT Pro"/>
            </a:endParaRPr>
          </a:p>
          <a:p>
            <a:r>
              <a:rPr lang="en-US" dirty="0">
                <a:latin typeface="Amasis MT Pro"/>
              </a:rPr>
              <a:t>Ask about translation </a:t>
            </a:r>
            <a:r>
              <a:rPr lang="en-US" dirty="0" smtClean="0">
                <a:latin typeface="Amasis MT Pro"/>
              </a:rPr>
              <a:t>territories and royalties</a:t>
            </a:r>
            <a:endParaRPr lang="en-US" dirty="0">
              <a:latin typeface="Amasis MT Pro"/>
            </a:endParaRPr>
          </a:p>
          <a:p>
            <a:r>
              <a:rPr lang="en-US" dirty="0">
                <a:latin typeface="Amasis MT Pro"/>
              </a:rPr>
              <a:t>Retail price usually not negotiable</a:t>
            </a:r>
          </a:p>
          <a:p>
            <a:r>
              <a:rPr lang="en-US" dirty="0">
                <a:latin typeface="Amasis MT Pro"/>
              </a:rPr>
              <a:t>Open access contribution (if applicable</a:t>
            </a:r>
            <a:r>
              <a:rPr lang="en-US" dirty="0" smtClean="0">
                <a:latin typeface="Amasis MT Pro"/>
              </a:rPr>
              <a:t>).</a:t>
            </a:r>
            <a:endParaRPr lang="en-US" dirty="0">
              <a:latin typeface="Amasis MT Pro"/>
            </a:endParaRP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33</a:t>
            </a:fld>
            <a:endParaRPr lang="es-ES" dirty="0"/>
          </a:p>
        </p:txBody>
      </p:sp>
    </p:spTree>
    <p:extLst>
      <p:ext uri="{BB962C8B-B14F-4D97-AF65-F5344CB8AC3E}">
        <p14:creationId xmlns:p14="http://schemas.microsoft.com/office/powerpoint/2010/main" val="3639406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115" y="485593"/>
            <a:ext cx="9001048" cy="1325563"/>
          </a:xfrm>
        </p:spPr>
        <p:txBody>
          <a:bodyPr>
            <a:normAutofit/>
          </a:bodyPr>
          <a:lstStyle/>
          <a:p>
            <a:r>
              <a:rPr lang="en-GB" sz="3600" b="0" dirty="0">
                <a:latin typeface="Amasis MT Pro"/>
              </a:rPr>
              <a:t>Manuscript delivery and production</a:t>
            </a:r>
            <a:r>
              <a:rPr lang="en-GB" dirty="0"/>
              <a:t/>
            </a:r>
            <a:br>
              <a:rPr lang="en-GB" dirty="0"/>
            </a:br>
            <a:endParaRPr lang="en-GB" dirty="0"/>
          </a:p>
        </p:txBody>
      </p:sp>
      <p:sp>
        <p:nvSpPr>
          <p:cNvPr id="3" name="Content Placeholder 2"/>
          <p:cNvSpPr>
            <a:spLocks noGrp="1"/>
          </p:cNvSpPr>
          <p:nvPr>
            <p:ph idx="1"/>
          </p:nvPr>
        </p:nvSpPr>
        <p:spPr>
          <a:xfrm>
            <a:off x="618935" y="1816637"/>
            <a:ext cx="10699186" cy="3189814"/>
          </a:xfrm>
        </p:spPr>
        <p:txBody>
          <a:bodyPr>
            <a:normAutofit fontScale="92500" lnSpcReduction="10000"/>
          </a:bodyPr>
          <a:lstStyle/>
          <a:p>
            <a:pPr lvl="0"/>
            <a:r>
              <a:rPr lang="en-GB" dirty="0" smtClean="0">
                <a:latin typeface="Amasis MT Pro"/>
              </a:rPr>
              <a:t>After </a:t>
            </a:r>
            <a:r>
              <a:rPr lang="en-GB" dirty="0">
                <a:latin typeface="Amasis MT Pro"/>
              </a:rPr>
              <a:t>commitment from a publisher there </a:t>
            </a:r>
            <a:r>
              <a:rPr lang="en-GB" dirty="0" smtClean="0">
                <a:latin typeface="Amasis MT Pro"/>
              </a:rPr>
              <a:t>are months </a:t>
            </a:r>
            <a:r>
              <a:rPr lang="en-GB" dirty="0">
                <a:latin typeface="Amasis MT Pro"/>
              </a:rPr>
              <a:t>of work to refine the MS.</a:t>
            </a:r>
          </a:p>
          <a:p>
            <a:pPr lvl="0"/>
            <a:r>
              <a:rPr lang="en-GB" dirty="0">
                <a:latin typeface="Amasis MT Pro"/>
              </a:rPr>
              <a:t>Once the MS is approved, the publisher will provide instructions on </a:t>
            </a:r>
            <a:r>
              <a:rPr lang="en-GB" dirty="0" smtClean="0">
                <a:latin typeface="Amasis MT Pro"/>
              </a:rPr>
              <a:t>format, </a:t>
            </a:r>
            <a:r>
              <a:rPr lang="en-GB" dirty="0">
                <a:latin typeface="Amasis MT Pro"/>
              </a:rPr>
              <a:t>including how to submit tables, graphs, images &amp;c.</a:t>
            </a:r>
          </a:p>
          <a:p>
            <a:pPr lvl="0"/>
            <a:r>
              <a:rPr lang="en-GB" dirty="0">
                <a:latin typeface="Amasis MT Pro"/>
              </a:rPr>
              <a:t>Some secondary material may fall under the fair use/research provisions of copyright law; seek advice</a:t>
            </a:r>
          </a:p>
          <a:p>
            <a:pPr lvl="0"/>
            <a:r>
              <a:rPr lang="en-GB" dirty="0">
                <a:latin typeface="Amasis MT Pro"/>
              </a:rPr>
              <a:t>Large publishing houses have production editors to liaise with copy editors, typesetters, and designers</a:t>
            </a:r>
          </a:p>
          <a:p>
            <a:pPr lvl="0"/>
            <a:r>
              <a:rPr lang="en-GB" dirty="0">
                <a:latin typeface="Amasis MT Pro"/>
              </a:rPr>
              <a:t>Check proofs carefully (including acknowledgements, preface &amp;c.)</a:t>
            </a:r>
          </a:p>
          <a:p>
            <a:pPr lvl="0"/>
            <a:r>
              <a:rPr lang="en-GB" dirty="0">
                <a:latin typeface="Amasis MT Pro"/>
              </a:rPr>
              <a:t>Time to publication: at least </a:t>
            </a:r>
            <a:r>
              <a:rPr lang="en-GB" dirty="0" smtClean="0">
                <a:latin typeface="Amasis MT Pro"/>
              </a:rPr>
              <a:t>18 months after submission of book MS.</a:t>
            </a:r>
            <a:endParaRPr lang="en-GB" dirty="0">
              <a:latin typeface="Amasis MT Pro"/>
            </a:endParaRP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34</a:t>
            </a:fld>
            <a:endParaRPr lang="es-ES" dirty="0"/>
          </a:p>
        </p:txBody>
      </p:sp>
    </p:spTree>
    <p:extLst>
      <p:ext uri="{BB962C8B-B14F-4D97-AF65-F5344CB8AC3E}">
        <p14:creationId xmlns:p14="http://schemas.microsoft.com/office/powerpoint/2010/main" val="3400465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2" y="451422"/>
            <a:ext cx="7630497" cy="1325563"/>
          </a:xfrm>
        </p:spPr>
        <p:txBody>
          <a:bodyPr>
            <a:normAutofit/>
          </a:bodyPr>
          <a:lstStyle/>
          <a:p>
            <a:r>
              <a:rPr lang="en-GB" sz="3200" b="0" dirty="0" smtClean="0">
                <a:latin typeface="Amasis MT Pro"/>
              </a:rPr>
              <a:t>Marketing</a:t>
            </a:r>
            <a:endParaRPr lang="en-GB" sz="3200" b="0" dirty="0">
              <a:latin typeface="Amasis MT Pro"/>
            </a:endParaRPr>
          </a:p>
        </p:txBody>
      </p:sp>
      <p:sp>
        <p:nvSpPr>
          <p:cNvPr id="3" name="Content Placeholder 2"/>
          <p:cNvSpPr>
            <a:spLocks noGrp="1"/>
          </p:cNvSpPr>
          <p:nvPr>
            <p:ph idx="1"/>
          </p:nvPr>
        </p:nvSpPr>
        <p:spPr>
          <a:xfrm>
            <a:off x="758960" y="1133409"/>
            <a:ext cx="10699186" cy="3189814"/>
          </a:xfrm>
        </p:spPr>
        <p:txBody>
          <a:bodyPr>
            <a:noAutofit/>
          </a:bodyPr>
          <a:lstStyle/>
          <a:p>
            <a:pPr lvl="0"/>
            <a:r>
              <a:rPr lang="en-GB" sz="1800" dirty="0" smtClean="0">
                <a:latin typeface="Amasis MT Pro"/>
              </a:rPr>
              <a:t>Author </a:t>
            </a:r>
            <a:r>
              <a:rPr lang="en-GB" sz="1800" dirty="0">
                <a:latin typeface="Amasis MT Pro"/>
              </a:rPr>
              <a:t>questionnaire (internal)</a:t>
            </a:r>
          </a:p>
          <a:p>
            <a:pPr lvl="0"/>
            <a:r>
              <a:rPr lang="en-GB" sz="1800" dirty="0">
                <a:latin typeface="Amasis MT Pro"/>
              </a:rPr>
              <a:t>Copy that will appear on the back cover and flaps of the book, and in the publisher’s web catalogue, and online book retailers’ sites (public)</a:t>
            </a:r>
          </a:p>
          <a:p>
            <a:pPr lvl="0"/>
            <a:r>
              <a:rPr lang="en-GB" sz="1800" dirty="0">
                <a:latin typeface="Amasis MT Pro"/>
              </a:rPr>
              <a:t>Summaries (50-word; 100-word; 500 word) and, possibly, key-terms and bullet-points for social media</a:t>
            </a:r>
          </a:p>
          <a:p>
            <a:pPr lvl="0"/>
            <a:r>
              <a:rPr lang="en-GB" sz="1800" dirty="0">
                <a:latin typeface="Amasis MT Pro"/>
              </a:rPr>
              <a:t>Look at books in the Library (eg. flap-copy) and visit bookshops </a:t>
            </a:r>
          </a:p>
          <a:p>
            <a:pPr lvl="0"/>
            <a:r>
              <a:rPr lang="en-GB" sz="1800" dirty="0">
                <a:latin typeface="Amasis MT Pro"/>
              </a:rPr>
              <a:t>Provide names of people who could write blurb</a:t>
            </a:r>
          </a:p>
          <a:p>
            <a:pPr lvl="0"/>
            <a:r>
              <a:rPr lang="en-GB" sz="1800" dirty="0">
                <a:latin typeface="Amasis MT Pro"/>
              </a:rPr>
              <a:t>Suggest journals for review </a:t>
            </a:r>
          </a:p>
          <a:p>
            <a:pPr lvl="0"/>
            <a:r>
              <a:rPr lang="en-GB" sz="1800" dirty="0">
                <a:latin typeface="Amasis MT Pro"/>
              </a:rPr>
              <a:t>Some publishers ask for concise narrative about the origins and gestation of the work</a:t>
            </a:r>
          </a:p>
          <a:p>
            <a:pPr lvl="0"/>
            <a:r>
              <a:rPr lang="en-GB" sz="1800" dirty="0">
                <a:latin typeface="Amasis MT Pro"/>
              </a:rPr>
              <a:t>Offer to present. Suggest venues</a:t>
            </a:r>
          </a:p>
          <a:p>
            <a:pPr lvl="0"/>
            <a:r>
              <a:rPr lang="en-GB" sz="1800" dirty="0">
                <a:latin typeface="Amasis MT Pro"/>
              </a:rPr>
              <a:t>Colleagues at other universities (your ex-cohort) might invite you to speak about your work</a:t>
            </a:r>
          </a:p>
          <a:p>
            <a:pPr lvl="0"/>
            <a:r>
              <a:rPr lang="en-GB" sz="1800" dirty="0">
                <a:latin typeface="Amasis MT Pro"/>
              </a:rPr>
              <a:t>Web site of faculty and/or author’s web site</a:t>
            </a:r>
          </a:p>
          <a:p>
            <a:pPr lvl="0"/>
            <a:r>
              <a:rPr lang="en-GB" sz="1800" dirty="0">
                <a:latin typeface="Amasis MT Pro"/>
              </a:rPr>
              <a:t>Write a journalistic article or op-ed or blog post from a side ‘angle’ – not a synopsis of the book</a:t>
            </a:r>
          </a:p>
          <a:p>
            <a:pPr lvl="0"/>
            <a:r>
              <a:rPr lang="en-GB" sz="1800" dirty="0">
                <a:latin typeface="Amasis MT Pro"/>
              </a:rPr>
              <a:t>Contact the Communications Service at the EUI</a:t>
            </a:r>
          </a:p>
          <a:p>
            <a:pPr lvl="0"/>
            <a:r>
              <a:rPr lang="en-GB" sz="1800" dirty="0">
                <a:latin typeface="Amasis MT Pro"/>
              </a:rPr>
              <a:t>Contact the </a:t>
            </a:r>
            <a:r>
              <a:rPr lang="en-GB" sz="1800" dirty="0" smtClean="0">
                <a:latin typeface="Amasis MT Pro"/>
              </a:rPr>
              <a:t>Library.</a:t>
            </a:r>
            <a:endParaRPr lang="en-GB" sz="1800" dirty="0">
              <a:latin typeface="Amasis MT Pro"/>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35</a:t>
            </a:fld>
            <a:endParaRPr lang="es-ES" dirty="0"/>
          </a:p>
        </p:txBody>
      </p:sp>
    </p:spTree>
    <p:extLst>
      <p:ext uri="{BB962C8B-B14F-4D97-AF65-F5344CB8AC3E}">
        <p14:creationId xmlns:p14="http://schemas.microsoft.com/office/powerpoint/2010/main" val="42310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177" y="489976"/>
            <a:ext cx="9045437" cy="1325563"/>
          </a:xfrm>
        </p:spPr>
        <p:txBody>
          <a:bodyPr/>
          <a:lstStyle/>
          <a:p>
            <a:r>
              <a:rPr lang="en-GB" b="0" dirty="0" smtClean="0"/>
              <a:t> </a:t>
            </a:r>
            <a:r>
              <a:rPr lang="en-GB" b="0" dirty="0" smtClean="0">
                <a:latin typeface="Amasis MT Pro"/>
              </a:rPr>
              <a:t>Print and electronic</a:t>
            </a:r>
            <a:endParaRPr lang="en-GB" b="0" dirty="0">
              <a:latin typeface="Amasis MT Pro"/>
            </a:endParaRPr>
          </a:p>
        </p:txBody>
      </p:sp>
      <p:sp>
        <p:nvSpPr>
          <p:cNvPr id="3" name="Content Placeholder 2"/>
          <p:cNvSpPr>
            <a:spLocks noGrp="1"/>
          </p:cNvSpPr>
          <p:nvPr>
            <p:ph idx="1"/>
          </p:nvPr>
        </p:nvSpPr>
        <p:spPr>
          <a:xfrm>
            <a:off x="760977" y="1905303"/>
            <a:ext cx="10699186" cy="3189814"/>
          </a:xfrm>
        </p:spPr>
        <p:txBody>
          <a:bodyPr/>
          <a:lstStyle/>
          <a:p>
            <a:r>
              <a:rPr lang="en-GB" dirty="0" smtClean="0">
                <a:latin typeface="Amasis MT Pro"/>
              </a:rPr>
              <a:t>Contracts cover both printed books and ebooks</a:t>
            </a:r>
          </a:p>
          <a:p>
            <a:r>
              <a:rPr lang="en-GB" dirty="0" smtClean="0">
                <a:latin typeface="Amasis MT Pro"/>
              </a:rPr>
              <a:t>Almost never an opt-out from electronic version</a:t>
            </a:r>
          </a:p>
          <a:p>
            <a:r>
              <a:rPr lang="en-GB" dirty="0" smtClean="0">
                <a:latin typeface="Amasis MT Pro"/>
              </a:rPr>
              <a:t>eBooks important for sales to libraries</a:t>
            </a:r>
          </a:p>
          <a:p>
            <a:r>
              <a:rPr lang="en-GB" dirty="0" smtClean="0">
                <a:latin typeface="Amasis MT Pro"/>
              </a:rPr>
              <a:t>Kindle versions</a:t>
            </a:r>
          </a:p>
          <a:p>
            <a:r>
              <a:rPr lang="en-GB" dirty="0" smtClean="0">
                <a:latin typeface="Amasis MT Pro"/>
              </a:rPr>
              <a:t>Print-on-demand</a:t>
            </a:r>
          </a:p>
          <a:p>
            <a:r>
              <a:rPr lang="en-GB" dirty="0" smtClean="0">
                <a:latin typeface="Amasis MT Pro"/>
              </a:rPr>
              <a:t>Derivative works.</a:t>
            </a:r>
            <a:endParaRPr lang="en-GB" dirty="0">
              <a:latin typeface="Amasis MT Pro"/>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36</a:t>
            </a:fld>
            <a:endParaRPr lang="es-ES" dirty="0"/>
          </a:p>
        </p:txBody>
      </p:sp>
    </p:spTree>
    <p:extLst>
      <p:ext uri="{BB962C8B-B14F-4D97-AF65-F5344CB8AC3E}">
        <p14:creationId xmlns:p14="http://schemas.microsoft.com/office/powerpoint/2010/main" val="513311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141" y="380400"/>
            <a:ext cx="8566043" cy="1325563"/>
          </a:xfrm>
        </p:spPr>
        <p:txBody>
          <a:bodyPr/>
          <a:lstStyle/>
          <a:p>
            <a:r>
              <a:rPr lang="en-GB" b="0" dirty="0" smtClean="0">
                <a:latin typeface="Amasis MT Pro"/>
              </a:rPr>
              <a:t>Open access eBooks</a:t>
            </a:r>
            <a:endParaRPr lang="en-GB" b="0" dirty="0">
              <a:latin typeface="Amasis MT Pro"/>
            </a:endParaRPr>
          </a:p>
        </p:txBody>
      </p:sp>
      <p:sp>
        <p:nvSpPr>
          <p:cNvPr id="3" name="Content Placeholder 2"/>
          <p:cNvSpPr>
            <a:spLocks noGrp="1"/>
          </p:cNvSpPr>
          <p:nvPr>
            <p:ph idx="1"/>
          </p:nvPr>
        </p:nvSpPr>
        <p:spPr>
          <a:xfrm>
            <a:off x="905889" y="1705963"/>
            <a:ext cx="10699186" cy="3816938"/>
          </a:xfrm>
        </p:spPr>
        <p:txBody>
          <a:bodyPr>
            <a:normAutofit fontScale="70000" lnSpcReduction="20000"/>
          </a:bodyPr>
          <a:lstStyle/>
          <a:p>
            <a:r>
              <a:rPr lang="en-US" sz="3400" dirty="0" smtClean="0">
                <a:latin typeface="Amasis MT Pro"/>
              </a:rPr>
              <a:t>Book </a:t>
            </a:r>
            <a:r>
              <a:rPr lang="en-US" sz="3400" dirty="0">
                <a:latin typeface="Amasis MT Pro"/>
              </a:rPr>
              <a:t>Processing </a:t>
            </a:r>
            <a:r>
              <a:rPr lang="en-US" sz="3400" dirty="0" smtClean="0">
                <a:latin typeface="Amasis MT Pro"/>
              </a:rPr>
              <a:t>Charges </a:t>
            </a:r>
            <a:r>
              <a:rPr lang="en-US" sz="3400" dirty="0">
                <a:latin typeface="Amasis MT Pro"/>
              </a:rPr>
              <a:t>(</a:t>
            </a:r>
            <a:r>
              <a:rPr lang="en-US" sz="3400" dirty="0" smtClean="0">
                <a:latin typeface="Amasis MT Pro"/>
              </a:rPr>
              <a:t>BPCs) not</a:t>
            </a:r>
            <a:r>
              <a:rPr lang="en-US" sz="3400" dirty="0">
                <a:latin typeface="Amasis MT Pro"/>
              </a:rPr>
              <a:t> covered by </a:t>
            </a:r>
            <a:r>
              <a:rPr lang="en-US" sz="3400" dirty="0" smtClean="0">
                <a:latin typeface="Amasis MT Pro"/>
              </a:rPr>
              <a:t>current agreements (Journals included)</a:t>
            </a:r>
          </a:p>
          <a:p>
            <a:r>
              <a:rPr lang="en-US" sz="3400" dirty="0" smtClean="0">
                <a:latin typeface="Amasis MT Pro"/>
              </a:rPr>
              <a:t>Growth of OA eBooks is expected.</a:t>
            </a:r>
          </a:p>
          <a:p>
            <a:endParaRPr lang="en-US" sz="3400" dirty="0">
              <a:latin typeface="Amasis MT Pro"/>
            </a:endParaRPr>
          </a:p>
          <a:p>
            <a:r>
              <a:rPr lang="en-US" sz="3400" dirty="0">
                <a:latin typeface="Amasis MT Pro"/>
              </a:rPr>
              <a:t>CEU Press</a:t>
            </a:r>
          </a:p>
          <a:p>
            <a:r>
              <a:rPr lang="en-US" sz="3400" dirty="0">
                <a:latin typeface="Amasis MT Pro"/>
              </a:rPr>
              <a:t>MIT Press</a:t>
            </a:r>
          </a:p>
          <a:p>
            <a:r>
              <a:rPr lang="en-US" sz="3400" dirty="0">
                <a:latin typeface="Amasis MT Pro"/>
              </a:rPr>
              <a:t>UCL Press</a:t>
            </a:r>
          </a:p>
          <a:p>
            <a:r>
              <a:rPr lang="en-US" sz="3400" dirty="0">
                <a:latin typeface="Amasis MT Pro"/>
              </a:rPr>
              <a:t>Open Book Publishers</a:t>
            </a:r>
          </a:p>
          <a:p>
            <a:r>
              <a:rPr lang="en-US" sz="3400" dirty="0">
                <a:latin typeface="Amasis MT Pro"/>
              </a:rPr>
              <a:t>HathiTrust</a:t>
            </a:r>
          </a:p>
          <a:p>
            <a:r>
              <a:rPr lang="en-US" sz="3400" dirty="0">
                <a:latin typeface="Amasis MT Pro"/>
              </a:rPr>
              <a:t>OAPEN</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t>37</a:t>
            </a:fld>
            <a:endParaRPr lang="es-ES" dirty="0"/>
          </a:p>
        </p:txBody>
      </p:sp>
    </p:spTree>
    <p:extLst>
      <p:ext uri="{BB962C8B-B14F-4D97-AF65-F5344CB8AC3E}">
        <p14:creationId xmlns:p14="http://schemas.microsoft.com/office/powerpoint/2010/main" val="2284256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9495" y="0"/>
            <a:ext cx="8535591" cy="1629002"/>
          </a:xfrm>
          <a:prstGeom prst="rect">
            <a:avLst/>
          </a:prstGeom>
        </p:spPr>
      </p:pic>
      <p:pic>
        <p:nvPicPr>
          <p:cNvPr id="7" name="Content Placeholder 6"/>
          <p:cNvPicPr>
            <a:picLocks noGrp="1" noChangeAspect="1"/>
          </p:cNvPicPr>
          <p:nvPr>
            <p:ph idx="1"/>
          </p:nvPr>
        </p:nvPicPr>
        <p:blipFill>
          <a:blip r:embed="rId3"/>
          <a:stretch>
            <a:fillRect/>
          </a:stretch>
        </p:blipFill>
        <p:spPr>
          <a:xfrm>
            <a:off x="656227" y="1516518"/>
            <a:ext cx="7897327" cy="590632"/>
          </a:xfrm>
          <a:prstGeom prst="rect">
            <a:avLst/>
          </a:prstGeom>
        </p:spPr>
      </p:pic>
      <p:sp>
        <p:nvSpPr>
          <p:cNvPr id="4" name="Slide Number Placeholder 3"/>
          <p:cNvSpPr>
            <a:spLocks noGrp="1"/>
          </p:cNvSpPr>
          <p:nvPr>
            <p:ph type="sldNum" sz="quarter" idx="12"/>
          </p:nvPr>
        </p:nvSpPr>
        <p:spPr/>
        <p:txBody>
          <a:bodyPr/>
          <a:lstStyle/>
          <a:p>
            <a:fld id="{A85EF1E5-F080-0048-9372-CF230FDE727D}" type="slidenum">
              <a:rPr lang="es-ES" smtClean="0"/>
              <a:t>38</a:t>
            </a:fld>
            <a:endParaRPr lang="es-ES" dirty="0"/>
          </a:p>
        </p:txBody>
      </p:sp>
      <p:pic>
        <p:nvPicPr>
          <p:cNvPr id="9" name="Picture 8"/>
          <p:cNvPicPr>
            <a:picLocks noChangeAspect="1"/>
          </p:cNvPicPr>
          <p:nvPr/>
        </p:nvPicPr>
        <p:blipFill>
          <a:blip r:embed="rId4"/>
          <a:stretch>
            <a:fillRect/>
          </a:stretch>
        </p:blipFill>
        <p:spPr>
          <a:xfrm>
            <a:off x="499713" y="2190099"/>
            <a:ext cx="5724181" cy="4667901"/>
          </a:xfrm>
          <a:prstGeom prst="rect">
            <a:avLst/>
          </a:prstGeom>
        </p:spPr>
      </p:pic>
    </p:spTree>
    <p:extLst>
      <p:ext uri="{BB962C8B-B14F-4D97-AF65-F5344CB8AC3E}">
        <p14:creationId xmlns:p14="http://schemas.microsoft.com/office/powerpoint/2010/main" val="2775744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0806" y="472047"/>
            <a:ext cx="11029910" cy="1325563"/>
          </a:xfrm>
        </p:spPr>
        <p:txBody>
          <a:bodyPr>
            <a:normAutofit/>
          </a:bodyPr>
          <a:lstStyle/>
          <a:p>
            <a:r>
              <a:rPr lang="en-GB" sz="3600" b="0" dirty="0">
                <a:latin typeface="Amasis MT Pro" panose="02040504050005020304" pitchFamily="18" charset="0"/>
              </a:rPr>
              <a:t>Preserve supporting data </a:t>
            </a:r>
            <a:r>
              <a:rPr lang="en-GB" sz="2800" b="0" dirty="0">
                <a:latin typeface="Amasis MT Pro" panose="02040504050005020304" pitchFamily="18" charset="0"/>
              </a:rPr>
              <a:t>&amp; Link to DOI</a:t>
            </a:r>
          </a:p>
        </p:txBody>
      </p:sp>
      <p:sp>
        <p:nvSpPr>
          <p:cNvPr id="4" name="Slide Number Placeholder 3"/>
          <p:cNvSpPr>
            <a:spLocks noGrp="1"/>
          </p:cNvSpPr>
          <p:nvPr>
            <p:ph type="sldNum" sz="quarter" idx="12"/>
          </p:nvPr>
        </p:nvSpPr>
        <p:spPr/>
        <p:txBody>
          <a:bodyPr/>
          <a:lstStyle/>
          <a:p>
            <a:fld id="{A85EF1E5-F080-0048-9372-CF230FDE727D}" type="slidenum">
              <a:rPr lang="es-ES" smtClean="0"/>
              <a:t>39</a:t>
            </a:fld>
            <a:endParaRPr lang="es-ES" dirty="0"/>
          </a:p>
        </p:txBody>
      </p:sp>
      <p:pic>
        <p:nvPicPr>
          <p:cNvPr id="7" name="Picture 6"/>
          <p:cNvPicPr>
            <a:picLocks noChangeAspect="1"/>
          </p:cNvPicPr>
          <p:nvPr/>
        </p:nvPicPr>
        <p:blipFill>
          <a:blip r:embed="rId2"/>
          <a:stretch>
            <a:fillRect/>
          </a:stretch>
        </p:blipFill>
        <p:spPr>
          <a:xfrm>
            <a:off x="834520" y="1970805"/>
            <a:ext cx="10755702" cy="2396348"/>
          </a:xfrm>
          <a:prstGeom prst="rect">
            <a:avLst/>
          </a:prstGeom>
        </p:spPr>
      </p:pic>
    </p:spTree>
    <p:extLst>
      <p:ext uri="{BB962C8B-B14F-4D97-AF65-F5344CB8AC3E}">
        <p14:creationId xmlns:p14="http://schemas.microsoft.com/office/powerpoint/2010/main" val="337328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830287-1B47-ADE8-3045-AA90E777CADD}"/>
              </a:ext>
            </a:extLst>
          </p:cNvPr>
          <p:cNvSpPr>
            <a:spLocks noGrp="1"/>
          </p:cNvSpPr>
          <p:nvPr>
            <p:ph type="sldNum" sz="quarter" idx="12"/>
          </p:nvPr>
        </p:nvSpPr>
        <p:spPr/>
        <p:txBody>
          <a:bodyPr/>
          <a:lstStyle/>
          <a:p>
            <a:fld id="{A85EF1E5-F080-0048-9372-CF230FDE727D}" type="slidenum">
              <a:rPr lang="es-ES" smtClean="0"/>
              <a:t>4</a:t>
            </a:fld>
            <a:endParaRPr lang="es-ES" dirty="0"/>
          </a:p>
        </p:txBody>
      </p:sp>
      <p:pic>
        <p:nvPicPr>
          <p:cNvPr id="6" name="Picture 5">
            <a:extLst>
              <a:ext uri="{FF2B5EF4-FFF2-40B4-BE49-F238E27FC236}">
                <a16:creationId xmlns:a16="http://schemas.microsoft.com/office/drawing/2014/main" id="{3B78125D-8551-5948-E81C-828AA449A13A}"/>
              </a:ext>
            </a:extLst>
          </p:cNvPr>
          <p:cNvPicPr>
            <a:picLocks noChangeAspect="1"/>
          </p:cNvPicPr>
          <p:nvPr/>
        </p:nvPicPr>
        <p:blipFill>
          <a:blip r:embed="rId2"/>
          <a:stretch>
            <a:fillRect/>
          </a:stretch>
        </p:blipFill>
        <p:spPr>
          <a:xfrm>
            <a:off x="4869584" y="2549791"/>
            <a:ext cx="7120128" cy="4005072"/>
          </a:xfrm>
          <a:prstGeom prst="rect">
            <a:avLst/>
          </a:prstGeom>
        </p:spPr>
      </p:pic>
      <p:pic>
        <p:nvPicPr>
          <p:cNvPr id="7" name="Picture 6">
            <a:extLst>
              <a:ext uri="{FF2B5EF4-FFF2-40B4-BE49-F238E27FC236}">
                <a16:creationId xmlns:a16="http://schemas.microsoft.com/office/drawing/2014/main" id="{D4A5FFA2-D093-E243-1B67-42CD5F1B2100}"/>
              </a:ext>
            </a:extLst>
          </p:cNvPr>
          <p:cNvPicPr>
            <a:picLocks noChangeAspect="1"/>
          </p:cNvPicPr>
          <p:nvPr/>
        </p:nvPicPr>
        <p:blipFill>
          <a:blip r:embed="rId3"/>
          <a:stretch>
            <a:fillRect/>
          </a:stretch>
        </p:blipFill>
        <p:spPr>
          <a:xfrm>
            <a:off x="179830" y="149658"/>
            <a:ext cx="6401355" cy="3603048"/>
          </a:xfrm>
          <a:prstGeom prst="rect">
            <a:avLst/>
          </a:prstGeom>
        </p:spPr>
      </p:pic>
    </p:spTree>
    <p:extLst>
      <p:ext uri="{BB962C8B-B14F-4D97-AF65-F5344CB8AC3E}">
        <p14:creationId xmlns:p14="http://schemas.microsoft.com/office/powerpoint/2010/main" val="2586304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40</a:t>
            </a:fld>
            <a:endParaRPr lang="es-ES" dirty="0"/>
          </a:p>
        </p:txBody>
      </p:sp>
      <p:pic>
        <p:nvPicPr>
          <p:cNvPr id="6" name="Picture 5"/>
          <p:cNvPicPr>
            <a:picLocks noChangeAspect="1"/>
          </p:cNvPicPr>
          <p:nvPr/>
        </p:nvPicPr>
        <p:blipFill>
          <a:blip r:embed="rId2"/>
          <a:stretch>
            <a:fillRect/>
          </a:stretch>
        </p:blipFill>
        <p:spPr>
          <a:xfrm>
            <a:off x="455778" y="219218"/>
            <a:ext cx="7125694" cy="6039693"/>
          </a:xfrm>
          <a:prstGeom prst="rect">
            <a:avLst/>
          </a:prstGeom>
        </p:spPr>
      </p:pic>
    </p:spTree>
    <p:extLst>
      <p:ext uri="{BB962C8B-B14F-4D97-AF65-F5344CB8AC3E}">
        <p14:creationId xmlns:p14="http://schemas.microsoft.com/office/powerpoint/2010/main" val="3970480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6116C-F5F2-103A-B1A2-E6EB606AB3F5}"/>
              </a:ext>
            </a:extLst>
          </p:cNvPr>
          <p:cNvSpPr>
            <a:spLocks noGrp="1"/>
          </p:cNvSpPr>
          <p:nvPr>
            <p:ph type="sldNum" sz="quarter" idx="12"/>
          </p:nvPr>
        </p:nvSpPr>
        <p:spPr/>
        <p:txBody>
          <a:bodyPr/>
          <a:lstStyle/>
          <a:p>
            <a:fld id="{A85EF1E5-F080-0048-9372-CF230FDE727D}" type="slidenum">
              <a:rPr lang="es-ES" smtClean="0"/>
              <a:t>41</a:t>
            </a:fld>
            <a:endParaRPr lang="es-ES" dirty="0"/>
          </a:p>
        </p:txBody>
      </p:sp>
      <p:pic>
        <p:nvPicPr>
          <p:cNvPr id="5" name="Picture 4"/>
          <p:cNvPicPr>
            <a:picLocks noChangeAspect="1"/>
          </p:cNvPicPr>
          <p:nvPr/>
        </p:nvPicPr>
        <p:blipFill>
          <a:blip r:embed="rId2"/>
          <a:stretch>
            <a:fillRect/>
          </a:stretch>
        </p:blipFill>
        <p:spPr>
          <a:xfrm>
            <a:off x="477544" y="352367"/>
            <a:ext cx="1525905" cy="2237994"/>
          </a:xfrm>
          <a:prstGeom prst="rect">
            <a:avLst/>
          </a:prstGeom>
        </p:spPr>
      </p:pic>
      <p:pic>
        <p:nvPicPr>
          <p:cNvPr id="6" name="Picture 5"/>
          <p:cNvPicPr>
            <a:picLocks noChangeAspect="1"/>
          </p:cNvPicPr>
          <p:nvPr/>
        </p:nvPicPr>
        <p:blipFill>
          <a:blip r:embed="rId3"/>
          <a:stretch>
            <a:fillRect/>
          </a:stretch>
        </p:blipFill>
        <p:spPr>
          <a:xfrm>
            <a:off x="7110876" y="304290"/>
            <a:ext cx="1428217" cy="2258050"/>
          </a:xfrm>
          <a:prstGeom prst="rect">
            <a:avLst/>
          </a:prstGeom>
        </p:spPr>
      </p:pic>
      <p:pic>
        <p:nvPicPr>
          <p:cNvPr id="7" name="Picture 6"/>
          <p:cNvPicPr>
            <a:picLocks noChangeAspect="1"/>
          </p:cNvPicPr>
          <p:nvPr/>
        </p:nvPicPr>
        <p:blipFill>
          <a:blip r:embed="rId4"/>
          <a:stretch>
            <a:fillRect/>
          </a:stretch>
        </p:blipFill>
        <p:spPr>
          <a:xfrm>
            <a:off x="3834245" y="352367"/>
            <a:ext cx="1525619" cy="2171700"/>
          </a:xfrm>
          <a:prstGeom prst="rect">
            <a:avLst/>
          </a:prstGeom>
        </p:spPr>
      </p:pic>
      <p:pic>
        <p:nvPicPr>
          <p:cNvPr id="8" name="Picture 7"/>
          <p:cNvPicPr>
            <a:picLocks noChangeAspect="1"/>
          </p:cNvPicPr>
          <p:nvPr/>
        </p:nvPicPr>
        <p:blipFill>
          <a:blip r:embed="rId5"/>
          <a:stretch>
            <a:fillRect/>
          </a:stretch>
        </p:blipFill>
        <p:spPr>
          <a:xfrm>
            <a:off x="3767633" y="4422174"/>
            <a:ext cx="1469517" cy="2209800"/>
          </a:xfrm>
          <a:prstGeom prst="rect">
            <a:avLst/>
          </a:prstGeom>
        </p:spPr>
      </p:pic>
      <p:pic>
        <p:nvPicPr>
          <p:cNvPr id="10" name="Picture 9"/>
          <p:cNvPicPr>
            <a:picLocks noChangeAspect="1"/>
          </p:cNvPicPr>
          <p:nvPr/>
        </p:nvPicPr>
        <p:blipFill>
          <a:blip r:embed="rId6"/>
          <a:stretch>
            <a:fillRect/>
          </a:stretch>
        </p:blipFill>
        <p:spPr>
          <a:xfrm>
            <a:off x="10296773" y="352367"/>
            <a:ext cx="1418844" cy="2133600"/>
          </a:xfrm>
          <a:prstGeom prst="rect">
            <a:avLst/>
          </a:prstGeom>
        </p:spPr>
      </p:pic>
      <p:pic>
        <p:nvPicPr>
          <p:cNvPr id="11" name="Picture 10"/>
          <p:cNvPicPr>
            <a:picLocks noChangeAspect="1"/>
          </p:cNvPicPr>
          <p:nvPr/>
        </p:nvPicPr>
        <p:blipFill>
          <a:blip r:embed="rId7"/>
          <a:stretch>
            <a:fillRect/>
          </a:stretch>
        </p:blipFill>
        <p:spPr>
          <a:xfrm>
            <a:off x="10296773" y="4501513"/>
            <a:ext cx="1503902" cy="2171700"/>
          </a:xfrm>
          <a:prstGeom prst="rect">
            <a:avLst/>
          </a:prstGeom>
        </p:spPr>
      </p:pic>
      <p:pic>
        <p:nvPicPr>
          <p:cNvPr id="12" name="Picture 11"/>
          <p:cNvPicPr>
            <a:picLocks noChangeAspect="1"/>
          </p:cNvPicPr>
          <p:nvPr/>
        </p:nvPicPr>
        <p:blipFill>
          <a:blip r:embed="rId8"/>
          <a:stretch>
            <a:fillRect/>
          </a:stretch>
        </p:blipFill>
        <p:spPr>
          <a:xfrm>
            <a:off x="347829" y="4060224"/>
            <a:ext cx="1560957" cy="2590800"/>
          </a:xfrm>
          <a:prstGeom prst="rect">
            <a:avLst/>
          </a:prstGeom>
        </p:spPr>
      </p:pic>
      <p:pic>
        <p:nvPicPr>
          <p:cNvPr id="13" name="Picture 12"/>
          <p:cNvPicPr>
            <a:picLocks noChangeAspect="1"/>
          </p:cNvPicPr>
          <p:nvPr/>
        </p:nvPicPr>
        <p:blipFill>
          <a:blip r:embed="rId9"/>
          <a:stretch>
            <a:fillRect/>
          </a:stretch>
        </p:blipFill>
        <p:spPr>
          <a:xfrm>
            <a:off x="5606974" y="2524067"/>
            <a:ext cx="1400175" cy="1811655"/>
          </a:xfrm>
          <a:prstGeom prst="rect">
            <a:avLst/>
          </a:prstGeom>
        </p:spPr>
      </p:pic>
      <p:pic>
        <p:nvPicPr>
          <p:cNvPr id="14" name="Picture 13"/>
          <p:cNvPicPr>
            <a:picLocks noChangeAspect="1"/>
          </p:cNvPicPr>
          <p:nvPr/>
        </p:nvPicPr>
        <p:blipFill>
          <a:blip r:embed="rId10"/>
          <a:stretch>
            <a:fillRect/>
          </a:stretch>
        </p:blipFill>
        <p:spPr>
          <a:xfrm>
            <a:off x="2083453" y="2087677"/>
            <a:ext cx="1584198" cy="2400300"/>
          </a:xfrm>
          <a:prstGeom prst="rect">
            <a:avLst/>
          </a:prstGeom>
        </p:spPr>
      </p:pic>
      <p:pic>
        <p:nvPicPr>
          <p:cNvPr id="15" name="Picture 14"/>
          <p:cNvPicPr>
            <a:picLocks noChangeAspect="1"/>
          </p:cNvPicPr>
          <p:nvPr/>
        </p:nvPicPr>
        <p:blipFill>
          <a:blip r:embed="rId11"/>
          <a:stretch>
            <a:fillRect/>
          </a:stretch>
        </p:blipFill>
        <p:spPr>
          <a:xfrm>
            <a:off x="8682876" y="2367949"/>
            <a:ext cx="1520190" cy="2286000"/>
          </a:xfrm>
          <a:prstGeom prst="rect">
            <a:avLst/>
          </a:prstGeom>
        </p:spPr>
      </p:pic>
      <p:pic>
        <p:nvPicPr>
          <p:cNvPr id="16" name="Picture 15"/>
          <p:cNvPicPr>
            <a:picLocks noChangeAspect="1"/>
          </p:cNvPicPr>
          <p:nvPr/>
        </p:nvPicPr>
        <p:blipFill>
          <a:blip r:embed="rId12"/>
          <a:stretch>
            <a:fillRect/>
          </a:stretch>
        </p:blipFill>
        <p:spPr>
          <a:xfrm>
            <a:off x="7152780" y="4307874"/>
            <a:ext cx="1530096" cy="2438400"/>
          </a:xfrm>
          <a:prstGeom prst="rect">
            <a:avLst/>
          </a:prstGeom>
        </p:spPr>
      </p:pic>
    </p:spTree>
    <p:extLst>
      <p:ext uri="{BB962C8B-B14F-4D97-AF65-F5344CB8AC3E}">
        <p14:creationId xmlns:p14="http://schemas.microsoft.com/office/powerpoint/2010/main" val="1572376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42</a:t>
            </a:fld>
            <a:endParaRPr lang="es-ES" dirty="0"/>
          </a:p>
        </p:txBody>
      </p:sp>
      <p:pic>
        <p:nvPicPr>
          <p:cNvPr id="6" name="Picture 5"/>
          <p:cNvPicPr>
            <a:picLocks noChangeAspect="1"/>
          </p:cNvPicPr>
          <p:nvPr/>
        </p:nvPicPr>
        <p:blipFill>
          <a:blip r:embed="rId2"/>
          <a:stretch>
            <a:fillRect/>
          </a:stretch>
        </p:blipFill>
        <p:spPr>
          <a:xfrm>
            <a:off x="238216" y="348889"/>
            <a:ext cx="11848087" cy="6387213"/>
          </a:xfrm>
          <a:prstGeom prst="rect">
            <a:avLst/>
          </a:prstGeom>
        </p:spPr>
      </p:pic>
    </p:spTree>
    <p:extLst>
      <p:ext uri="{BB962C8B-B14F-4D97-AF65-F5344CB8AC3E}">
        <p14:creationId xmlns:p14="http://schemas.microsoft.com/office/powerpoint/2010/main" val="3123721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43</a:t>
            </a:fld>
            <a:endParaRPr lang="es-ES" dirty="0"/>
          </a:p>
        </p:txBody>
      </p:sp>
      <p:pic>
        <p:nvPicPr>
          <p:cNvPr id="5" name="Picture 4"/>
          <p:cNvPicPr>
            <a:picLocks noChangeAspect="1"/>
          </p:cNvPicPr>
          <p:nvPr/>
        </p:nvPicPr>
        <p:blipFill>
          <a:blip r:embed="rId2"/>
          <a:stretch>
            <a:fillRect/>
          </a:stretch>
        </p:blipFill>
        <p:spPr>
          <a:xfrm>
            <a:off x="2319757" y="354383"/>
            <a:ext cx="9502514" cy="6190209"/>
          </a:xfrm>
          <a:prstGeom prst="rect">
            <a:avLst/>
          </a:prstGeom>
        </p:spPr>
      </p:pic>
    </p:spTree>
    <p:extLst>
      <p:ext uri="{BB962C8B-B14F-4D97-AF65-F5344CB8AC3E}">
        <p14:creationId xmlns:p14="http://schemas.microsoft.com/office/powerpoint/2010/main" val="703632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44</a:t>
            </a:fld>
            <a:endParaRPr lang="es-ES" dirty="0"/>
          </a:p>
        </p:txBody>
      </p:sp>
      <p:pic>
        <p:nvPicPr>
          <p:cNvPr id="7" name="Content Placeholder 6"/>
          <p:cNvPicPr>
            <a:picLocks noGrp="1" noChangeAspect="1"/>
          </p:cNvPicPr>
          <p:nvPr>
            <p:ph idx="1"/>
          </p:nvPr>
        </p:nvPicPr>
        <p:blipFill>
          <a:blip r:embed="rId2"/>
          <a:stretch>
            <a:fillRect/>
          </a:stretch>
        </p:blipFill>
        <p:spPr>
          <a:xfrm>
            <a:off x="1408402" y="2310312"/>
            <a:ext cx="3086100" cy="1485900"/>
          </a:xfrm>
          <a:prstGeom prst="rect">
            <a:avLst/>
          </a:prstGeom>
        </p:spPr>
      </p:pic>
      <p:sp>
        <p:nvSpPr>
          <p:cNvPr id="8" name="Title 7"/>
          <p:cNvSpPr>
            <a:spLocks noGrp="1"/>
          </p:cNvSpPr>
          <p:nvPr>
            <p:ph type="title"/>
          </p:nvPr>
        </p:nvSpPr>
        <p:spPr>
          <a:xfrm>
            <a:off x="760977" y="1355958"/>
            <a:ext cx="10699186" cy="749933"/>
          </a:xfrm>
        </p:spPr>
        <p:txBody>
          <a:bodyPr>
            <a:normAutofit/>
          </a:bodyPr>
          <a:lstStyle/>
          <a:p>
            <a:r>
              <a:rPr lang="en-US" sz="2800" dirty="0" smtClean="0"/>
              <a:t>Join an author’s society in your country or language group</a:t>
            </a:r>
            <a:endParaRPr lang="en-GB" sz="2800" dirty="0"/>
          </a:p>
        </p:txBody>
      </p:sp>
      <p:pic>
        <p:nvPicPr>
          <p:cNvPr id="10" name="Picture 9"/>
          <p:cNvPicPr>
            <a:picLocks noChangeAspect="1"/>
          </p:cNvPicPr>
          <p:nvPr/>
        </p:nvPicPr>
        <p:blipFill>
          <a:blip r:embed="rId3"/>
          <a:stretch>
            <a:fillRect/>
          </a:stretch>
        </p:blipFill>
        <p:spPr>
          <a:xfrm>
            <a:off x="4734208" y="3720012"/>
            <a:ext cx="2143125" cy="2143125"/>
          </a:xfrm>
          <a:prstGeom prst="rect">
            <a:avLst/>
          </a:prstGeom>
        </p:spPr>
      </p:pic>
      <p:pic>
        <p:nvPicPr>
          <p:cNvPr id="11" name="Picture 10"/>
          <p:cNvPicPr>
            <a:picLocks noChangeAspect="1"/>
          </p:cNvPicPr>
          <p:nvPr/>
        </p:nvPicPr>
        <p:blipFill>
          <a:blip r:embed="rId4"/>
          <a:stretch>
            <a:fillRect/>
          </a:stretch>
        </p:blipFill>
        <p:spPr>
          <a:xfrm>
            <a:off x="7733005" y="2386512"/>
            <a:ext cx="2838450" cy="1333500"/>
          </a:xfrm>
          <a:prstGeom prst="rect">
            <a:avLst/>
          </a:prstGeom>
        </p:spPr>
      </p:pic>
    </p:spTree>
    <p:extLst>
      <p:ext uri="{BB962C8B-B14F-4D97-AF65-F5344CB8AC3E}">
        <p14:creationId xmlns:p14="http://schemas.microsoft.com/office/powerpoint/2010/main" val="1729267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normAutofit fontScale="90000"/>
          </a:bodyPr>
          <a:lstStyle/>
          <a:p>
            <a:r>
              <a:rPr lang="en-GB" sz="4400" b="0" dirty="0">
                <a:effectLst/>
                <a:latin typeface="Calibri" panose="020F0502020204030204" pitchFamily="34" charset="0"/>
                <a:ea typeface="Calibri" panose="020F0502020204030204" pitchFamily="34" charset="0"/>
                <a:cs typeface="Arial" panose="020B0604020202020204" pitchFamily="34" charset="0"/>
              </a:rPr>
              <a:t> </a:t>
            </a:r>
            <a:br>
              <a:rPr lang="en-GB" sz="4400" b="0" dirty="0">
                <a:effectLst/>
                <a:latin typeface="Calibri" panose="020F0502020204030204" pitchFamily="34" charset="0"/>
                <a:ea typeface="Calibri" panose="020F0502020204030204" pitchFamily="34" charset="0"/>
                <a:cs typeface="Arial" panose="020B0604020202020204" pitchFamily="34" charset="0"/>
              </a:rPr>
            </a:br>
            <a:r>
              <a:rPr lang="en-GB" b="0" dirty="0">
                <a:latin typeface="Calibri" panose="020F0502020204030204" pitchFamily="34" charset="0"/>
                <a:ea typeface="Calibri" panose="020F0502020204030204" pitchFamily="34" charset="0"/>
                <a:cs typeface="Arial" panose="020B0604020202020204" pitchFamily="34" charset="0"/>
              </a:rPr>
              <a:t/>
            </a:r>
            <a:br>
              <a:rPr lang="en-GB" b="0" dirty="0">
                <a:latin typeface="Calibri" panose="020F0502020204030204" pitchFamily="34" charset="0"/>
                <a:ea typeface="Calibri" panose="020F0502020204030204" pitchFamily="34" charset="0"/>
                <a:cs typeface="Arial" panose="020B0604020202020204" pitchFamily="34" charset="0"/>
              </a:rPr>
            </a:b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719091" y="1617552"/>
            <a:ext cx="9366204" cy="3827128"/>
          </a:xfrm>
        </p:spPr>
        <p:txBody>
          <a:bodyPr>
            <a:normAutofit fontScale="25000" lnSpcReduction="20000"/>
          </a:bodyPr>
          <a:lstStyle/>
          <a:p>
            <a:pPr marL="0" indent="0">
              <a:buNone/>
            </a:pPr>
            <a:r>
              <a:rPr lang="en-US" altLang="en-US" sz="14400" dirty="0">
                <a:solidFill>
                  <a:srgbClr val="002060"/>
                </a:solidFill>
                <a:latin typeface="Amasis MT Pro" panose="02040504050005020304" pitchFamily="18" charset="0"/>
              </a:rPr>
              <a:t>Publishing Your First Book</a:t>
            </a:r>
            <a:r>
              <a:rPr lang="en-US" altLang="en-US" sz="9800" dirty="0">
                <a:solidFill>
                  <a:srgbClr val="002060"/>
                </a:solidFill>
                <a:latin typeface="Amasis MT Pro" panose="02040504050005020304" pitchFamily="18" charset="0"/>
              </a:rPr>
              <a:t/>
            </a:r>
            <a:br>
              <a:rPr lang="en-US" altLang="en-US" sz="9800" dirty="0">
                <a:solidFill>
                  <a:srgbClr val="002060"/>
                </a:solidFill>
                <a:latin typeface="Amasis MT Pro" panose="02040504050005020304" pitchFamily="18" charset="0"/>
              </a:rPr>
            </a:br>
            <a:r>
              <a:rPr lang="en-US" altLang="en-US" sz="9800" dirty="0">
                <a:solidFill>
                  <a:srgbClr val="002060"/>
                </a:solidFill>
                <a:latin typeface="Amasis MT Pro" panose="02040504050005020304" pitchFamily="18" charset="0"/>
              </a:rPr>
              <a:t/>
            </a:r>
            <a:br>
              <a:rPr lang="en-US" altLang="en-US" sz="9800" dirty="0">
                <a:solidFill>
                  <a:srgbClr val="002060"/>
                </a:solidFill>
                <a:latin typeface="Amasis MT Pro" panose="02040504050005020304" pitchFamily="18" charset="0"/>
              </a:rPr>
            </a:br>
            <a:r>
              <a:rPr lang="en-US" altLang="en-US" sz="9600" dirty="0">
                <a:solidFill>
                  <a:srgbClr val="002060"/>
                </a:solidFill>
                <a:latin typeface="Amasis MT Pro" panose="02040504050005020304" pitchFamily="18" charset="0"/>
              </a:rPr>
              <a:t/>
            </a:r>
            <a:br>
              <a:rPr lang="en-US" altLang="en-US" sz="9600" dirty="0">
                <a:solidFill>
                  <a:srgbClr val="002060"/>
                </a:solidFill>
                <a:latin typeface="Amasis MT Pro" panose="02040504050005020304" pitchFamily="18" charset="0"/>
              </a:rPr>
            </a:br>
            <a:endParaRPr lang="en-US" altLang="en-US" sz="9600" dirty="0">
              <a:solidFill>
                <a:srgbClr val="002060"/>
              </a:solidFill>
              <a:latin typeface="Amasis MT Pro" panose="02040504050005020304" pitchFamily="18" charset="0"/>
            </a:endParaRPr>
          </a:p>
          <a:p>
            <a:pPr marL="0" indent="0">
              <a:buNone/>
            </a:pPr>
            <a:r>
              <a:rPr lang="en-US" altLang="en-US" sz="11200" dirty="0" smtClean="0">
                <a:solidFill>
                  <a:srgbClr val="002060"/>
                </a:solidFill>
                <a:latin typeface="Amasis MT Pro" panose="02040504050005020304" pitchFamily="18" charset="0"/>
              </a:rPr>
              <a:t/>
            </a:r>
            <a:br>
              <a:rPr lang="en-US" altLang="en-US" sz="11200" dirty="0" smtClean="0">
                <a:solidFill>
                  <a:srgbClr val="002060"/>
                </a:solidFill>
                <a:latin typeface="Amasis MT Pro" panose="02040504050005020304" pitchFamily="18" charset="0"/>
              </a:rPr>
            </a:br>
            <a:r>
              <a:rPr lang="en-US" altLang="en-US" sz="11200" dirty="0" smtClean="0">
                <a:solidFill>
                  <a:srgbClr val="002060"/>
                </a:solidFill>
                <a:latin typeface="Amasis MT Pro" panose="02040504050005020304" pitchFamily="18" charset="0"/>
              </a:rPr>
              <a:t/>
            </a:r>
            <a:br>
              <a:rPr lang="en-US" altLang="en-US" sz="11200" dirty="0" smtClean="0">
                <a:solidFill>
                  <a:srgbClr val="002060"/>
                </a:solidFill>
                <a:latin typeface="Amasis MT Pro" panose="02040504050005020304" pitchFamily="18" charset="0"/>
              </a:rPr>
            </a:br>
            <a:r>
              <a:rPr lang="en-US" altLang="en-US" sz="11200" dirty="0" smtClean="0">
                <a:solidFill>
                  <a:srgbClr val="002060"/>
                </a:solidFill>
                <a:latin typeface="Amasis MT Pro" panose="02040504050005020304" pitchFamily="18" charset="0"/>
              </a:rPr>
              <a:t>11 </a:t>
            </a:r>
            <a:r>
              <a:rPr lang="en-US" altLang="en-US" sz="11200" dirty="0">
                <a:solidFill>
                  <a:srgbClr val="002060"/>
                </a:solidFill>
                <a:latin typeface="Amasis MT Pro" panose="02040504050005020304" pitchFamily="18" charset="0"/>
              </a:rPr>
              <a:t>December 2024</a:t>
            </a:r>
          </a:p>
          <a:p>
            <a:pPr marL="0" indent="0">
              <a:buNone/>
            </a:pPr>
            <a:endParaRPr lang="en-US" altLang="en-US" sz="11200" dirty="0">
              <a:solidFill>
                <a:srgbClr val="002060"/>
              </a:solidFill>
              <a:latin typeface="Amasis MT Pro" panose="02040504050005020304" pitchFamily="18" charset="0"/>
            </a:endParaRPr>
          </a:p>
          <a:p>
            <a:pPr marL="0" indent="0">
              <a:buNone/>
            </a:pPr>
            <a:r>
              <a:rPr lang="en-US" altLang="en-US" sz="11200" dirty="0">
                <a:solidFill>
                  <a:srgbClr val="002060"/>
                </a:solidFill>
                <a:latin typeface="Amasis MT Pro" panose="02040504050005020304" pitchFamily="18" charset="0"/>
              </a:rPr>
              <a:t>thomas.bourke@eui.eu</a:t>
            </a:r>
          </a:p>
          <a:p>
            <a:pPr marL="0" indent="0">
              <a:buNone/>
            </a:pPr>
            <a:r>
              <a:rPr lang="en-GB" altLang="en-US" sz="9600" dirty="0">
                <a:solidFill>
                  <a:srgbClr val="002060"/>
                </a:solidFill>
              </a:rPr>
              <a:t/>
            </a:r>
            <a:br>
              <a:rPr lang="en-GB" altLang="en-US" sz="9600" dirty="0">
                <a:solidFill>
                  <a:srgbClr val="002060"/>
                </a:solidFill>
              </a:rPr>
            </a:br>
            <a:r>
              <a:rPr lang="en-GB" altLang="en-US" sz="3200" dirty="0">
                <a:solidFill>
                  <a:srgbClr val="002060"/>
                </a:solidFill>
              </a:rPr>
              <a:t/>
            </a:r>
            <a:br>
              <a:rPr lang="en-GB" altLang="en-US" sz="3200" dirty="0">
                <a:solidFill>
                  <a:srgbClr val="002060"/>
                </a:solidFill>
              </a:rPr>
            </a:br>
            <a:endParaRPr lang="en-GB" sz="320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45</a:t>
            </a:fld>
            <a:endParaRPr lang="es-ES" dirty="0"/>
          </a:p>
        </p:txBody>
      </p:sp>
      <p:pic>
        <p:nvPicPr>
          <p:cNvPr id="9" name="Picture 8">
            <a:extLst>
              <a:ext uri="{FF2B5EF4-FFF2-40B4-BE49-F238E27FC236}">
                <a16:creationId xmlns:a16="http://schemas.microsoft.com/office/drawing/2014/main" id="{CB1183CD-2AFD-EEB7-63F3-BC26DC30E4D3}"/>
              </a:ext>
            </a:extLst>
          </p:cNvPr>
          <p:cNvPicPr>
            <a:picLocks noChangeAspect="1"/>
          </p:cNvPicPr>
          <p:nvPr/>
        </p:nvPicPr>
        <p:blipFill>
          <a:blip r:embed="rId2"/>
          <a:stretch>
            <a:fillRect/>
          </a:stretch>
        </p:blipFill>
        <p:spPr>
          <a:xfrm>
            <a:off x="7692118" y="5225093"/>
            <a:ext cx="4105848" cy="1600423"/>
          </a:xfrm>
          <a:prstGeom prst="rect">
            <a:avLst/>
          </a:prstGeom>
        </p:spPr>
      </p:pic>
      <p:pic>
        <p:nvPicPr>
          <p:cNvPr id="11" name="Picture 10">
            <a:extLst>
              <a:ext uri="{FF2B5EF4-FFF2-40B4-BE49-F238E27FC236}">
                <a16:creationId xmlns:a16="http://schemas.microsoft.com/office/drawing/2014/main" id="{626AB4B9-D3D8-F0D3-8296-2877D56A3F1A}"/>
              </a:ext>
            </a:extLst>
          </p:cNvPr>
          <p:cNvPicPr>
            <a:picLocks noChangeAspect="1"/>
          </p:cNvPicPr>
          <p:nvPr/>
        </p:nvPicPr>
        <p:blipFill>
          <a:blip r:embed="rId3"/>
          <a:stretch>
            <a:fillRect/>
          </a:stretch>
        </p:blipFill>
        <p:spPr>
          <a:xfrm>
            <a:off x="233209" y="5824485"/>
            <a:ext cx="2200582" cy="752580"/>
          </a:xfrm>
          <a:prstGeom prst="rect">
            <a:avLst/>
          </a:prstGeom>
        </p:spPr>
      </p:pic>
      <p:pic>
        <p:nvPicPr>
          <p:cNvPr id="13" name="Picture 12">
            <a:extLst>
              <a:ext uri="{FF2B5EF4-FFF2-40B4-BE49-F238E27FC236}">
                <a16:creationId xmlns:a16="http://schemas.microsoft.com/office/drawing/2014/main" id="{6A47FA5F-5ED6-2411-3006-7A6A85579F6A}"/>
              </a:ext>
            </a:extLst>
          </p:cNvPr>
          <p:cNvPicPr>
            <a:picLocks noChangeAspect="1"/>
          </p:cNvPicPr>
          <p:nvPr/>
        </p:nvPicPr>
        <p:blipFill>
          <a:blip r:embed="rId4"/>
          <a:stretch>
            <a:fillRect/>
          </a:stretch>
        </p:blipFill>
        <p:spPr>
          <a:xfrm>
            <a:off x="7355223" y="1693852"/>
            <a:ext cx="4000500" cy="3000375"/>
          </a:xfrm>
          <a:prstGeom prst="rect">
            <a:avLst/>
          </a:prstGeom>
        </p:spPr>
      </p:pic>
    </p:spTree>
    <p:extLst>
      <p:ext uri="{BB962C8B-B14F-4D97-AF65-F5344CB8AC3E}">
        <p14:creationId xmlns:p14="http://schemas.microsoft.com/office/powerpoint/2010/main" val="1511527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145" y="478055"/>
            <a:ext cx="8395469" cy="755941"/>
          </a:xfrm>
        </p:spPr>
        <p:txBody>
          <a:bodyPr>
            <a:normAutofit/>
          </a:bodyPr>
          <a:lstStyle/>
          <a:p>
            <a:r>
              <a:rPr lang="en-GB" sz="3600" b="0" dirty="0">
                <a:latin typeface="Amasis MT Pro" panose="02040504050005020304" pitchFamily="18" charset="0"/>
              </a:rPr>
              <a:t>Frankfurt Fair 2024</a:t>
            </a:r>
          </a:p>
        </p:txBody>
      </p:sp>
      <p:sp>
        <p:nvSpPr>
          <p:cNvPr id="3" name="Content Placeholder 2"/>
          <p:cNvSpPr>
            <a:spLocks noGrp="1"/>
          </p:cNvSpPr>
          <p:nvPr>
            <p:ph idx="1"/>
          </p:nvPr>
        </p:nvSpPr>
        <p:spPr>
          <a:xfrm>
            <a:off x="785091" y="1667347"/>
            <a:ext cx="10673055" cy="3821460"/>
          </a:xfrm>
        </p:spPr>
        <p:txBody>
          <a:bodyPr>
            <a:normAutofit/>
          </a:bodyPr>
          <a:lstStyle/>
          <a:p>
            <a:r>
              <a:rPr lang="en-US" dirty="0">
                <a:latin typeface="Amasis MT Pro" panose="02040504050005020304" pitchFamily="18" charset="0"/>
              </a:rPr>
              <a:t>Publishers / Authors / Editors / Translators / Agents / Rights agents &amp;c.</a:t>
            </a:r>
          </a:p>
          <a:p>
            <a:r>
              <a:rPr lang="en-GB" dirty="0">
                <a:latin typeface="Amasis MT Pro" panose="02040504050005020304" pitchFamily="18" charset="0"/>
              </a:rPr>
              <a:t>4,300 companies</a:t>
            </a:r>
          </a:p>
          <a:p>
            <a:r>
              <a:rPr lang="en-US" dirty="0">
                <a:latin typeface="Amasis MT Pro" panose="02040504050005020304" pitchFamily="18" charset="0"/>
              </a:rPr>
              <a:t>115,000 trade visitors from 153 countries</a:t>
            </a:r>
          </a:p>
          <a:p>
            <a:r>
              <a:rPr lang="en-US" dirty="0">
                <a:latin typeface="Amasis MT Pro" panose="02040504050005020304" pitchFamily="18" charset="0"/>
              </a:rPr>
              <a:t>100,000+ general visitors</a:t>
            </a:r>
          </a:p>
          <a:p>
            <a:r>
              <a:rPr lang="en-US" dirty="0">
                <a:latin typeface="Amasis MT Pro" panose="02040504050005020304" pitchFamily="18" charset="0"/>
              </a:rPr>
              <a:t>3,300 events </a:t>
            </a:r>
          </a:p>
          <a:p>
            <a:r>
              <a:rPr lang="en-US" dirty="0">
                <a:latin typeface="Amasis MT Pro" panose="02040504050005020304" pitchFamily="18" charset="0"/>
              </a:rPr>
              <a:t>7,500 media </a:t>
            </a:r>
            <a:r>
              <a:rPr lang="en-US" dirty="0" smtClean="0">
                <a:latin typeface="Amasis MT Pro" panose="02040504050005020304" pitchFamily="18" charset="0"/>
              </a:rPr>
              <a:t>accreditations</a:t>
            </a:r>
            <a:endParaRPr lang="en-US" dirty="0">
              <a:latin typeface="Amasis MT Pro" panose="02040504050005020304" pitchFamily="18" charset="0"/>
            </a:endParaRPr>
          </a:p>
          <a:p>
            <a:r>
              <a:rPr lang="en-US" dirty="0">
                <a:latin typeface="Amasis MT Pro" panose="02040504050005020304" pitchFamily="18" charset="0"/>
              </a:rPr>
              <a:t>16–20 October 2024</a:t>
            </a:r>
          </a:p>
          <a:p>
            <a:r>
              <a:rPr lang="en-US" dirty="0">
                <a:latin typeface="Amasis MT Pro" panose="02040504050005020304" pitchFamily="18" charset="0"/>
              </a:rPr>
              <a:t>Academic &amp; Science publishers</a:t>
            </a:r>
          </a:p>
        </p:txBody>
      </p:sp>
      <p:sp>
        <p:nvSpPr>
          <p:cNvPr id="4" name="Slide Number Placeholder 3"/>
          <p:cNvSpPr>
            <a:spLocks noGrp="1"/>
          </p:cNvSpPr>
          <p:nvPr>
            <p:ph type="sldNum" sz="quarter" idx="12"/>
          </p:nvPr>
        </p:nvSpPr>
        <p:spPr/>
        <p:txBody>
          <a:bodyPr/>
          <a:lstStyle/>
          <a:p>
            <a:fld id="{A85EF1E5-F080-0048-9372-CF230FDE727D}" type="slidenum">
              <a:rPr lang="es-ES" smtClean="0"/>
              <a:t>5</a:t>
            </a:fld>
            <a:endParaRPr lang="es-ES" dirty="0"/>
          </a:p>
        </p:txBody>
      </p:sp>
      <p:pic>
        <p:nvPicPr>
          <p:cNvPr id="5" name="Picture 4"/>
          <p:cNvPicPr>
            <a:picLocks noChangeAspect="1"/>
          </p:cNvPicPr>
          <p:nvPr/>
        </p:nvPicPr>
        <p:blipFill>
          <a:blip r:embed="rId2"/>
          <a:stretch>
            <a:fillRect/>
          </a:stretch>
        </p:blipFill>
        <p:spPr>
          <a:xfrm>
            <a:off x="8918477" y="413342"/>
            <a:ext cx="2857500" cy="742950"/>
          </a:xfrm>
          <a:prstGeom prst="rect">
            <a:avLst/>
          </a:prstGeom>
        </p:spPr>
      </p:pic>
    </p:spTree>
    <p:extLst>
      <p:ext uri="{BB962C8B-B14F-4D97-AF65-F5344CB8AC3E}">
        <p14:creationId xmlns:p14="http://schemas.microsoft.com/office/powerpoint/2010/main" val="3847440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977" y="4230254"/>
            <a:ext cx="10699186" cy="1690485"/>
          </a:xfrm>
        </p:spPr>
        <p:txBody>
          <a:bodyPr/>
          <a:lstStyle/>
          <a:p>
            <a:r>
              <a:rPr lang="en-GB" dirty="0" smtClean="0">
                <a:latin typeface="Amasis MT Pro" panose="02040504050005020304"/>
              </a:rPr>
              <a:t>University Presses</a:t>
            </a:r>
          </a:p>
          <a:p>
            <a:r>
              <a:rPr lang="en-GB" dirty="0" smtClean="0">
                <a:latin typeface="Amasis MT Pro" panose="02040504050005020304"/>
              </a:rPr>
              <a:t>Specialist, academic &amp; research publishers</a:t>
            </a:r>
          </a:p>
          <a:p>
            <a:r>
              <a:rPr lang="en-GB" dirty="0" smtClean="0">
                <a:latin typeface="Amasis MT Pro" panose="02040504050005020304"/>
              </a:rPr>
              <a:t>Trade publishers</a:t>
            </a:r>
            <a:endParaRPr lang="en-GB" dirty="0">
              <a:latin typeface="Amasis MT Pro" panose="02040504050005020304"/>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6</a:t>
            </a:fld>
            <a:endParaRPr lang="es-ES" dirty="0"/>
          </a:p>
        </p:txBody>
      </p:sp>
      <p:pic>
        <p:nvPicPr>
          <p:cNvPr id="5" name="Picture 4"/>
          <p:cNvPicPr>
            <a:picLocks noChangeAspect="1"/>
          </p:cNvPicPr>
          <p:nvPr/>
        </p:nvPicPr>
        <p:blipFill>
          <a:blip r:embed="rId2"/>
          <a:stretch>
            <a:fillRect/>
          </a:stretch>
        </p:blipFill>
        <p:spPr>
          <a:xfrm>
            <a:off x="3525147" y="344652"/>
            <a:ext cx="4635312" cy="3450147"/>
          </a:xfrm>
          <a:prstGeom prst="rect">
            <a:avLst/>
          </a:prstGeom>
        </p:spPr>
      </p:pic>
    </p:spTree>
    <p:extLst>
      <p:ext uri="{BB962C8B-B14F-4D97-AF65-F5344CB8AC3E}">
        <p14:creationId xmlns:p14="http://schemas.microsoft.com/office/powerpoint/2010/main" val="274388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51841B-E613-1426-3471-F311ED43D0F3}"/>
              </a:ext>
            </a:extLst>
          </p:cNvPr>
          <p:cNvSpPr>
            <a:spLocks noGrp="1"/>
          </p:cNvSpPr>
          <p:nvPr>
            <p:ph type="sldNum" sz="quarter" idx="12"/>
          </p:nvPr>
        </p:nvSpPr>
        <p:spPr/>
        <p:txBody>
          <a:bodyPr/>
          <a:lstStyle/>
          <a:p>
            <a:fld id="{A85EF1E5-F080-0048-9372-CF230FDE727D}" type="slidenum">
              <a:rPr lang="es-ES" smtClean="0"/>
              <a:t>7</a:t>
            </a:fld>
            <a:endParaRPr lang="es-ES" dirty="0"/>
          </a:p>
        </p:txBody>
      </p:sp>
      <p:pic>
        <p:nvPicPr>
          <p:cNvPr id="5" name="Picture 4">
            <a:extLst>
              <a:ext uri="{FF2B5EF4-FFF2-40B4-BE49-F238E27FC236}">
                <a16:creationId xmlns:a16="http://schemas.microsoft.com/office/drawing/2014/main" id="{E59FEC53-5F43-82CF-7FAF-79F51E1A0090}"/>
              </a:ext>
            </a:extLst>
          </p:cNvPr>
          <p:cNvPicPr>
            <a:picLocks noChangeAspect="1"/>
          </p:cNvPicPr>
          <p:nvPr/>
        </p:nvPicPr>
        <p:blipFill>
          <a:blip r:embed="rId2"/>
          <a:stretch>
            <a:fillRect/>
          </a:stretch>
        </p:blipFill>
        <p:spPr>
          <a:xfrm>
            <a:off x="2435428" y="321499"/>
            <a:ext cx="9363456" cy="6243066"/>
          </a:xfrm>
          <a:prstGeom prst="rect">
            <a:avLst/>
          </a:prstGeom>
        </p:spPr>
      </p:pic>
    </p:spTree>
    <p:extLst>
      <p:ext uri="{BB962C8B-B14F-4D97-AF65-F5344CB8AC3E}">
        <p14:creationId xmlns:p14="http://schemas.microsoft.com/office/powerpoint/2010/main" val="3011728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073" y="480292"/>
            <a:ext cx="10269836" cy="1235126"/>
          </a:xfrm>
        </p:spPr>
        <p:txBody>
          <a:bodyPr>
            <a:normAutofit/>
          </a:bodyPr>
          <a:lstStyle/>
          <a:p>
            <a:r>
              <a:rPr lang="en-GB" sz="3600" b="0" dirty="0">
                <a:latin typeface="Amasis MT Pro" panose="02040504050005020304"/>
              </a:rPr>
              <a:t> </a:t>
            </a:r>
            <a:r>
              <a:rPr lang="en-GB" sz="3600" b="0" dirty="0" smtClean="0">
                <a:latin typeface="Amasis MT Pro" panose="02040504050005020304"/>
              </a:rPr>
              <a:t>  Thesis completion</a:t>
            </a:r>
            <a:endParaRPr lang="en-GB" sz="3600" b="0" dirty="0">
              <a:latin typeface="Amasis MT Pro" panose="02040504050005020304"/>
            </a:endParaRPr>
          </a:p>
        </p:txBody>
      </p:sp>
      <p:sp>
        <p:nvSpPr>
          <p:cNvPr id="3" name="Content Placeholder 2"/>
          <p:cNvSpPr>
            <a:spLocks noGrp="1"/>
          </p:cNvSpPr>
          <p:nvPr>
            <p:ph idx="1"/>
          </p:nvPr>
        </p:nvSpPr>
        <p:spPr>
          <a:xfrm>
            <a:off x="424873" y="1775647"/>
            <a:ext cx="10955391" cy="3806009"/>
          </a:xfrm>
        </p:spPr>
        <p:txBody>
          <a:bodyPr>
            <a:normAutofit/>
          </a:bodyPr>
          <a:lstStyle/>
          <a:p>
            <a:r>
              <a:rPr lang="en-US" altLang="en-US" sz="2800" dirty="0">
                <a:solidFill>
                  <a:srgbClr val="002060"/>
                </a:solidFill>
                <a:latin typeface="Amasis MT Pro" panose="02040504050005020304"/>
              </a:rPr>
              <a:t>Completed manuscript</a:t>
            </a:r>
          </a:p>
          <a:p>
            <a:r>
              <a:rPr lang="en-US" altLang="en-US" sz="2800" dirty="0">
                <a:solidFill>
                  <a:srgbClr val="002060"/>
                </a:solidFill>
                <a:latin typeface="Amasis MT Pro" panose="02040504050005020304"/>
              </a:rPr>
              <a:t>Seek advice of supervisor and examiners</a:t>
            </a:r>
          </a:p>
          <a:p>
            <a:pPr marL="0" indent="0">
              <a:buNone/>
            </a:pPr>
            <a:endParaRPr lang="en-US" altLang="en-US" sz="2800" dirty="0">
              <a:solidFill>
                <a:srgbClr val="002060"/>
              </a:solidFill>
              <a:latin typeface="Amasis MT Pro" panose="02040504050005020304"/>
            </a:endParaRPr>
          </a:p>
          <a:p>
            <a:r>
              <a:rPr lang="en-US" altLang="en-US" sz="2800" dirty="0">
                <a:solidFill>
                  <a:srgbClr val="002060"/>
                </a:solidFill>
                <a:latin typeface="Amasis MT Pro" panose="02040504050005020304"/>
              </a:rPr>
              <a:t>Book 	</a:t>
            </a:r>
            <a:r>
              <a:rPr lang="en-US" altLang="en-US" sz="2800" dirty="0" smtClean="0">
                <a:solidFill>
                  <a:schemeClr val="accent5">
                    <a:lumMod val="75000"/>
                  </a:schemeClr>
                </a:solidFill>
                <a:latin typeface="Amasis MT Pro" panose="02040504050005020304"/>
              </a:rPr>
              <a:t>ask </a:t>
            </a:r>
            <a:r>
              <a:rPr lang="en-US" altLang="en-US" sz="2800" dirty="0">
                <a:solidFill>
                  <a:schemeClr val="accent5">
                    <a:lumMod val="75000"/>
                  </a:schemeClr>
                </a:solidFill>
                <a:latin typeface="Amasis MT Pro" panose="02040504050005020304"/>
              </a:rPr>
              <a:t>about potential publishers</a:t>
            </a:r>
          </a:p>
          <a:p>
            <a:r>
              <a:rPr lang="en-US" altLang="en-US" sz="2800" dirty="0" smtClean="0">
                <a:solidFill>
                  <a:srgbClr val="002060"/>
                </a:solidFill>
                <a:latin typeface="Amasis MT Pro" panose="02040504050005020304"/>
              </a:rPr>
              <a:t>Article 	</a:t>
            </a:r>
            <a:r>
              <a:rPr lang="en-US" altLang="en-US" sz="2800" dirty="0" smtClean="0">
                <a:solidFill>
                  <a:schemeClr val="accent5">
                    <a:lumMod val="75000"/>
                  </a:schemeClr>
                </a:solidFill>
                <a:latin typeface="Amasis MT Pro" panose="02040504050005020304"/>
              </a:rPr>
              <a:t>WPs</a:t>
            </a:r>
            <a:endParaRPr lang="en-US" altLang="en-US" sz="2800" dirty="0">
              <a:solidFill>
                <a:schemeClr val="accent5">
                  <a:lumMod val="75000"/>
                </a:schemeClr>
              </a:solidFill>
              <a:latin typeface="Amasis MT Pro" panose="02040504050005020304"/>
            </a:endParaRPr>
          </a:p>
          <a:p>
            <a:r>
              <a:rPr lang="en-US" altLang="en-US" sz="2800" dirty="0">
                <a:solidFill>
                  <a:srgbClr val="002060"/>
                </a:solidFill>
                <a:latin typeface="Amasis MT Pro" panose="02040504050005020304"/>
              </a:rPr>
              <a:t>Data	</a:t>
            </a:r>
            <a:r>
              <a:rPr lang="en-US" altLang="en-US" sz="2800" dirty="0">
                <a:solidFill>
                  <a:schemeClr val="accent5">
                    <a:lumMod val="75000"/>
                  </a:schemeClr>
                </a:solidFill>
                <a:latin typeface="Amasis MT Pro" panose="02040504050005020304"/>
              </a:rPr>
              <a:t>reposit with </a:t>
            </a:r>
            <a:r>
              <a:rPr lang="en-US" altLang="en-US" sz="2800" dirty="0" smtClean="0">
                <a:solidFill>
                  <a:schemeClr val="accent5">
                    <a:lumMod val="75000"/>
                  </a:schemeClr>
                </a:solidFill>
                <a:latin typeface="Amasis MT Pro" panose="02040504050005020304"/>
              </a:rPr>
              <a:t>a DOI</a:t>
            </a:r>
            <a:endParaRPr lang="en-US" altLang="en-US" sz="2800" dirty="0">
              <a:solidFill>
                <a:schemeClr val="accent5">
                  <a:lumMod val="75000"/>
                </a:schemeClr>
              </a:solidFill>
              <a:latin typeface="Amasis MT Pro" panose="02040504050005020304"/>
            </a:endParaRPr>
          </a:p>
          <a:p>
            <a:pPr marL="0" indent="0">
              <a:buNone/>
            </a:pPr>
            <a:endParaRPr lang="en-US" altLang="en-US" dirty="0">
              <a:solidFill>
                <a:srgbClr val="002060"/>
              </a:solidFill>
            </a:endParaRPr>
          </a:p>
        </p:txBody>
      </p:sp>
      <p:sp>
        <p:nvSpPr>
          <p:cNvPr id="4" name="Slide Number Placeholder 3"/>
          <p:cNvSpPr>
            <a:spLocks noGrp="1"/>
          </p:cNvSpPr>
          <p:nvPr>
            <p:ph type="sldNum" sz="quarter" idx="12"/>
          </p:nvPr>
        </p:nvSpPr>
        <p:spPr/>
        <p:txBody>
          <a:bodyPr/>
          <a:lstStyle/>
          <a:p>
            <a:fld id="{A85EF1E5-F080-0048-9372-CF230FDE727D}" type="slidenum">
              <a:rPr lang="es-ES" smtClean="0"/>
              <a:t>8</a:t>
            </a:fld>
            <a:endParaRPr lang="es-ES" dirty="0"/>
          </a:p>
        </p:txBody>
      </p:sp>
      <p:pic>
        <p:nvPicPr>
          <p:cNvPr id="5" name="Picture 4"/>
          <p:cNvPicPr>
            <a:picLocks noChangeAspect="1"/>
          </p:cNvPicPr>
          <p:nvPr/>
        </p:nvPicPr>
        <p:blipFill>
          <a:blip r:embed="rId2"/>
          <a:stretch>
            <a:fillRect/>
          </a:stretch>
        </p:blipFill>
        <p:spPr>
          <a:xfrm>
            <a:off x="7726698" y="1873939"/>
            <a:ext cx="4086225" cy="2288286"/>
          </a:xfrm>
          <a:prstGeom prst="rect">
            <a:avLst/>
          </a:prstGeom>
        </p:spPr>
      </p:pic>
    </p:spTree>
    <p:extLst>
      <p:ext uri="{BB962C8B-B14F-4D97-AF65-F5344CB8AC3E}">
        <p14:creationId xmlns:p14="http://schemas.microsoft.com/office/powerpoint/2010/main" val="3754518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183379-07A4-BD86-F62F-D4AFDA478CE3}"/>
              </a:ext>
            </a:extLst>
          </p:cNvPr>
          <p:cNvSpPr>
            <a:spLocks noGrp="1"/>
          </p:cNvSpPr>
          <p:nvPr>
            <p:ph type="sldNum" sz="quarter" idx="12"/>
          </p:nvPr>
        </p:nvSpPr>
        <p:spPr/>
        <p:txBody>
          <a:bodyPr/>
          <a:lstStyle/>
          <a:p>
            <a:fld id="{A85EF1E5-F080-0048-9372-CF230FDE727D}" type="slidenum">
              <a:rPr lang="es-ES" smtClean="0"/>
              <a:t>9</a:t>
            </a:fld>
            <a:endParaRPr lang="es-ES" dirty="0"/>
          </a:p>
        </p:txBody>
      </p:sp>
      <p:pic>
        <p:nvPicPr>
          <p:cNvPr id="8" name="Picture 7">
            <a:extLst>
              <a:ext uri="{FF2B5EF4-FFF2-40B4-BE49-F238E27FC236}">
                <a16:creationId xmlns:a16="http://schemas.microsoft.com/office/drawing/2014/main" id="{1D4D059C-CA37-E66A-3756-749EB3146EEA}"/>
              </a:ext>
            </a:extLst>
          </p:cNvPr>
          <p:cNvPicPr>
            <a:picLocks noChangeAspect="1"/>
          </p:cNvPicPr>
          <p:nvPr/>
        </p:nvPicPr>
        <p:blipFill>
          <a:blip r:embed="rId2"/>
          <a:stretch>
            <a:fillRect/>
          </a:stretch>
        </p:blipFill>
        <p:spPr>
          <a:xfrm>
            <a:off x="409470" y="314272"/>
            <a:ext cx="1505160" cy="762106"/>
          </a:xfrm>
          <a:prstGeom prst="rect">
            <a:avLst/>
          </a:prstGeom>
        </p:spPr>
      </p:pic>
      <p:pic>
        <p:nvPicPr>
          <p:cNvPr id="12" name="Picture 11">
            <a:extLst>
              <a:ext uri="{FF2B5EF4-FFF2-40B4-BE49-F238E27FC236}">
                <a16:creationId xmlns:a16="http://schemas.microsoft.com/office/drawing/2014/main" id="{7EA06042-DF1D-663B-70E9-1A631DFD6325}"/>
              </a:ext>
            </a:extLst>
          </p:cNvPr>
          <p:cNvPicPr>
            <a:picLocks noChangeAspect="1"/>
          </p:cNvPicPr>
          <p:nvPr/>
        </p:nvPicPr>
        <p:blipFill>
          <a:blip r:embed="rId2"/>
          <a:stretch>
            <a:fillRect/>
          </a:stretch>
        </p:blipFill>
        <p:spPr>
          <a:xfrm>
            <a:off x="10686840" y="447622"/>
            <a:ext cx="1505160" cy="762106"/>
          </a:xfrm>
          <a:prstGeom prst="rect">
            <a:avLst/>
          </a:prstGeom>
        </p:spPr>
      </p:pic>
      <p:pic>
        <p:nvPicPr>
          <p:cNvPr id="14" name="Picture 13">
            <a:extLst>
              <a:ext uri="{FF2B5EF4-FFF2-40B4-BE49-F238E27FC236}">
                <a16:creationId xmlns:a16="http://schemas.microsoft.com/office/drawing/2014/main" id="{5244A3BD-D034-1133-E628-69D9B6E6CCDD}"/>
              </a:ext>
            </a:extLst>
          </p:cNvPr>
          <p:cNvPicPr>
            <a:picLocks noChangeAspect="1"/>
          </p:cNvPicPr>
          <p:nvPr/>
        </p:nvPicPr>
        <p:blipFill>
          <a:blip r:embed="rId2"/>
          <a:stretch>
            <a:fillRect/>
          </a:stretch>
        </p:blipFill>
        <p:spPr>
          <a:xfrm>
            <a:off x="0" y="5867347"/>
            <a:ext cx="1505160" cy="762106"/>
          </a:xfrm>
          <a:prstGeom prst="rect">
            <a:avLst/>
          </a:prstGeom>
        </p:spPr>
      </p:pic>
      <p:pic>
        <p:nvPicPr>
          <p:cNvPr id="16" name="Picture 15">
            <a:extLst>
              <a:ext uri="{FF2B5EF4-FFF2-40B4-BE49-F238E27FC236}">
                <a16:creationId xmlns:a16="http://schemas.microsoft.com/office/drawing/2014/main" id="{3A3FDEFA-FB34-3516-8B1C-C124BAC42449}"/>
              </a:ext>
            </a:extLst>
          </p:cNvPr>
          <p:cNvPicPr>
            <a:picLocks noChangeAspect="1"/>
          </p:cNvPicPr>
          <p:nvPr/>
        </p:nvPicPr>
        <p:blipFill>
          <a:blip r:embed="rId3"/>
          <a:stretch>
            <a:fillRect/>
          </a:stretch>
        </p:blipFill>
        <p:spPr>
          <a:xfrm>
            <a:off x="1505160" y="314272"/>
            <a:ext cx="1505843" cy="762066"/>
          </a:xfrm>
          <a:prstGeom prst="rect">
            <a:avLst/>
          </a:prstGeom>
        </p:spPr>
      </p:pic>
      <p:pic>
        <p:nvPicPr>
          <p:cNvPr id="17" name="Picture 16">
            <a:extLst>
              <a:ext uri="{FF2B5EF4-FFF2-40B4-BE49-F238E27FC236}">
                <a16:creationId xmlns:a16="http://schemas.microsoft.com/office/drawing/2014/main" id="{2DFB150E-F276-DC89-3712-2100E67A2A91}"/>
              </a:ext>
            </a:extLst>
          </p:cNvPr>
          <p:cNvPicPr>
            <a:picLocks noChangeAspect="1"/>
          </p:cNvPicPr>
          <p:nvPr/>
        </p:nvPicPr>
        <p:blipFill>
          <a:blip r:embed="rId3"/>
          <a:stretch>
            <a:fillRect/>
          </a:stretch>
        </p:blipFill>
        <p:spPr>
          <a:xfrm>
            <a:off x="10019853" y="5695316"/>
            <a:ext cx="1505843" cy="762066"/>
          </a:xfrm>
          <a:prstGeom prst="rect">
            <a:avLst/>
          </a:prstGeom>
        </p:spPr>
      </p:pic>
      <p:pic>
        <p:nvPicPr>
          <p:cNvPr id="18" name="Picture 17">
            <a:extLst>
              <a:ext uri="{FF2B5EF4-FFF2-40B4-BE49-F238E27FC236}">
                <a16:creationId xmlns:a16="http://schemas.microsoft.com/office/drawing/2014/main" id="{3FB10E52-2072-79E4-0BA5-4EDB38A41549}"/>
              </a:ext>
            </a:extLst>
          </p:cNvPr>
          <p:cNvPicPr>
            <a:picLocks noChangeAspect="1"/>
          </p:cNvPicPr>
          <p:nvPr/>
        </p:nvPicPr>
        <p:blipFill>
          <a:blip r:embed="rId4"/>
          <a:stretch>
            <a:fillRect/>
          </a:stretch>
        </p:blipFill>
        <p:spPr>
          <a:xfrm>
            <a:off x="1412496" y="857055"/>
            <a:ext cx="8271831" cy="5081822"/>
          </a:xfrm>
          <a:prstGeom prst="rect">
            <a:avLst/>
          </a:prstGeom>
        </p:spPr>
      </p:pic>
      <p:pic>
        <p:nvPicPr>
          <p:cNvPr id="2" name="Picture 1"/>
          <p:cNvPicPr>
            <a:picLocks noChangeAspect="1"/>
          </p:cNvPicPr>
          <p:nvPr/>
        </p:nvPicPr>
        <p:blipFill>
          <a:blip r:embed="rId5"/>
          <a:stretch>
            <a:fillRect/>
          </a:stretch>
        </p:blipFill>
        <p:spPr>
          <a:xfrm>
            <a:off x="8714351" y="6067209"/>
            <a:ext cx="1505843" cy="762066"/>
          </a:xfrm>
          <a:prstGeom prst="rect">
            <a:avLst/>
          </a:prstGeom>
        </p:spPr>
      </p:pic>
    </p:spTree>
    <p:extLst>
      <p:ext uri="{BB962C8B-B14F-4D97-AF65-F5344CB8AC3E}">
        <p14:creationId xmlns:p14="http://schemas.microsoft.com/office/powerpoint/2010/main" val="3760800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EUI colour palette">
      <a:dk1>
        <a:srgbClr val="004575"/>
      </a:dk1>
      <a:lt1>
        <a:srgbClr val="FFFFFF"/>
      </a:lt1>
      <a:dk2>
        <a:srgbClr val="004575"/>
      </a:dk2>
      <a:lt2>
        <a:srgbClr val="FFFFFF"/>
      </a:lt2>
      <a:accent1>
        <a:srgbClr val="8F932F"/>
      </a:accent1>
      <a:accent2>
        <a:srgbClr val="C85826"/>
      </a:accent2>
      <a:accent3>
        <a:srgbClr val="C3AEA1"/>
      </a:accent3>
      <a:accent4>
        <a:srgbClr val="F1C36F"/>
      </a:accent4>
      <a:accent5>
        <a:srgbClr val="2480C4"/>
      </a:accent5>
      <a:accent6>
        <a:srgbClr val="00457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1562</Words>
  <Application>Microsoft Office PowerPoint</Application>
  <PresentationFormat>Widescreen</PresentationFormat>
  <Paragraphs>269</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Amasis MT Pro</vt:lpstr>
      <vt:lpstr>Arial</vt:lpstr>
      <vt:lpstr>Calibri</vt:lpstr>
      <vt:lpstr>DengXian</vt:lpstr>
      <vt:lpstr>Times New Roman</vt:lpstr>
      <vt:lpstr>Tema de Office</vt:lpstr>
      <vt:lpstr>   </vt:lpstr>
      <vt:lpstr>  Frankfurter Buchmesse 2024</vt:lpstr>
      <vt:lpstr>PowerPoint Presentation</vt:lpstr>
      <vt:lpstr>PowerPoint Presentation</vt:lpstr>
      <vt:lpstr>Frankfurt Fair 2024</vt:lpstr>
      <vt:lpstr>PowerPoint Presentation</vt:lpstr>
      <vt:lpstr>PowerPoint Presentation</vt:lpstr>
      <vt:lpstr>   Thesis completion</vt:lpstr>
      <vt:lpstr>PowerPoint Presentation</vt:lpstr>
      <vt:lpstr>  Thesis</vt:lpstr>
      <vt:lpstr>   Book</vt:lpstr>
      <vt:lpstr>  Thesis versus book</vt:lpstr>
      <vt:lpstr>  Languages</vt:lpstr>
      <vt:lpstr>    Centre for Academic Literacies and Languages</vt:lpstr>
      <vt:lpstr>  Publishing sector</vt:lpstr>
      <vt:lpstr>University Presses</vt:lpstr>
      <vt:lpstr>Academic and specialist publishers  </vt:lpstr>
      <vt:lpstr>Trade publishers</vt:lpstr>
      <vt:lpstr>             Imprints</vt:lpstr>
      <vt:lpstr>Deciding which publishers to approach</vt:lpstr>
      <vt:lpstr>Simultaneous submissions </vt:lpstr>
      <vt:lpstr>Contacting publishers</vt:lpstr>
      <vt:lpstr>Submission package (proposal package) </vt:lpstr>
      <vt:lpstr>Proposal to commissioning editor </vt:lpstr>
      <vt:lpstr>Project description (3–4pp) </vt:lpstr>
      <vt:lpstr>Chapter summaries (3–4 pp) </vt:lpstr>
      <vt:lpstr>  Writing sample</vt:lpstr>
      <vt:lpstr>While waiting for response </vt:lpstr>
      <vt:lpstr>Invitation to submit MS. </vt:lpstr>
      <vt:lpstr>Publishers’ criteria</vt:lpstr>
      <vt:lpstr>Reader reports </vt:lpstr>
      <vt:lpstr>Contract</vt:lpstr>
      <vt:lpstr>Contract II</vt:lpstr>
      <vt:lpstr>Manuscript delivery and production </vt:lpstr>
      <vt:lpstr>Marketing</vt:lpstr>
      <vt:lpstr> Print and electronic</vt:lpstr>
      <vt:lpstr>Open access eBooks</vt:lpstr>
      <vt:lpstr>PowerPoint Presentation</vt:lpstr>
      <vt:lpstr>Preserve supporting data &amp; Link to DOI</vt:lpstr>
      <vt:lpstr>PowerPoint Presentation</vt:lpstr>
      <vt:lpstr>PowerPoint Presentation</vt:lpstr>
      <vt:lpstr>PowerPoint Presentation</vt:lpstr>
      <vt:lpstr>PowerPoint Presentation</vt:lpstr>
      <vt:lpstr>Join an author’s society in your country or language group</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Medina Medina, Eva</dc:creator>
  <cp:lastModifiedBy>Library, Economics Collection</cp:lastModifiedBy>
  <cp:revision>369</cp:revision>
  <dcterms:created xsi:type="dcterms:W3CDTF">2021-04-07T09:33:36Z</dcterms:created>
  <dcterms:modified xsi:type="dcterms:W3CDTF">2024-12-10T17:54:44Z</dcterms:modified>
</cp:coreProperties>
</file>