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2" r:id="rId6"/>
    <p:sldId id="259" r:id="rId7"/>
    <p:sldId id="265" r:id="rId8"/>
    <p:sldId id="260" r:id="rId9"/>
    <p:sldId id="264" r:id="rId10"/>
    <p:sldId id="263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5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C74D7-B747-A544-8AF3-0B2CD48366B7}" type="datetimeFigureOut">
              <a:rPr lang="es-ES" smtClean="0"/>
              <a:t>19/1/24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E7F3-2854-5B40-84BD-7C1D6E3868A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53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5D07F-D9E6-E845-ABAE-C496A55B9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557" y="1412102"/>
            <a:ext cx="6940267" cy="2387600"/>
          </a:xfrm>
          <a:noFill/>
        </p:spPr>
        <p:txBody>
          <a:bodyPr wrap="square" lIns="0" anchor="t" anchorCtr="0">
            <a:normAutofit/>
          </a:bodyPr>
          <a:lstStyle>
            <a:lvl1pPr algn="l">
              <a:defRPr sz="5400" b="1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838330-9B46-2B4A-88CB-BBA6492EC2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7" y="4030371"/>
            <a:ext cx="5150536" cy="1567240"/>
          </a:xfrm>
        </p:spPr>
        <p:txBody>
          <a:bodyPr lIns="0" anchor="t" anchorCtr="0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28371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6"/>
            <a:ext cx="5859463" cy="215605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F27B96D6-59E0-D14C-82BF-94DBA4C75E6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74712" y="987425"/>
            <a:ext cx="454977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D5BA7C9-59E2-5942-B6A2-525CBCA90630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5600699" y="3303816"/>
            <a:ext cx="5859463" cy="2557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333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56A72-C98F-E741-AC4E-26A159CD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DFAC3D-E137-3444-AC1A-D6879E2B0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EE16B5-B918-5E43-91B5-2204959A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8988F3EA-C852-F14C-ABB6-86035C9CA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378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196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64D801-4D0C-F647-AD55-976FC10FA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1146411"/>
            <a:ext cx="2735263" cy="4763070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447500-C1C1-0C48-8E36-0A8847A5D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4713" y="1146411"/>
            <a:ext cx="7697787" cy="476306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F95EA-C615-C54E-903A-00253A22F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9199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224883-BAD4-ED4E-A8D0-FF3E0A4D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257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78EB0-7FFF-D243-87E2-2C4100C0E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7" y="1152758"/>
            <a:ext cx="10699186" cy="1325563"/>
          </a:xfrm>
        </p:spPr>
        <p:txBody>
          <a:bodyPr anchor="t" anchorCtr="0"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133987-260A-A94D-B9A9-1EA7E495E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77" y="2730926"/>
            <a:ext cx="10699186" cy="3189814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C0C721-1EDF-CD47-929B-E9BD70E1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2679" y="6076349"/>
            <a:ext cx="450935" cy="365125"/>
          </a:xfrm>
        </p:spPr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 dirty="0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1085A88C-3371-1346-B902-FE0F5CCDD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6508" y="613077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322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1E003-4354-BE4E-BAD0-09E4E55EF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93" y="1332548"/>
            <a:ext cx="10729870" cy="2852737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944C37-D002-7249-9671-D115B419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0293" y="4425633"/>
            <a:ext cx="107298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A001B-E590-9546-A1BC-8E7E3A7E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93CD924F-B0BA-D34B-8679-987480628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62916" y="61335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48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B740FF-768D-984E-A5D5-98DDBC4B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EBD72F-C901-A14A-9976-65B5E5266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0020" y="2685327"/>
            <a:ext cx="5249779" cy="3397421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A9CD86-F882-1A4D-B8DD-0844ABD0E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85327"/>
            <a:ext cx="5304184" cy="3397422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91928A-0B92-C448-AFD4-C264B270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87F0BD42-BA2E-714B-B522-8E9F0B875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62400" y="612896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595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44C7F-EBDA-A24F-9D47-56A545BC0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435" y="1076858"/>
            <a:ext cx="10714728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434399-C56C-D944-99F0-CDFA8724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434" y="2575901"/>
            <a:ext cx="52890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B094BD-D882-8B4A-B574-0E863B8CF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5435" y="3550445"/>
            <a:ext cx="5289002" cy="249551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343CEE-F82C-2847-B3BB-2F7BA34FB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7561" y="2575901"/>
            <a:ext cx="53026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B9E527-557A-8844-884D-2B9E10013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7562" y="3550445"/>
            <a:ext cx="5302602" cy="249551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C915A4B-1670-7142-8981-F9E8B8C0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10" name="Marcador de pie de página 4">
            <a:extLst>
              <a:ext uri="{FF2B5EF4-FFF2-40B4-BE49-F238E27FC236}">
                <a16:creationId xmlns:a16="http://schemas.microsoft.com/office/drawing/2014/main" id="{E1824371-E7C3-EB40-81A2-200ECB38415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3764366" y="6141665"/>
            <a:ext cx="4155744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799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4F637-1308-664C-83B4-FA3A5C5F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E102C0-E24E-E349-A2A5-1AC8458C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EC2D1B76-8B8D-8D4A-8189-7108E90A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6408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047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38ACD2-C9D8-5442-BE0B-F65DAA9A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BC88E4-43E3-4848-BE02-F9F0F284F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715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7EF2B-C263-964F-9EEB-6EE87EEA6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44" y="1180617"/>
            <a:ext cx="4278881" cy="1407007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DC231-D60C-4B40-8F93-3EA127AA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088" y="1177441"/>
            <a:ext cx="3421550" cy="468837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B91F3-F429-714F-93EA-25BF9C708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3144" y="2754774"/>
            <a:ext cx="4278881" cy="31142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F425F79-DD28-5D40-BD54-BD567D0C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F2869BA2-D0C4-E546-BFB4-992AFCA69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76939CAF-0F22-644B-A275-1944B762541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447059" y="1180617"/>
            <a:ext cx="3010468" cy="224838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35388C7D-5BB4-704B-8D60-3D827BB08F6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47058" y="3528646"/>
            <a:ext cx="3010468" cy="2340342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04143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5980C-B0AE-584D-B812-F230492AC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6" y="987425"/>
            <a:ext cx="4687323" cy="1408534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17446-3B88-DD40-BC8F-9AC1CD441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00699" y="987425"/>
            <a:ext cx="585946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71A45F-B5D7-0D40-9164-03C3CF422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976" y="2546430"/>
            <a:ext cx="4687323" cy="332255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57988F-65C2-A242-8902-38001BE9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‹#›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A1BD20AF-6FDF-694F-8BBB-BAF5BFBCA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4166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641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6CA309-E17A-2B44-85BE-A3856B25C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1" y="1152758"/>
            <a:ext cx="10690142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1D2B88-EA5F-F340-83EC-5CE5D16C8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0021" y="2725947"/>
            <a:ext cx="10690142" cy="319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41A8EE-456F-8E45-ACEA-FDC28B223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8867" y="6076347"/>
            <a:ext cx="450935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52F14F-3A0B-CE46-8BBB-70A85C274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0763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b" anchorCtr="1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676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20" userDrawn="1">
          <p15:clr>
            <a:srgbClr val="F26B43"/>
          </p15:clr>
        </p15:guide>
        <p15:guide id="2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ecognitionrewards.n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wo.n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BDC7B6-7274-5445-AB10-683A8E54A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557" y="1412102"/>
            <a:ext cx="6940267" cy="1415527"/>
          </a:xfrm>
        </p:spPr>
        <p:txBody>
          <a:bodyPr>
            <a:normAutofit/>
          </a:bodyPr>
          <a:lstStyle/>
          <a:p>
            <a:r>
              <a:rPr lang="es-ES" sz="3600" dirty="0" err="1"/>
              <a:t>Title</a:t>
            </a:r>
            <a:endParaRPr lang="es-ES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17C71A-7909-7748-A386-373F11372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7" y="2942897"/>
            <a:ext cx="5150536" cy="2654714"/>
          </a:xfrm>
        </p:spPr>
        <p:txBody>
          <a:bodyPr>
            <a:normAutofit/>
          </a:bodyPr>
          <a:lstStyle/>
          <a:p>
            <a:r>
              <a:rPr lang="es-ES" sz="4000" dirty="0" err="1"/>
              <a:t>The</a:t>
            </a:r>
            <a:r>
              <a:rPr lang="es-ES" sz="4000" dirty="0"/>
              <a:t> </a:t>
            </a:r>
            <a:r>
              <a:rPr lang="es-ES" sz="4000" dirty="0" err="1"/>
              <a:t>labour</a:t>
            </a:r>
            <a:r>
              <a:rPr lang="es-ES" sz="4000" dirty="0"/>
              <a:t> </a:t>
            </a:r>
            <a:r>
              <a:rPr lang="es-ES" sz="4000" dirty="0" err="1"/>
              <a:t>market</a:t>
            </a:r>
            <a:r>
              <a:rPr lang="es-ES" sz="4000" dirty="0"/>
              <a:t> in </a:t>
            </a:r>
            <a:r>
              <a:rPr lang="es-ES" sz="4000" dirty="0" err="1"/>
              <a:t>higher</a:t>
            </a:r>
            <a:r>
              <a:rPr lang="es-ES" sz="4000" dirty="0"/>
              <a:t> </a:t>
            </a:r>
            <a:r>
              <a:rPr lang="es-ES" sz="4000" dirty="0" err="1"/>
              <a:t>education</a:t>
            </a:r>
            <a:r>
              <a:rPr lang="es-ES" sz="4000" dirty="0"/>
              <a:t> in </a:t>
            </a:r>
            <a:r>
              <a:rPr lang="es-ES" sz="4000" dirty="0" err="1"/>
              <a:t>the</a:t>
            </a:r>
            <a:r>
              <a:rPr lang="es-ES" sz="4000" dirty="0"/>
              <a:t> </a:t>
            </a:r>
            <a:r>
              <a:rPr lang="es-ES" sz="4000" dirty="0" err="1"/>
              <a:t>Netherlands</a:t>
            </a:r>
            <a:endParaRPr lang="es-ES" sz="4000" dirty="0"/>
          </a:p>
          <a:p>
            <a:endParaRPr lang="es-ES" dirty="0"/>
          </a:p>
          <a:p>
            <a:r>
              <a:rPr lang="es-ES" dirty="0"/>
              <a:t>Herman van de </a:t>
            </a:r>
            <a:r>
              <a:rPr lang="es-ES" dirty="0" err="1"/>
              <a:t>Werfhorst</a:t>
            </a:r>
            <a:r>
              <a:rPr lang="es-ES" dirty="0"/>
              <a:t> (SPS)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970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B0AEC-2E29-CA24-EF8E-67E84DD14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0855" y="416526"/>
            <a:ext cx="8510539" cy="956458"/>
          </a:xfrm>
        </p:spPr>
        <p:txBody>
          <a:bodyPr>
            <a:noAutofit/>
          </a:bodyPr>
          <a:lstStyle/>
          <a:p>
            <a:r>
              <a:rPr lang="en-NL" sz="2800" dirty="0"/>
              <a:t>Salary scales (plus holiday money 8%, plus 13th month; total ~ 14 salaries)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345C6-8FC2-9A9D-202F-C267D703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10</a:t>
            </a:fld>
            <a:endParaRPr lang="es-E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B863C9-A862-E052-D396-400C268F7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286" y="1845619"/>
            <a:ext cx="9589428" cy="45958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53E3A9-9915-3C98-CC8A-340BB780D054}"/>
              </a:ext>
            </a:extLst>
          </p:cNvPr>
          <p:cNvSpPr txBox="1"/>
          <p:nvPr/>
        </p:nvSpPr>
        <p:spPr>
          <a:xfrm>
            <a:off x="2279904" y="1982253"/>
            <a:ext cx="768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400" b="1" dirty="0">
                <a:solidFill>
                  <a:srgbClr val="FF0000"/>
                </a:solidFill>
              </a:rPr>
              <a:t>UD2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C74E8E-72CA-9F15-EEFD-A294B56814FC}"/>
              </a:ext>
            </a:extLst>
          </p:cNvPr>
          <p:cNvSpPr txBox="1"/>
          <p:nvPr/>
        </p:nvSpPr>
        <p:spPr>
          <a:xfrm>
            <a:off x="3115475" y="1977001"/>
            <a:ext cx="584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400" b="1" dirty="0">
                <a:solidFill>
                  <a:srgbClr val="FF0000"/>
                </a:solidFill>
              </a:rPr>
              <a:t>UD1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B41AC9-7F8E-1725-EFDA-55255937C542}"/>
              </a:ext>
            </a:extLst>
          </p:cNvPr>
          <p:cNvSpPr txBox="1"/>
          <p:nvPr/>
        </p:nvSpPr>
        <p:spPr>
          <a:xfrm>
            <a:off x="3940535" y="1971751"/>
            <a:ext cx="768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400" b="1" dirty="0">
                <a:solidFill>
                  <a:srgbClr val="FF0000"/>
                </a:solidFill>
              </a:rPr>
              <a:t>UHD2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21FAF7-7853-F881-D685-ED30BD4DAE31}"/>
              </a:ext>
            </a:extLst>
          </p:cNvPr>
          <p:cNvSpPr txBox="1"/>
          <p:nvPr/>
        </p:nvSpPr>
        <p:spPr>
          <a:xfrm>
            <a:off x="4818148" y="1977010"/>
            <a:ext cx="768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L" sz="1400" b="1" dirty="0">
                <a:solidFill>
                  <a:srgbClr val="FF0000"/>
                </a:solidFill>
              </a:rPr>
              <a:t>UHD1</a:t>
            </a:r>
          </a:p>
        </p:txBody>
      </p:sp>
    </p:spTree>
    <p:extLst>
      <p:ext uri="{BB962C8B-B14F-4D97-AF65-F5344CB8AC3E}">
        <p14:creationId xmlns:p14="http://schemas.microsoft.com/office/powerpoint/2010/main" val="388236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F962A-6696-DC4D-9151-B732F304E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7543" y="504646"/>
            <a:ext cx="6680347" cy="865228"/>
          </a:xfrm>
        </p:spPr>
        <p:txBody>
          <a:bodyPr/>
          <a:lstStyle/>
          <a:p>
            <a:r>
              <a:rPr lang="es-ES" dirty="0" err="1"/>
              <a:t>The</a:t>
            </a:r>
            <a:r>
              <a:rPr lang="es-ES" dirty="0"/>
              <a:t> Dutch </a:t>
            </a:r>
            <a:r>
              <a:rPr lang="es-ES" dirty="0" err="1"/>
              <a:t>landscape</a:t>
            </a:r>
            <a:r>
              <a:rPr lang="es-E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3953F5-74D6-1149-8F1B-77589F28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172" y="1471448"/>
            <a:ext cx="10776991" cy="4449292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15 </a:t>
            </a:r>
            <a:r>
              <a:rPr lang="es-ES" dirty="0" err="1"/>
              <a:t>universities</a:t>
            </a:r>
            <a:r>
              <a:rPr lang="es-ES" dirty="0"/>
              <a:t> (</a:t>
            </a:r>
            <a:r>
              <a:rPr lang="es-ES" dirty="0" err="1"/>
              <a:t>research</a:t>
            </a:r>
            <a:r>
              <a:rPr lang="es-ES" dirty="0"/>
              <a:t> </a:t>
            </a:r>
            <a:r>
              <a:rPr lang="es-ES" dirty="0" err="1"/>
              <a:t>universities</a:t>
            </a:r>
            <a:r>
              <a:rPr lang="es-ES" dirty="0"/>
              <a:t>). </a:t>
            </a:r>
          </a:p>
          <a:p>
            <a:pPr lvl="1"/>
            <a:r>
              <a:rPr lang="es-ES" dirty="0"/>
              <a:t>6 </a:t>
            </a:r>
            <a:r>
              <a:rPr lang="es-ES" dirty="0" err="1"/>
              <a:t>broad</a:t>
            </a:r>
            <a:r>
              <a:rPr lang="es-ES" dirty="0"/>
              <a:t> </a:t>
            </a:r>
            <a:r>
              <a:rPr lang="es-ES" dirty="0" err="1"/>
              <a:t>universities</a:t>
            </a:r>
            <a:r>
              <a:rPr lang="es-ES" dirty="0"/>
              <a:t> (</a:t>
            </a:r>
            <a:r>
              <a:rPr lang="es-ES" dirty="0" err="1"/>
              <a:t>UvA</a:t>
            </a:r>
            <a:r>
              <a:rPr lang="es-ES" dirty="0"/>
              <a:t>, VU, RUG, UL, UU, RUN) </a:t>
            </a:r>
          </a:p>
          <a:p>
            <a:pPr lvl="1"/>
            <a:r>
              <a:rPr lang="es-ES" dirty="0"/>
              <a:t>3 </a:t>
            </a:r>
            <a:r>
              <a:rPr lang="es-ES" dirty="0" err="1"/>
              <a:t>technological</a:t>
            </a:r>
            <a:r>
              <a:rPr lang="es-ES" dirty="0"/>
              <a:t> </a:t>
            </a:r>
            <a:r>
              <a:rPr lang="es-ES" dirty="0" err="1"/>
              <a:t>universities</a:t>
            </a:r>
            <a:r>
              <a:rPr lang="es-ES" dirty="0"/>
              <a:t> (Eindhoven, Delft, </a:t>
            </a:r>
            <a:r>
              <a:rPr lang="es-ES" dirty="0" err="1"/>
              <a:t>Twente</a:t>
            </a:r>
            <a:r>
              <a:rPr lang="es-ES" dirty="0"/>
              <a:t>).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</a:t>
            </a:r>
            <a:r>
              <a:rPr lang="es-ES" dirty="0" err="1"/>
              <a:t>some</a:t>
            </a:r>
            <a:r>
              <a:rPr lang="es-ES" dirty="0"/>
              <a:t> </a:t>
            </a:r>
            <a:r>
              <a:rPr lang="es-ES" dirty="0" err="1"/>
              <a:t>soc</a:t>
            </a:r>
            <a:r>
              <a:rPr lang="es-ES" dirty="0"/>
              <a:t> </a:t>
            </a:r>
            <a:r>
              <a:rPr lang="es-ES" dirty="0" err="1"/>
              <a:t>sci</a:t>
            </a:r>
            <a:r>
              <a:rPr lang="es-ES" dirty="0"/>
              <a:t>. </a:t>
            </a:r>
          </a:p>
          <a:p>
            <a:pPr lvl="1"/>
            <a:r>
              <a:rPr lang="es-ES" dirty="0"/>
              <a:t>3 more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humanities</a:t>
            </a:r>
            <a:r>
              <a:rPr lang="es-ES" dirty="0"/>
              <a:t>/</a:t>
            </a:r>
            <a:r>
              <a:rPr lang="es-ES" dirty="0" err="1"/>
              <a:t>law</a:t>
            </a:r>
            <a:r>
              <a:rPr lang="es-ES" dirty="0"/>
              <a:t>/</a:t>
            </a:r>
            <a:r>
              <a:rPr lang="es-ES" dirty="0" err="1"/>
              <a:t>soc</a:t>
            </a:r>
            <a:r>
              <a:rPr lang="es-ES" dirty="0"/>
              <a:t> </a:t>
            </a:r>
            <a:r>
              <a:rPr lang="es-ES" dirty="0" err="1"/>
              <a:t>sci</a:t>
            </a:r>
            <a:r>
              <a:rPr lang="es-ES" dirty="0"/>
              <a:t>/</a:t>
            </a:r>
            <a:r>
              <a:rPr lang="es-ES" dirty="0" err="1"/>
              <a:t>econ</a:t>
            </a:r>
            <a:r>
              <a:rPr lang="es-ES" dirty="0"/>
              <a:t>/</a:t>
            </a:r>
            <a:r>
              <a:rPr lang="es-ES" dirty="0" err="1"/>
              <a:t>life</a:t>
            </a:r>
            <a:r>
              <a:rPr lang="es-ES" dirty="0"/>
              <a:t> </a:t>
            </a:r>
            <a:r>
              <a:rPr lang="es-ES" dirty="0" err="1"/>
              <a:t>sciences</a:t>
            </a:r>
            <a:r>
              <a:rPr lang="es-ES" dirty="0"/>
              <a:t>: EUR, Maastricht, </a:t>
            </a:r>
            <a:r>
              <a:rPr lang="es-ES" dirty="0" err="1"/>
              <a:t>Tilburg</a:t>
            </a:r>
            <a:endParaRPr lang="es-ES" dirty="0"/>
          </a:p>
          <a:p>
            <a:pPr lvl="1"/>
            <a:r>
              <a:rPr lang="es-ES" dirty="0"/>
              <a:t>1 </a:t>
            </a:r>
            <a:r>
              <a:rPr lang="es-ES" dirty="0" err="1"/>
              <a:t>university</a:t>
            </a:r>
            <a:r>
              <a:rPr lang="es-ES" dirty="0"/>
              <a:t> </a:t>
            </a:r>
            <a:r>
              <a:rPr lang="es-ES" dirty="0" err="1"/>
              <a:t>focused</a:t>
            </a:r>
            <a:r>
              <a:rPr lang="es-ES" dirty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agriculture</a:t>
            </a:r>
            <a:r>
              <a:rPr lang="es-ES" dirty="0"/>
              <a:t>, </a:t>
            </a:r>
            <a:r>
              <a:rPr lang="es-ES" dirty="0" err="1"/>
              <a:t>development</a:t>
            </a:r>
            <a:r>
              <a:rPr lang="es-ES" dirty="0"/>
              <a:t>, </a:t>
            </a:r>
            <a:r>
              <a:rPr lang="es-ES" dirty="0" err="1"/>
              <a:t>also</a:t>
            </a:r>
            <a:r>
              <a:rPr lang="es-ES" dirty="0"/>
              <a:t> </a:t>
            </a:r>
            <a:r>
              <a:rPr lang="es-ES" dirty="0" err="1"/>
              <a:t>with</a:t>
            </a:r>
            <a:r>
              <a:rPr lang="es-ES" dirty="0"/>
              <a:t> social </a:t>
            </a:r>
            <a:r>
              <a:rPr lang="es-ES" dirty="0" err="1"/>
              <a:t>science</a:t>
            </a:r>
            <a:r>
              <a:rPr lang="es-ES" dirty="0"/>
              <a:t> (Wageningen)</a:t>
            </a:r>
          </a:p>
          <a:p>
            <a:pPr lvl="1"/>
            <a:r>
              <a:rPr lang="es-ES" dirty="0"/>
              <a:t>1 </a:t>
            </a:r>
            <a:r>
              <a:rPr lang="es-ES" dirty="0" err="1"/>
              <a:t>University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Humanistic</a:t>
            </a:r>
            <a:r>
              <a:rPr lang="es-ES" dirty="0"/>
              <a:t> </a:t>
            </a:r>
            <a:r>
              <a:rPr lang="es-ES" dirty="0" err="1"/>
              <a:t>Studies</a:t>
            </a:r>
            <a:r>
              <a:rPr lang="es-ES" dirty="0"/>
              <a:t> </a:t>
            </a:r>
          </a:p>
          <a:p>
            <a:pPr lvl="1"/>
            <a:r>
              <a:rPr lang="es-ES" dirty="0"/>
              <a:t>1 Open </a:t>
            </a:r>
            <a:r>
              <a:rPr lang="es-ES" dirty="0" err="1"/>
              <a:t>University</a:t>
            </a:r>
            <a:endParaRPr lang="es-ES" dirty="0"/>
          </a:p>
          <a:p>
            <a:pPr lvl="1"/>
            <a:r>
              <a:rPr lang="es-ES" dirty="0"/>
              <a:t> (</a:t>
            </a:r>
            <a:r>
              <a:rPr lang="es-ES" dirty="0" err="1"/>
              <a:t>some</a:t>
            </a:r>
            <a:r>
              <a:rPr lang="es-ES" dirty="0"/>
              <a:t> </a:t>
            </a:r>
            <a:r>
              <a:rPr lang="es-ES" dirty="0" err="1"/>
              <a:t>theological</a:t>
            </a:r>
            <a:r>
              <a:rPr lang="es-ES" dirty="0"/>
              <a:t> </a:t>
            </a:r>
            <a:r>
              <a:rPr lang="es-ES" dirty="0" err="1"/>
              <a:t>universities</a:t>
            </a:r>
            <a:r>
              <a:rPr lang="es-ES" dirty="0"/>
              <a:t> ) </a:t>
            </a:r>
          </a:p>
          <a:p>
            <a:r>
              <a:rPr lang="es-ES" dirty="0" err="1"/>
              <a:t>University</a:t>
            </a:r>
            <a:r>
              <a:rPr lang="es-ES" dirty="0"/>
              <a:t> </a:t>
            </a:r>
            <a:r>
              <a:rPr lang="es-ES" dirty="0" err="1"/>
              <a:t>colleges</a:t>
            </a:r>
            <a:r>
              <a:rPr lang="es-ES" dirty="0"/>
              <a:t>. </a:t>
            </a:r>
          </a:p>
          <a:p>
            <a:r>
              <a:rPr lang="es-ES" dirty="0"/>
              <a:t>KNAW </a:t>
            </a:r>
            <a:r>
              <a:rPr lang="es-ES" dirty="0" err="1"/>
              <a:t>institutes</a:t>
            </a:r>
            <a:r>
              <a:rPr lang="es-ES" dirty="0"/>
              <a:t> </a:t>
            </a:r>
          </a:p>
          <a:p>
            <a:r>
              <a:rPr lang="es-ES" dirty="0"/>
              <a:t>NWO </a:t>
            </a:r>
            <a:r>
              <a:rPr lang="es-ES" dirty="0" err="1"/>
              <a:t>institutes</a:t>
            </a:r>
            <a:r>
              <a:rPr lang="es-ES" dirty="0"/>
              <a:t> </a:t>
            </a:r>
          </a:p>
          <a:p>
            <a:r>
              <a:rPr lang="es-ES" dirty="0" err="1"/>
              <a:t>Universities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Applied</a:t>
            </a:r>
            <a:r>
              <a:rPr lang="es-ES" dirty="0"/>
              <a:t> </a:t>
            </a:r>
            <a:r>
              <a:rPr lang="es-ES" dirty="0" err="1"/>
              <a:t>Science</a:t>
            </a:r>
            <a:r>
              <a:rPr lang="es-ES" dirty="0"/>
              <a:t> (HBO). (no PhD programme, </a:t>
            </a:r>
            <a:r>
              <a:rPr lang="es-ES" dirty="0" err="1"/>
              <a:t>mostly</a:t>
            </a:r>
            <a:r>
              <a:rPr lang="es-ES" dirty="0"/>
              <a:t> </a:t>
            </a:r>
            <a:r>
              <a:rPr lang="es-ES" dirty="0" err="1"/>
              <a:t>bachelors</a:t>
            </a:r>
            <a:r>
              <a:rPr lang="es-ES" dirty="0"/>
              <a:t> </a:t>
            </a:r>
            <a:r>
              <a:rPr lang="es-ES" dirty="0" err="1"/>
              <a:t>programmes</a:t>
            </a:r>
            <a:r>
              <a:rPr lang="es-ES" dirty="0"/>
              <a:t> in </a:t>
            </a:r>
            <a:r>
              <a:rPr lang="es-ES" dirty="0" err="1"/>
              <a:t>applied</a:t>
            </a:r>
            <a:r>
              <a:rPr lang="es-ES" dirty="0"/>
              <a:t> </a:t>
            </a:r>
            <a:r>
              <a:rPr lang="es-ES" dirty="0" err="1"/>
              <a:t>fields</a:t>
            </a:r>
            <a:r>
              <a:rPr lang="es-ES" dirty="0"/>
              <a:t>; </a:t>
            </a:r>
            <a:r>
              <a:rPr lang="es-ES" dirty="0" err="1"/>
              <a:t>teaching</a:t>
            </a:r>
            <a:r>
              <a:rPr lang="es-ES" dirty="0"/>
              <a:t>, </a:t>
            </a:r>
            <a:r>
              <a:rPr lang="es-ES" dirty="0" err="1"/>
              <a:t>nursing</a:t>
            </a:r>
            <a:r>
              <a:rPr lang="es-ES" dirty="0"/>
              <a:t>, IT, </a:t>
            </a:r>
            <a:r>
              <a:rPr lang="es-ES" dirty="0" err="1"/>
              <a:t>business</a:t>
            </a:r>
            <a:r>
              <a:rPr lang="es-ES" dirty="0"/>
              <a:t>, </a:t>
            </a:r>
            <a:r>
              <a:rPr lang="es-ES" dirty="0" err="1"/>
              <a:t>engineering</a:t>
            </a:r>
            <a:r>
              <a:rPr lang="es-ES" dirty="0"/>
              <a:t>, etc.). </a:t>
            </a:r>
          </a:p>
          <a:p>
            <a:pPr lvl="1"/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9339D7-72AE-344D-8718-61774593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737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F85F0-651B-ABC8-248F-C24C2180E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530" y="206828"/>
            <a:ext cx="8604083" cy="1054414"/>
          </a:xfrm>
        </p:spPr>
        <p:txBody>
          <a:bodyPr>
            <a:normAutofit fontScale="90000"/>
          </a:bodyPr>
          <a:lstStyle/>
          <a:p>
            <a:r>
              <a:rPr lang="en-NL" dirty="0"/>
              <a:t>One collective labour agreement for all universities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E2CDF-BE76-CCD7-BB3A-B6F334355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8593"/>
            <a:ext cx="10850563" cy="4302147"/>
          </a:xfrm>
        </p:spPr>
        <p:txBody>
          <a:bodyPr>
            <a:normAutofit fontScale="85000" lnSpcReduction="10000"/>
          </a:bodyPr>
          <a:lstStyle/>
          <a:p>
            <a:r>
              <a:rPr lang="en-NL" dirty="0"/>
              <a:t>Standardized pay scales, career lines. </a:t>
            </a:r>
          </a:p>
          <a:p>
            <a:pPr marL="0" indent="0">
              <a:buNone/>
            </a:pPr>
            <a:endParaRPr lang="en-NL" dirty="0"/>
          </a:p>
          <a:p>
            <a:pPr marL="0" indent="0">
              <a:buNone/>
            </a:pPr>
            <a:r>
              <a:rPr lang="en-NL" b="1" dirty="0">
                <a:solidFill>
                  <a:srgbClr val="FF0000"/>
                </a:solidFill>
              </a:rPr>
              <a:t>Teaching plus research: </a:t>
            </a:r>
          </a:p>
          <a:p>
            <a:r>
              <a:rPr lang="en-NL" dirty="0"/>
              <a:t>Assistant professor: Universitair Docent UD. (level 2 or 1). </a:t>
            </a:r>
            <a:r>
              <a:rPr lang="en-NL" b="1" dirty="0">
                <a:solidFill>
                  <a:srgbClr val="FF0000"/>
                </a:solidFill>
              </a:rPr>
              <a:t>Can be with tenure!</a:t>
            </a:r>
          </a:p>
          <a:p>
            <a:r>
              <a:rPr lang="en-NL" dirty="0"/>
              <a:t>Associate professor: Universitair hoofddocent UHD (level 2 or 1). </a:t>
            </a:r>
          </a:p>
          <a:p>
            <a:r>
              <a:rPr lang="en-NL" dirty="0"/>
              <a:t>Full professor: Hoogleraar HGL (level 2 or 1). </a:t>
            </a:r>
          </a:p>
          <a:p>
            <a:pPr marL="0" indent="0">
              <a:buNone/>
            </a:pPr>
            <a:endParaRPr lang="en-NL" dirty="0"/>
          </a:p>
          <a:p>
            <a:pPr marL="0" indent="0">
              <a:buNone/>
            </a:pPr>
            <a:r>
              <a:rPr lang="en-NL" b="1" dirty="0">
                <a:solidFill>
                  <a:srgbClr val="FF0000"/>
                </a:solidFill>
              </a:rPr>
              <a:t>Teaching jobs become more common: </a:t>
            </a:r>
          </a:p>
          <a:p>
            <a:r>
              <a:rPr lang="en-NL" dirty="0"/>
              <a:t>Docent 4, Docent 3, Docent 2, (Docent 1). Risky option if you want to go for an academic career as UD/UHD/HGL. Sometimes interesting combinations though, of Docent &amp; Postdoc. </a:t>
            </a:r>
          </a:p>
          <a:p>
            <a:pPr marL="0" indent="0">
              <a:buNone/>
            </a:pPr>
            <a:endParaRPr lang="en-NL" dirty="0"/>
          </a:p>
          <a:p>
            <a:pPr marL="0" indent="0">
              <a:buNone/>
            </a:pPr>
            <a:r>
              <a:rPr lang="en-NL" b="1" dirty="0">
                <a:solidFill>
                  <a:srgbClr val="FF0000"/>
                </a:solidFill>
              </a:rPr>
              <a:t>Research jobs: </a:t>
            </a:r>
            <a:r>
              <a:rPr lang="en-NL" dirty="0"/>
              <a:t>mostly temporary (postdoc)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1F9AE-F287-44C7-4225-0968F35C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384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06B43-9F9C-7B6C-0FA5-4D0340F65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The typical contract for tenure-track / tenured faculty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D663F-F5CE-B5A8-8F33-BF4011253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L" dirty="0"/>
              <a:t>60/40: 60 % teaching, 40% research. (sometimes 70/30).</a:t>
            </a:r>
          </a:p>
          <a:p>
            <a:r>
              <a:rPr lang="en-NL" dirty="0"/>
              <a:t>Teaching includes hours for lectures, preparation, examination, marking exams, etc. All very precisely specified. </a:t>
            </a:r>
          </a:p>
          <a:p>
            <a:r>
              <a:rPr lang="en-NL" dirty="0"/>
              <a:t>Committee work often comes with ’hours’ and therefore reduce teaching time. </a:t>
            </a:r>
          </a:p>
          <a:p>
            <a:r>
              <a:rPr lang="en-NL" dirty="0"/>
              <a:t>External funding can reduce teaching time. </a:t>
            </a:r>
          </a:p>
          <a:p>
            <a:r>
              <a:rPr lang="en-NL" dirty="0"/>
              <a:t>External funding is interesting to scholar and to university. </a:t>
            </a:r>
          </a:p>
          <a:p>
            <a:r>
              <a:rPr lang="en-NL" dirty="0"/>
              <a:t>NL is very successful in ERC’s, support system.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DC32D-6AA3-CA5F-DF8F-16A1BA22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156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E9DB6-4B30-6AB7-5055-0BA46D8A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Career 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FCF1A-59AE-215E-41AB-0EB13DE0E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579" y="2028497"/>
            <a:ext cx="10871584" cy="3892243"/>
          </a:xfrm>
        </p:spPr>
        <p:txBody>
          <a:bodyPr>
            <a:normAutofit/>
          </a:bodyPr>
          <a:lstStyle/>
          <a:p>
            <a:r>
              <a:rPr lang="en-NL" dirty="0"/>
              <a:t>Not uncommon to stay at the same place after PhD… </a:t>
            </a:r>
          </a:p>
          <a:p>
            <a:r>
              <a:rPr lang="en-NL" dirty="0"/>
              <a:t>Postdocs mostly externally funded. </a:t>
            </a:r>
          </a:p>
          <a:p>
            <a:r>
              <a:rPr lang="en-NL" dirty="0"/>
              <a:t>UD: typically open hirings</a:t>
            </a:r>
          </a:p>
          <a:p>
            <a:r>
              <a:rPr lang="en-NL" dirty="0"/>
              <a:t>UHD: often promotions from pool of internal UD’s. </a:t>
            </a:r>
          </a:p>
          <a:p>
            <a:r>
              <a:rPr lang="en-NL" dirty="0"/>
              <a:t>Professor: fixed number of chairs, there is no career policy in most places. Open hirings usually. </a:t>
            </a:r>
          </a:p>
          <a:p>
            <a:endParaRPr lang="en-NL" dirty="0"/>
          </a:p>
          <a:p>
            <a:pPr marL="0" indent="0">
              <a:buNone/>
            </a:pPr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78763-7178-2A38-C418-1FBD7E117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282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F281C-098E-45CC-8384-057F3ACB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379" y="416526"/>
            <a:ext cx="10503722" cy="739104"/>
          </a:xfrm>
        </p:spPr>
        <p:txBody>
          <a:bodyPr/>
          <a:lstStyle/>
          <a:p>
            <a:r>
              <a:rPr lang="en-NL" dirty="0"/>
              <a:t>Recognition &amp; Rewards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9A24C-94EF-6947-E529-B8E5EC4E4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837" y="1891862"/>
            <a:ext cx="10728326" cy="4028878"/>
          </a:xfrm>
        </p:spPr>
        <p:txBody>
          <a:bodyPr>
            <a:normAutofit fontScale="92500" lnSpcReduction="10000"/>
          </a:bodyPr>
          <a:lstStyle/>
          <a:p>
            <a:r>
              <a:rPr lang="en-NL" dirty="0"/>
              <a:t>Away from impact factors, competition, number of publications. </a:t>
            </a:r>
          </a:p>
          <a:p>
            <a:r>
              <a:rPr lang="en-NL" dirty="0"/>
              <a:t>Try to reduce precarious employment arrangements. </a:t>
            </a:r>
          </a:p>
          <a:p>
            <a:r>
              <a:rPr lang="en-NL" dirty="0"/>
              <a:t>“Narrative”</a:t>
            </a:r>
          </a:p>
          <a:p>
            <a:r>
              <a:rPr lang="en-NL" dirty="0"/>
              <a:t>Reward on four types of performance: research, teaching, outreach, service. </a:t>
            </a:r>
          </a:p>
          <a:p>
            <a:r>
              <a:rPr lang="en-NL" dirty="0"/>
              <a:t>BKO: Basic Teaching Qualification will be demanded within the first year or two. </a:t>
            </a:r>
          </a:p>
          <a:p>
            <a:pPr marL="457200" lvl="1" indent="0">
              <a:buNone/>
            </a:pPr>
            <a:endParaRPr lang="en-NL" dirty="0"/>
          </a:p>
          <a:p>
            <a:pPr>
              <a:buFont typeface="Wingdings" pitchFamily="2" charset="2"/>
              <a:buChar char="à"/>
            </a:pPr>
            <a:r>
              <a:rPr lang="en-NL" dirty="0"/>
              <a:t>Tenure as Docent (without research)</a:t>
            </a:r>
          </a:p>
          <a:p>
            <a:pPr>
              <a:buFont typeface="Wingdings" pitchFamily="2" charset="2"/>
              <a:buChar char="à"/>
            </a:pPr>
            <a:r>
              <a:rPr lang="en-NL" dirty="0"/>
              <a:t>Tenure clock very short (18 months!). But besides that ‘tenure track’ can still exist. </a:t>
            </a:r>
          </a:p>
          <a:p>
            <a:pPr>
              <a:buFont typeface="Wingdings" pitchFamily="2" charset="2"/>
              <a:buChar char="à"/>
            </a:pPr>
            <a:endParaRPr lang="en-NL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https://recognitionrewards.nl/</a:t>
            </a:r>
            <a:r>
              <a:rPr lang="en-GB" dirty="0"/>
              <a:t> 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A6138-1BF1-F084-DFF6-65E3452A7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6355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CF8D-077F-01FB-B675-EBF39301B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977" y="1152758"/>
            <a:ext cx="10699186" cy="707573"/>
          </a:xfrm>
        </p:spPr>
        <p:txBody>
          <a:bodyPr>
            <a:normAutofit fontScale="90000"/>
          </a:bodyPr>
          <a:lstStyle/>
          <a:p>
            <a:r>
              <a:rPr lang="en-NL" dirty="0"/>
              <a:t>Debate about Dutch language use </a:t>
            </a:r>
            <a:br>
              <a:rPr lang="en-NL" dirty="0"/>
            </a:b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0C726-2F12-94F8-EE24-8C1E2C201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5945"/>
            <a:ext cx="10850563" cy="3944795"/>
          </a:xfrm>
        </p:spPr>
        <p:txBody>
          <a:bodyPr/>
          <a:lstStyle/>
          <a:p>
            <a:r>
              <a:rPr lang="en-GB" dirty="0"/>
              <a:t>Many programmes are in English, even at the bachelor level. </a:t>
            </a:r>
          </a:p>
          <a:p>
            <a:r>
              <a:rPr lang="en-GB" dirty="0"/>
              <a:t>Steep increase in foreign students. Low tuition, good quality. </a:t>
            </a:r>
          </a:p>
          <a:p>
            <a:r>
              <a:rPr lang="en-GB" dirty="0"/>
              <a:t>Concern about work pressure, limited options for Dutch students </a:t>
            </a:r>
            <a:endParaRPr lang="en-NL" dirty="0"/>
          </a:p>
          <a:p>
            <a:r>
              <a:rPr lang="en-NL" dirty="0"/>
              <a:t>”Wet Internationalisering in balans” (Law on a balance in internationalization). </a:t>
            </a:r>
          </a:p>
          <a:p>
            <a:pPr lvl="1"/>
            <a:r>
              <a:rPr lang="en-NL" dirty="0"/>
              <a:t>If More than 2/3 of a programme is taught in language other than Dutch, Minister will test if needed. </a:t>
            </a:r>
          </a:p>
          <a:p>
            <a:pPr lvl="1"/>
            <a:r>
              <a:rPr lang="en-NL" dirty="0"/>
              <a:t>Dutch language as part of curriculum in non-Dutch programmes </a:t>
            </a:r>
          </a:p>
          <a:p>
            <a:pPr lvl="1"/>
            <a:r>
              <a:rPr lang="en-NL" dirty="0"/>
              <a:t>Numerus fixus on non-Dutch tracks separately. </a:t>
            </a:r>
          </a:p>
          <a:p>
            <a:r>
              <a:rPr lang="en-NL" dirty="0"/>
              <a:t>Universities complain about the law but it may happen. </a:t>
            </a:r>
          </a:p>
          <a:p>
            <a:pPr marL="0" indent="0">
              <a:buNone/>
            </a:pPr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E2BD54-42D6-A443-3F8F-CF349A3D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8637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011FE-821F-AEA3-7349-6D94C478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Veni, Vidi, Vici scheme (National funder: N</a:t>
            </a:r>
            <a:r>
              <a:rPr lang="en-GB" dirty="0"/>
              <a:t>WO, </a:t>
            </a:r>
            <a:r>
              <a:rPr lang="en-GB" dirty="0">
                <a:hlinkClick r:id="rId2"/>
              </a:rPr>
              <a:t>www.nwo.nl</a:t>
            </a:r>
            <a:r>
              <a:rPr lang="en-GB" dirty="0"/>
              <a:t>). 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CC0F8-9080-1078-AFF6-6B955ABB4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L" dirty="0"/>
              <a:t>Veni: post PhD: 3-4 years, funding for own time</a:t>
            </a:r>
          </a:p>
          <a:p>
            <a:r>
              <a:rPr lang="en-NL" dirty="0"/>
              <a:t>Vidi: 5 years, own time plus first research group (2-3 PhDs/PD). Typically UHD-level</a:t>
            </a:r>
          </a:p>
          <a:p>
            <a:r>
              <a:rPr lang="en-NL" dirty="0"/>
              <a:t>Vici: 5 years, own time plus extended research group (3-5 PhDs / PD). Typically UHD/professor level. </a:t>
            </a:r>
          </a:p>
          <a:p>
            <a:r>
              <a:rPr lang="en-NL" dirty="0"/>
              <a:t>You need ‘embedding’ at a university (department): but they may be willing to offer this to you. As external new Veni researcher, no tenure clock. </a:t>
            </a:r>
          </a:p>
          <a:p>
            <a:endParaRPr lang="en-NL" dirty="0"/>
          </a:p>
          <a:p>
            <a:r>
              <a:rPr lang="en-NL" dirty="0"/>
              <a:t>Somewhat similar to ERC starting, consolidator, advanced grants, but ERC StG seems usually a bit later in the career than Veni.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7E4D6-140E-B17F-393E-594FB87C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6694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9909-6F79-BD0B-89D1-792AB1D33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More </a:t>
            </a:r>
            <a:r>
              <a:rPr lang="nl-NL" dirty="0" err="1"/>
              <a:t>and</a:t>
            </a:r>
            <a:r>
              <a:rPr lang="nl-NL" dirty="0"/>
              <a:t> more </a:t>
            </a:r>
            <a:r>
              <a:rPr lang="nl-NL" dirty="0" err="1"/>
              <a:t>earmarked</a:t>
            </a:r>
            <a:r>
              <a:rPr lang="nl-NL" dirty="0"/>
              <a:t> </a:t>
            </a:r>
            <a:r>
              <a:rPr lang="nl-NL" dirty="0" err="1"/>
              <a:t>funding</a:t>
            </a:r>
            <a:r>
              <a:rPr lang="nl-NL" dirty="0"/>
              <a:t>…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D50E3-AD46-D773-FE09-ED78B2F4E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L" dirty="0"/>
              <a:t>NWA: D</a:t>
            </a:r>
            <a:r>
              <a:rPr lang="en-GB" dirty="0"/>
              <a:t>u</a:t>
            </a:r>
            <a:r>
              <a:rPr lang="en-NL" dirty="0"/>
              <a:t>tch Research Agenda</a:t>
            </a:r>
          </a:p>
          <a:p>
            <a:r>
              <a:rPr lang="en-NL" dirty="0"/>
              <a:t>National Growth Fund </a:t>
            </a:r>
          </a:p>
          <a:p>
            <a:r>
              <a:rPr lang="en-NL" dirty="0"/>
              <a:t>NRO (National Initiative for Education Research)  </a:t>
            </a:r>
          </a:p>
          <a:p>
            <a:r>
              <a:rPr lang="en-NL" dirty="0"/>
              <a:t>… </a:t>
            </a:r>
          </a:p>
          <a:p>
            <a:pPr marL="0" indent="0">
              <a:buNone/>
            </a:pPr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CB34AA-1027-9BF9-C88B-B4568DD0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EF1E5-F080-0048-9372-CF230FDE727D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6670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UI colour palette">
      <a:dk1>
        <a:srgbClr val="004575"/>
      </a:dk1>
      <a:lt1>
        <a:srgbClr val="FFFFFF"/>
      </a:lt1>
      <a:dk2>
        <a:srgbClr val="004575"/>
      </a:dk2>
      <a:lt2>
        <a:srgbClr val="FFFFFF"/>
      </a:lt2>
      <a:accent1>
        <a:srgbClr val="8F932F"/>
      </a:accent1>
      <a:accent2>
        <a:srgbClr val="C85826"/>
      </a:accent2>
      <a:accent3>
        <a:srgbClr val="C3AEA1"/>
      </a:accent3>
      <a:accent4>
        <a:srgbClr val="F1C36F"/>
      </a:accent4>
      <a:accent5>
        <a:srgbClr val="2480C4"/>
      </a:accent5>
      <a:accent6>
        <a:srgbClr val="004575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767</Words>
  <Application>Microsoft Macintosh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de Office</vt:lpstr>
      <vt:lpstr>Title</vt:lpstr>
      <vt:lpstr>The Dutch landscape </vt:lpstr>
      <vt:lpstr>One collective labour agreement for all universities</vt:lpstr>
      <vt:lpstr>The typical contract for tenure-track / tenured faculty</vt:lpstr>
      <vt:lpstr>Career lines</vt:lpstr>
      <vt:lpstr>Recognition &amp; Rewards policy</vt:lpstr>
      <vt:lpstr>Debate about Dutch language use  </vt:lpstr>
      <vt:lpstr>Veni, Vidi, Vici scheme (National funder: NWO, www.nwo.nl). </vt:lpstr>
      <vt:lpstr>More and more earmarked funding…</vt:lpstr>
      <vt:lpstr>Salary scales (plus holiday money 8%, plus 13th month; total ~ 14 salaries)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Medina, Eva</dc:creator>
  <cp:lastModifiedBy>Van De Werfhorst, Herman G.</cp:lastModifiedBy>
  <cp:revision>40</cp:revision>
  <dcterms:created xsi:type="dcterms:W3CDTF">2021-04-07T09:33:36Z</dcterms:created>
  <dcterms:modified xsi:type="dcterms:W3CDTF">2024-01-19T13:29:11Z</dcterms:modified>
</cp:coreProperties>
</file>