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7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9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10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11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12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13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  <p:sldMasterId id="2147483670" r:id="rId3"/>
    <p:sldMasterId id="2147483673" r:id="rId4"/>
    <p:sldMasterId id="2147483680" r:id="rId5"/>
    <p:sldMasterId id="2147483683" r:id="rId6"/>
    <p:sldMasterId id="2147483690" r:id="rId7"/>
    <p:sldMasterId id="2147483693" r:id="rId8"/>
    <p:sldMasterId id="2147483708" r:id="rId9"/>
    <p:sldMasterId id="2147483715" r:id="rId10"/>
    <p:sldMasterId id="2147483718" r:id="rId11"/>
    <p:sldMasterId id="2147483725" r:id="rId12"/>
    <p:sldMasterId id="2147483728" r:id="rId13"/>
    <p:sldMasterId id="2147483735" r:id="rId14"/>
    <p:sldMasterId id="2147483738" r:id="rId15"/>
  </p:sldMasterIdLst>
  <p:handoutMasterIdLst>
    <p:handoutMasterId r:id="rId26"/>
  </p:handoutMasterIdLst>
  <p:sldIdLst>
    <p:sldId id="256" r:id="rId16"/>
    <p:sldId id="258" r:id="rId17"/>
    <p:sldId id="287" r:id="rId18"/>
    <p:sldId id="283" r:id="rId19"/>
    <p:sldId id="278" r:id="rId20"/>
    <p:sldId id="273" r:id="rId21"/>
    <p:sldId id="271" r:id="rId22"/>
    <p:sldId id="275" r:id="rId23"/>
    <p:sldId id="282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727CE-57F9-1549-8773-1AA0FC327CEA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D6081-E9E7-F34F-8100-5213EAC84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57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ADE9A-128C-9641-B6CD-BAC085D9EA0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AF955-2F02-0247-8B9C-69541F6B9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ADE9A-128C-9641-B6CD-BAC085D9EA0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AF955-2F02-0247-8B9C-69541F6B9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9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ADE9A-128C-9641-B6CD-BAC085D9EA0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AF955-2F02-0247-8B9C-69541F6B9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9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ADE9A-128C-9641-B6CD-BAC085D9EA0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AF955-2F02-0247-8B9C-69541F6B9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ADE9A-128C-9641-B6CD-BAC085D9EA0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AF955-2F02-0247-8B9C-69541F6B9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95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ADE9A-128C-9641-B6CD-BAC085D9EA0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AF955-2F02-0247-8B9C-69541F6B9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95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95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7128792" cy="1152128"/>
          </a:xfrm>
        </p:spPr>
        <p:txBody>
          <a:bodyPr anchor="b"/>
          <a:lstStyle>
            <a:lvl1pPr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4561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95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60BB-F093-451F-960E-222AE5B487A0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5C6D-7C0A-40A2-93E5-45B7AD5C39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 bwMode="auto">
          <a:xfrm>
            <a:off x="2051720" y="260648"/>
            <a:ext cx="676875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it-IT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1080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813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BC296-BCCA-4F55-B360-741FF55A0FC6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7AA2-2322-4A0D-8764-9C1E060557E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307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A9BB-C27B-44C2-A93A-AFBB2A0E0450}" type="datetime1">
              <a:rPr lang="it-IT" smtClean="0"/>
              <a:t>05/09/2019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6481-3E94-4D5C-AFE8-1EFBE10D500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536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FC72-1F7F-4D4B-AD73-69DB4EDAB76A}" type="datetime1">
              <a:rPr lang="it-IT" smtClean="0"/>
              <a:t>05/09/2019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D6E33-FBFD-4C59-9825-C3270BE70F6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761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3168352" cy="936104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245422" cy="49685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3528" y="2204864"/>
            <a:ext cx="3168352" cy="4032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56CC-B832-4B96-A948-41898918321F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AACD6-5B29-427E-B6BE-32C1944AA7B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04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691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68760"/>
            <a:ext cx="5486400" cy="3530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45224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7C70-7B56-4581-B8E2-53C295187DEC}" type="datetime1">
              <a:rPr lang="it-IT" smtClean="0"/>
              <a:t>05/09/2019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B6FA-0BCB-4306-B200-BD1629BD8DD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5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1.jp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51.xml"/><Relationship Id="rId7" Type="http://schemas.openxmlformats.org/officeDocument/2006/relationships/theme" Target="../theme/theme11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4" Type="http://schemas.openxmlformats.org/officeDocument/2006/relationships/image" Target="../media/image1.jp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59.xml"/><Relationship Id="rId7" Type="http://schemas.openxmlformats.org/officeDocument/2006/relationships/theme" Target="../theme/theme1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4" Type="http://schemas.openxmlformats.org/officeDocument/2006/relationships/image" Target="../media/image1.jpg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67.xml"/><Relationship Id="rId7" Type="http://schemas.openxmlformats.org/officeDocument/2006/relationships/theme" Target="../theme/theme15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jp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2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1.jp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2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.jp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9" Type="http://schemas.openxmlformats.org/officeDocument/2006/relationships/image" Target="../media/image2.jp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43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1680" y="1988840"/>
            <a:ext cx="71287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42CADE9A-128C-9641-B6CD-BAC085D9EA08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CAAF955-2F02-0247-8B9C-69541F6B9D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704" r:id="rId3"/>
  </p:sldLayoutIdLst>
  <p:txStyles>
    <p:titleStyle>
      <a:lvl1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1680" y="1988840"/>
            <a:ext cx="71287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xStyles>
    <p:titleStyle>
      <a:lvl1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1680" y="1988840"/>
            <a:ext cx="71287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</p:sldLayoutIdLst>
  <p:txStyles>
    <p:titleStyle>
      <a:lvl1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1680" y="1988840"/>
            <a:ext cx="71287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</p:sldLayoutIdLst>
  <p:txStyles>
    <p:titleStyle>
      <a:lvl1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700" r:id="rId7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1680" y="1988840"/>
            <a:ext cx="71287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705" r:id="rId3"/>
  </p:sldLayoutIdLst>
  <p:txStyles>
    <p:titleStyle>
      <a:lvl1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702" r:id="rId7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1680" y="1988840"/>
            <a:ext cx="71287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706" r:id="rId3"/>
  </p:sldLayoutIdLst>
  <p:txStyles>
    <p:titleStyle>
      <a:lvl1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701" r:id="rId7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1680" y="1988840"/>
            <a:ext cx="712879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58CAE18B-8574-F244-B437-D1292FBE8A8E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A6EB5D3-B2AB-904C-AF44-E96ED0BA0E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1680" y="4077072"/>
            <a:ext cx="7128792" cy="17526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7" r:id="rId3"/>
  </p:sldLayoutIdLst>
  <p:txStyles>
    <p:titleStyle>
      <a:lvl1pPr algn="l" rtl="0" eaLnBrk="1" fontAlgn="base" hangingPunct="1">
        <a:lnSpc>
          <a:spcPts val="4200"/>
        </a:lnSpc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3" r:id="rId7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51720" y="260648"/>
            <a:ext cx="6624736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dirty="0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161D43-88C8-4D5A-A5F9-0E40F70042A2}" type="datetime1">
              <a:rPr lang="it-IT" smtClean="0"/>
              <a:t>05/09/2019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200" y="636840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EC10D1-6866-4AC9-B4C1-8A91528F5304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</p:sldLayoutIdLst>
  <p:hf hdr="0" ftr="0" dt="0"/>
  <p:txStyles>
    <p:titleStyle>
      <a:lvl1pPr algn="l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700" y="1900916"/>
            <a:ext cx="6026472" cy="2261427"/>
          </a:xfrm>
        </p:spPr>
        <p:txBody>
          <a:bodyPr/>
          <a:lstStyle/>
          <a:p>
            <a:pPr algn="ctr"/>
            <a:r>
              <a:rPr lang="en-US" sz="4000" b="1" dirty="0" smtClean="0"/>
              <a:t>The EUI Counselling </a:t>
            </a:r>
            <a:br>
              <a:rPr lang="en-US" sz="4000" b="1" dirty="0" smtClean="0"/>
            </a:br>
            <a:r>
              <a:rPr lang="en-US" sz="4000" b="1" dirty="0" smtClean="0"/>
              <a:t>and </a:t>
            </a:r>
            <a:br>
              <a:rPr lang="en-US" sz="4000" b="1" dirty="0" smtClean="0"/>
            </a:br>
            <a:r>
              <a:rPr lang="en-US" sz="4000" b="1" dirty="0" smtClean="0"/>
              <a:t>Wellbeing Service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250266"/>
            <a:ext cx="7128792" cy="1579406"/>
          </a:xfrm>
        </p:spPr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dirty="0" smtClean="0"/>
              <a:t>September 5</a:t>
            </a:r>
            <a:r>
              <a:rPr lang="en-US" baseline="30000" dirty="0" smtClean="0"/>
              <a:t>th</a:t>
            </a:r>
            <a:r>
              <a:rPr lang="en-US" dirty="0" smtClean="0"/>
              <a:t>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0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70" y="1144864"/>
            <a:ext cx="8835474" cy="49813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z="3400" dirty="0" smtClean="0">
                <a:latin typeface="Trebuchet MS"/>
                <a:cs typeface="Trebuchet MS"/>
              </a:rPr>
              <a:t>Enjoy your new life at the EUI!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3400" dirty="0">
                <a:latin typeface="Trebuchet MS"/>
                <a:cs typeface="Trebuchet MS"/>
              </a:rPr>
              <a:t>W</a:t>
            </a:r>
            <a:r>
              <a:rPr lang="en-US" sz="3400" dirty="0" smtClean="0">
                <a:latin typeface="Trebuchet MS"/>
                <a:cs typeface="Trebuchet MS"/>
              </a:rPr>
              <a:t>e’re here for you!</a:t>
            </a:r>
            <a:endParaRPr lang="en-US" sz="3400" dirty="0">
              <a:latin typeface="Trebuchet MS"/>
              <a:cs typeface="Trebuchet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000" y="259200"/>
            <a:ext cx="6624000" cy="885663"/>
          </a:xfrm>
        </p:spPr>
        <p:txBody>
          <a:bodyPr/>
          <a:lstStyle/>
          <a:p>
            <a:r>
              <a:rPr lang="en-US" dirty="0" smtClean="0"/>
              <a:t>                               </a:t>
            </a:r>
            <a:endParaRPr lang="en-US" dirty="0"/>
          </a:p>
        </p:txBody>
      </p:sp>
      <p:pic>
        <p:nvPicPr>
          <p:cNvPr id="4" name="Picture 3" descr="Katia_HD:private:var:folders:xw:tb2ltnq11vg_y0lmt3h0vhy00000gn:T:TemporaryItems:phd062508s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0" y="2164508"/>
            <a:ext cx="8835474" cy="3961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536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133"/>
            <a:ext cx="8229600" cy="438203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‘</a:t>
            </a:r>
            <a:r>
              <a:rPr lang="en-US" sz="3500" dirty="0" smtClean="0"/>
              <a:t>A state in which the individual </a:t>
            </a:r>
            <a:r>
              <a:rPr lang="en-US" sz="3500" dirty="0" err="1" smtClean="0"/>
              <a:t>realises</a:t>
            </a:r>
            <a:r>
              <a:rPr lang="en-US" sz="3500" dirty="0" smtClean="0"/>
              <a:t> his or her own abilities, can cope with the normal stresses of life, can work productively and fruitfully, and is able to make a contribution to his or her community.’</a:t>
            </a:r>
          </a:p>
          <a:p>
            <a:pPr marL="0" indent="0" algn="just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2100" i="1" dirty="0" smtClean="0"/>
              <a:t>World Health Organization (2001) </a:t>
            </a:r>
            <a:endParaRPr lang="en-US" sz="21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5732" y="444500"/>
            <a:ext cx="5571067" cy="774699"/>
          </a:xfrm>
        </p:spPr>
        <p:txBody>
          <a:bodyPr/>
          <a:lstStyle/>
          <a:p>
            <a:r>
              <a:rPr lang="en-US" dirty="0" smtClean="0">
                <a:latin typeface="Trebuchet MS"/>
                <a:cs typeface="Trebuchet MS"/>
              </a:rPr>
              <a:t>Definition of Wellbeing</a:t>
            </a:r>
            <a:endParaRPr lang="en-US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923641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 smtClean="0"/>
              <a:t>Look after your body and see a Doctor when necessary</a:t>
            </a:r>
          </a:p>
          <a:p>
            <a:r>
              <a:rPr lang="en-GB" sz="3000" dirty="0" smtClean="0"/>
              <a:t>Think about your diet and don’t skip meals</a:t>
            </a:r>
          </a:p>
          <a:p>
            <a:r>
              <a:rPr lang="en-GB" sz="3000" dirty="0" smtClean="0"/>
              <a:t>Think about your alcohol consumption</a:t>
            </a:r>
          </a:p>
          <a:p>
            <a:r>
              <a:rPr lang="en-GB" sz="3000" dirty="0" smtClean="0"/>
              <a:t>Try to get the amount of sleep that makes you feel good</a:t>
            </a:r>
          </a:p>
          <a:p>
            <a:r>
              <a:rPr lang="en-GB" sz="3000" dirty="0" smtClean="0"/>
              <a:t>Do some sort of exercise everyday</a:t>
            </a:r>
          </a:p>
          <a:p>
            <a:r>
              <a:rPr lang="en-GB" sz="3000" dirty="0" smtClean="0"/>
              <a:t>Try to do at least one thing a day to make yourself feel competent and in control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B5C6D-7C0A-40A2-93E5-45B7AD5C39FE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Laying the foundations of wellbeing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83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00" y="1591734"/>
            <a:ext cx="8229600" cy="4906964"/>
          </a:xfrm>
        </p:spPr>
        <p:txBody>
          <a:bodyPr/>
          <a:lstStyle/>
          <a:p>
            <a:pPr>
              <a:buFont typeface="Wingdings" charset="2"/>
              <a:buChar char="§"/>
            </a:pP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sz="2800" dirty="0" smtClean="0"/>
              <a:t>Take your time to adjust to the new environment  </a:t>
            </a:r>
          </a:p>
          <a:p>
            <a:pPr>
              <a:buFont typeface="Wingdings" charset="2"/>
              <a:buChar char="§"/>
            </a:pPr>
            <a:endParaRPr lang="en-US" sz="2800" dirty="0" smtClean="0"/>
          </a:p>
          <a:p>
            <a:pPr>
              <a:buFont typeface="Wingdings" charset="2"/>
              <a:buChar char="§"/>
            </a:pPr>
            <a:r>
              <a:rPr lang="en-US" sz="2800" dirty="0" smtClean="0"/>
              <a:t>Find your own working rhythm and routine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charset="2"/>
              <a:buChar char="§"/>
            </a:pPr>
            <a:r>
              <a:rPr lang="en-US" sz="2800" dirty="0"/>
              <a:t>Be aware of the cultural </a:t>
            </a:r>
            <a:r>
              <a:rPr lang="en-US" sz="2800" dirty="0" smtClean="0"/>
              <a:t>differences</a:t>
            </a:r>
          </a:p>
          <a:p>
            <a:pPr>
              <a:lnSpc>
                <a:spcPct val="70000"/>
              </a:lnSpc>
              <a:buFont typeface="Wingdings" charset="2"/>
              <a:buChar char="§"/>
            </a:pPr>
            <a:endParaRPr lang="en-US" sz="2800" dirty="0"/>
          </a:p>
          <a:p>
            <a:pPr>
              <a:buFont typeface="Wingdings" charset="2"/>
              <a:buChar char="§"/>
            </a:pPr>
            <a:r>
              <a:rPr lang="en-US" sz="2800" dirty="0"/>
              <a:t>Establish boundaries between your work and your personal </a:t>
            </a:r>
            <a:r>
              <a:rPr lang="en-US" sz="2800" dirty="0" smtClean="0"/>
              <a:t>life</a:t>
            </a:r>
            <a:endParaRPr lang="en-US" sz="2800" dirty="0"/>
          </a:p>
          <a:p>
            <a:pPr>
              <a:buFont typeface="Wingdings" charset="2"/>
              <a:buChar char="§"/>
            </a:pPr>
            <a:endParaRPr lang="en-US" sz="2800" dirty="0"/>
          </a:p>
          <a:p>
            <a:pPr marL="0" indent="0">
              <a:buNone/>
            </a:pPr>
            <a:r>
              <a:rPr lang="en-US" sz="2000" i="1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000" y="412750"/>
            <a:ext cx="6624000" cy="926450"/>
          </a:xfrm>
        </p:spPr>
        <p:txBody>
          <a:bodyPr/>
          <a:lstStyle/>
          <a:p>
            <a:r>
              <a:rPr lang="en-US" sz="3300" dirty="0" smtClean="0">
                <a:latin typeface="Trebuchet MS"/>
                <a:cs typeface="Trebuchet MS"/>
              </a:rPr>
              <a:t> Wellbeing in your academic work</a:t>
            </a:r>
            <a:endParaRPr lang="en-US" sz="33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369796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8050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z="2800" dirty="0" smtClean="0"/>
              <a:t>Identify and adjust your approach to work: </a:t>
            </a:r>
            <a:endParaRPr lang="en-US" sz="2800" dirty="0"/>
          </a:p>
          <a:p>
            <a:pPr>
              <a:buFont typeface="Wingdings" charset="0"/>
              <a:buChar char="Ø"/>
            </a:pPr>
            <a:r>
              <a:rPr lang="en-US" sz="2800" dirty="0" smtClean="0"/>
              <a:t> what do you do well?</a:t>
            </a:r>
            <a:endParaRPr lang="en-US" sz="2800" i="1" dirty="0"/>
          </a:p>
          <a:p>
            <a:pPr>
              <a:buFont typeface="Wingdings" charset="0"/>
              <a:buChar char="Ø"/>
            </a:pPr>
            <a:r>
              <a:rPr lang="en-US" sz="2800" dirty="0" smtClean="0"/>
              <a:t>  what traps (e.g. imposter syndrome, procrastination, avoidance, compare and despair) have you fallen into in the past?</a:t>
            </a:r>
          </a:p>
          <a:p>
            <a:pPr>
              <a:buFont typeface="Wingdings" charset="2"/>
              <a:buChar char="§"/>
            </a:pPr>
            <a:r>
              <a:rPr lang="en-US" sz="2800" dirty="0" smtClean="0"/>
              <a:t>Find your </a:t>
            </a:r>
            <a:r>
              <a:rPr lang="en-US" sz="2800" dirty="0"/>
              <a:t>best work </a:t>
            </a:r>
            <a:r>
              <a:rPr lang="en-US" sz="2800" dirty="0" smtClean="0"/>
              <a:t>setting:</a:t>
            </a:r>
            <a:endParaRPr lang="en-US" sz="2800" dirty="0"/>
          </a:p>
          <a:p>
            <a:pPr>
              <a:buFont typeface="Wingdings" charset="2"/>
              <a:buChar char="Ø"/>
            </a:pPr>
            <a:r>
              <a:rPr lang="en-US" sz="2800" dirty="0" smtClean="0"/>
              <a:t> when</a:t>
            </a:r>
            <a:r>
              <a:rPr lang="en-US" sz="2800" dirty="0"/>
              <a:t>?</a:t>
            </a:r>
            <a:endParaRPr lang="en-US" sz="2800" i="1" dirty="0"/>
          </a:p>
          <a:p>
            <a:pPr>
              <a:buFont typeface="Wingdings" charset="2"/>
              <a:buChar char="Ø"/>
            </a:pPr>
            <a:r>
              <a:rPr lang="en-US" sz="2800" dirty="0" smtClean="0"/>
              <a:t> where</a:t>
            </a:r>
            <a:r>
              <a:rPr lang="en-US" sz="2800" dirty="0"/>
              <a:t>? </a:t>
            </a:r>
            <a:r>
              <a:rPr lang="en-US" sz="2800" i="1" dirty="0"/>
              <a:t> 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 for </a:t>
            </a:r>
            <a:r>
              <a:rPr lang="en-US" sz="2800" dirty="0"/>
              <a:t>how long? </a:t>
            </a:r>
            <a:r>
              <a:rPr lang="en-US" sz="2800" i="1" dirty="0"/>
              <a:t> </a:t>
            </a:r>
          </a:p>
          <a:p>
            <a:pPr marL="0" indent="0">
              <a:buNone/>
            </a:pPr>
            <a:r>
              <a:rPr lang="en-US" sz="2800" i="1" dirty="0" smtClean="0"/>
              <a:t> </a:t>
            </a:r>
            <a:endParaRPr lang="en-US" sz="2800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000" y="412750"/>
            <a:ext cx="6624000" cy="926450"/>
          </a:xfrm>
        </p:spPr>
        <p:txBody>
          <a:bodyPr/>
          <a:lstStyle/>
          <a:p>
            <a:r>
              <a:rPr lang="en-US" sz="3300" dirty="0" smtClean="0">
                <a:latin typeface="Trebuchet MS"/>
                <a:cs typeface="Trebuchet MS"/>
              </a:rPr>
              <a:t> Wellbeing in your academic work</a:t>
            </a:r>
            <a:endParaRPr lang="en-US" sz="33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7311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§"/>
            </a:pPr>
            <a:r>
              <a:rPr lang="en-US" sz="3600" dirty="0" smtClean="0"/>
              <a:t>Set yourself realistic goals </a:t>
            </a:r>
          </a:p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sz="3600" dirty="0" smtClean="0"/>
              <a:t>Build-up a positive supervisory relationship </a:t>
            </a:r>
            <a:r>
              <a:rPr lang="en-US" sz="3600" i="1" dirty="0" smtClean="0"/>
              <a:t> </a:t>
            </a:r>
          </a:p>
          <a:p>
            <a:pPr>
              <a:buFont typeface="Wingdings" charset="2"/>
              <a:buChar char="§"/>
            </a:pPr>
            <a:r>
              <a:rPr lang="en-US" sz="3600" dirty="0"/>
              <a:t>Plan your breaks/time off/holidays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Pace yourself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Don’t avoid or put things off</a:t>
            </a:r>
          </a:p>
          <a:p>
            <a:pPr>
              <a:lnSpc>
                <a:spcPct val="90000"/>
              </a:lnSpc>
              <a:buFont typeface="Wingdings" charset="2"/>
              <a:buChar char="§"/>
            </a:pPr>
            <a:endParaRPr lang="en-US" sz="3600" i="1" dirty="0"/>
          </a:p>
          <a:p>
            <a:pPr marL="0" indent="0">
              <a:buNone/>
            </a:pPr>
            <a:r>
              <a:rPr lang="en-US" sz="2000" i="1" dirty="0" smtClean="0"/>
              <a:t> </a:t>
            </a:r>
            <a:endParaRPr lang="en-US" sz="2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000" y="444500"/>
            <a:ext cx="6624000" cy="894700"/>
          </a:xfrm>
        </p:spPr>
        <p:txBody>
          <a:bodyPr/>
          <a:lstStyle/>
          <a:p>
            <a:r>
              <a:rPr lang="en-US" sz="3300" dirty="0" smtClean="0">
                <a:latin typeface="Trebuchet MS"/>
                <a:cs typeface="Trebuchet MS"/>
              </a:rPr>
              <a:t> Wellbeing in your academic work</a:t>
            </a:r>
            <a:endParaRPr lang="en-US" sz="33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199446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§"/>
            </a:pPr>
            <a:r>
              <a:rPr lang="en-US" sz="3600" dirty="0" smtClean="0"/>
              <a:t>Emotional wellbeing</a:t>
            </a:r>
          </a:p>
          <a:p>
            <a:pPr>
              <a:buFont typeface="Wingdings" charset="2"/>
              <a:buChar char="§"/>
            </a:pPr>
            <a:r>
              <a:rPr lang="en-US" sz="3600" dirty="0" smtClean="0"/>
              <a:t>Psychological wellbeing</a:t>
            </a:r>
          </a:p>
          <a:p>
            <a:pPr>
              <a:buFont typeface="Wingdings" charset="2"/>
              <a:buChar char="§"/>
            </a:pPr>
            <a:r>
              <a:rPr lang="en-US" sz="3600" dirty="0"/>
              <a:t>Physical wellbeing</a:t>
            </a:r>
          </a:p>
          <a:p>
            <a:pPr>
              <a:buFont typeface="Wingdings" charset="2"/>
              <a:buChar char="§"/>
            </a:pPr>
            <a:r>
              <a:rPr lang="en-US" sz="3600" dirty="0" smtClean="0"/>
              <a:t>Social </a:t>
            </a:r>
            <a:r>
              <a:rPr lang="en-US" sz="3600" dirty="0"/>
              <a:t>wellbeing</a:t>
            </a:r>
          </a:p>
          <a:p>
            <a:pPr>
              <a:buFont typeface="Wingdings" charset="2"/>
              <a:buChar char="§"/>
            </a:pPr>
            <a:endParaRPr lang="en-US" dirty="0" smtClean="0"/>
          </a:p>
          <a:p>
            <a:pPr marL="0" indent="0">
              <a:buNone/>
            </a:pPr>
            <a:r>
              <a:rPr lang="en-US" sz="2000" i="1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2000" y="381000"/>
            <a:ext cx="6624000" cy="958200"/>
          </a:xfrm>
        </p:spPr>
        <p:txBody>
          <a:bodyPr/>
          <a:lstStyle/>
          <a:p>
            <a:pPr algn="ctr"/>
            <a:r>
              <a:rPr lang="en-US" sz="4000" dirty="0" smtClean="0">
                <a:latin typeface="Trebuchet MS"/>
                <a:cs typeface="Trebuchet MS"/>
              </a:rPr>
              <a:t>Different spheres of Personal wellbeing</a:t>
            </a:r>
            <a:endParaRPr lang="en-US" sz="40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80000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 sz="2400" dirty="0" smtClean="0"/>
              <a:t>We aim to provide timely support to researchers, staff and partners.</a:t>
            </a:r>
          </a:p>
          <a:p>
            <a:pPr>
              <a:buFont typeface="Wingdings" charset="2"/>
              <a:buChar char="§"/>
            </a:pPr>
            <a:r>
              <a:rPr lang="en-US" sz="2400" dirty="0" smtClean="0"/>
              <a:t>The best way to contact us is to send an email.  All our contact details are on the Counselling and Wellbeing page of the EUI website.</a:t>
            </a:r>
          </a:p>
          <a:p>
            <a:pPr>
              <a:buFont typeface="Wingdings" charset="2"/>
              <a:buChar char="§"/>
            </a:pPr>
            <a:r>
              <a:rPr lang="en-US" sz="2400" dirty="0" smtClean="0"/>
              <a:t>We provide support to people on a wide range of issues including support to people who are struggling with mental health difficulties. </a:t>
            </a:r>
          </a:p>
          <a:p>
            <a:pPr>
              <a:buFont typeface="Wingdings" charset="2"/>
              <a:buChar char="§"/>
            </a:pPr>
            <a:r>
              <a:rPr lang="en-US" sz="2400" dirty="0"/>
              <a:t>W</a:t>
            </a:r>
            <a:r>
              <a:rPr lang="en-US" sz="2400" dirty="0" smtClean="0"/>
              <a:t>e believe that it is far better to come and see us as soon as something is worrying you rather than leaving the issue to grow arms and legs!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rebuchet MS"/>
                <a:cs typeface="Trebuchet MS"/>
              </a:rPr>
              <a:t>The Counselling and </a:t>
            </a:r>
            <a:br>
              <a:rPr lang="en-US" dirty="0" smtClean="0">
                <a:latin typeface="Trebuchet MS"/>
                <a:cs typeface="Trebuchet MS"/>
              </a:rPr>
            </a:br>
            <a:r>
              <a:rPr lang="en-US" dirty="0" smtClean="0">
                <a:latin typeface="Trebuchet MS"/>
                <a:cs typeface="Trebuchet MS"/>
              </a:rPr>
              <a:t>Wellbeing Service:</a:t>
            </a:r>
            <a:endParaRPr lang="en-US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641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rebuchet MS"/>
                <a:cs typeface="Trebuchet MS"/>
              </a:rPr>
              <a:t>The Counselling </a:t>
            </a:r>
            <a:br>
              <a:rPr lang="en-US" dirty="0" smtClean="0">
                <a:latin typeface="Trebuchet MS"/>
                <a:cs typeface="Trebuchet MS"/>
              </a:rPr>
            </a:br>
            <a:r>
              <a:rPr lang="en-US" dirty="0" smtClean="0">
                <a:latin typeface="Trebuchet MS"/>
                <a:cs typeface="Trebuchet MS"/>
              </a:rPr>
              <a:t>and Wellbeing Team:</a:t>
            </a:r>
            <a:endParaRPr lang="en-US" dirty="0">
              <a:latin typeface="Trebuchet MS"/>
              <a:cs typeface="Trebuchet MS"/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2" cstate="print"/>
          <a:srcRect b="42297"/>
          <a:stretch/>
        </p:blipFill>
        <p:spPr bwMode="auto">
          <a:xfrm>
            <a:off x="902265" y="1571639"/>
            <a:ext cx="2170692" cy="2433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02265" y="4317023"/>
            <a:ext cx="21706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Gemma Fenton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Languages: 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and Italian</a:t>
            </a: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in the Badia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1715" y="4317023"/>
            <a:ext cx="24266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</a:rPr>
              <a:t>Elisabetta Miglietta</a:t>
            </a:r>
          </a:p>
          <a:p>
            <a:endParaRPr lang="en-GB" dirty="0">
              <a:latin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</a:rPr>
              <a:t>Languages:</a:t>
            </a:r>
          </a:p>
          <a:p>
            <a:r>
              <a:rPr lang="en-GB" dirty="0" smtClean="0">
                <a:latin typeface="Times New Roman" panose="02020603050405020304" pitchFamily="18" charset="0"/>
              </a:rPr>
              <a:t>English and Italian</a:t>
            </a:r>
          </a:p>
          <a:p>
            <a:endParaRPr lang="en-GB" dirty="0" smtClean="0">
              <a:latin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</a:rPr>
              <a:t>Office in the </a:t>
            </a:r>
            <a:r>
              <a:rPr lang="en-GB" dirty="0" err="1" smtClean="0">
                <a:latin typeface="Times New Roman" panose="02020603050405020304" pitchFamily="18" charset="0"/>
              </a:rPr>
              <a:t>badia</a:t>
            </a:r>
            <a:endParaRPr lang="en-GB" dirty="0">
              <a:latin typeface="Times New Roman" panose="02020603050405020304" pitchFamily="18" charset="0"/>
            </a:endParaRPr>
          </a:p>
        </p:txBody>
      </p:sp>
      <p:pic>
        <p:nvPicPr>
          <p:cNvPr id="1026" name="Picture 2" descr="Elisabetta Miglie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06148" y="1571639"/>
            <a:ext cx="2314266" cy="243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37107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3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_EUI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EUI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3651</TotalTime>
  <Words>401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15</vt:i4>
      </vt:variant>
      <vt:variant>
        <vt:lpstr>Slide Titles</vt:lpstr>
      </vt:variant>
      <vt:variant>
        <vt:i4>10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</vt:lpstr>
      <vt:lpstr>Default Theme</vt:lpstr>
      <vt:lpstr>1_Custom Design</vt:lpstr>
      <vt:lpstr>1_Default Theme</vt:lpstr>
      <vt:lpstr>2_Custom Design</vt:lpstr>
      <vt:lpstr>2_Default Theme</vt:lpstr>
      <vt:lpstr>3_Custom Design</vt:lpstr>
      <vt:lpstr>EUI_THEME</vt:lpstr>
      <vt:lpstr>4_Custom Design</vt:lpstr>
      <vt:lpstr>5_Custom Design</vt:lpstr>
      <vt:lpstr>3_Default Theme</vt:lpstr>
      <vt:lpstr>6_Custom Design</vt:lpstr>
      <vt:lpstr>4_Default Theme</vt:lpstr>
      <vt:lpstr>7_Custom Design</vt:lpstr>
      <vt:lpstr>1_EUI_THEME</vt:lpstr>
      <vt:lpstr>8_Custom Design</vt:lpstr>
      <vt:lpstr>The EUI Counselling  and  Wellbeing Service</vt:lpstr>
      <vt:lpstr>Definition of Wellbeing</vt:lpstr>
      <vt:lpstr>Laying the foundations of wellbeing</vt:lpstr>
      <vt:lpstr> Wellbeing in your academic work</vt:lpstr>
      <vt:lpstr> Wellbeing in your academic work</vt:lpstr>
      <vt:lpstr> Wellbeing in your academic work</vt:lpstr>
      <vt:lpstr>Different spheres of Personal wellbeing</vt:lpstr>
      <vt:lpstr>The Counselling and  Wellbeing Service:</vt:lpstr>
      <vt:lpstr>The Counselling  and Wellbeing Team:</vt:lpstr>
      <vt:lpstr>                               </vt:lpstr>
    </vt:vector>
  </TitlesOfParts>
  <Company>EUI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Katia Soboul</dc:creator>
  <cp:lastModifiedBy>Fenton, Gemma Jane</cp:lastModifiedBy>
  <cp:revision>82</cp:revision>
  <cp:lastPrinted>2016-09-06T13:17:01Z</cp:lastPrinted>
  <dcterms:created xsi:type="dcterms:W3CDTF">2016-09-04T10:18:24Z</dcterms:created>
  <dcterms:modified xsi:type="dcterms:W3CDTF">2019-09-05T11:37:53Z</dcterms:modified>
</cp:coreProperties>
</file>