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44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9" r:id="rId4"/>
    <p:sldId id="258" r:id="rId5"/>
    <p:sldId id="262" r:id="rId6"/>
    <p:sldId id="263" r:id="rId7"/>
    <p:sldId id="264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5" autoAdjust="0"/>
    <p:restoredTop sz="94756" autoAdjust="0"/>
  </p:normalViewPr>
  <p:slideViewPr>
    <p:cSldViewPr>
      <p:cViewPr varScale="1">
        <p:scale>
          <a:sx n="78" d="100"/>
          <a:sy n="78" d="100"/>
        </p:scale>
        <p:origin x="-92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3" d="100"/>
          <a:sy n="83" d="100"/>
        </p:scale>
        <p:origin x="-2040" y="-96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B3C095AC-39BA-4904-AD81-D7EAD6D982D1}" type="datetimeFigureOut">
              <a:rPr lang="en-US"/>
              <a:pPr>
                <a:defRPr/>
              </a:pPr>
              <a:t>6/8/2012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814B79D-FDDB-496B-A918-32A5CD2472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732802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86E33BF7-5EBF-4A58-B39C-F6AD75BAEC15}" type="datetimeFigureOut">
              <a:rPr lang="en-US"/>
              <a:pPr>
                <a:defRPr/>
              </a:pPr>
              <a:t>6/8/2012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B2D34B37-2577-4CEA-B450-A4961B6515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664940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F2B2A0-0B0D-48E1-9174-F051D125CA4E}" type="datetime1">
              <a:rPr lang="en-US"/>
              <a:pPr>
                <a:defRPr/>
              </a:pPr>
              <a:t>6/8/2012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 Migration to new EUI e-mail infrastructure  CS, Jan/Feb 2011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D8C4EA-B110-472D-99F2-B7350FBBE0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4418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CC0FD2-02D1-449A-9C47-77F4229A9AA0}" type="datetime1">
              <a:rPr lang="en-US"/>
              <a:pPr>
                <a:defRPr/>
              </a:pPr>
              <a:t>6/8/2012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 Migration to new EUI e-mail infrastructure  CS, Jan/Feb 2011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12C02F-EB67-4BF0-A266-752DBECCB3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35344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DB1DE-3198-4C06-8D57-4AAD8391E7F2}" type="datetime1">
              <a:rPr lang="en-US"/>
              <a:pPr>
                <a:defRPr/>
              </a:pPr>
              <a:t>6/8/2012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 Migration to new EUI e-mail infrastructure  CS, Jan/Feb 2011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4F84F5-0A48-4F73-9E59-A37744A88A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20556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7D8561-E4D4-46EB-9D51-8ABB3477CBAF}" type="datetime1">
              <a:rPr lang="en-US"/>
              <a:pPr>
                <a:defRPr/>
              </a:pPr>
              <a:t>6/8/2012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 Migration to new EUI e-mail infrastructure  CS, Jan/Feb 2011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DD831B-C612-4767-854B-DA2354DF1E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9307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C7B29C-57B4-40AD-B480-D9A4A7D8892F}" type="datetime1">
              <a:rPr lang="en-US"/>
              <a:pPr>
                <a:defRPr/>
              </a:pPr>
              <a:t>6/8/2012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 Migration to new EUI e-mail infrastructure  CS, Jan/Feb 2011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DA2F47-AE14-4D4F-9ACE-DEAA517CC7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23790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619AEF-EE5B-4A1A-B38C-D347FE4159DD}" type="datetime1">
              <a:rPr lang="en-US"/>
              <a:pPr>
                <a:defRPr/>
              </a:pPr>
              <a:t>6/8/2012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 Migration to new EUI e-mail infrastructure  CS, Jan/Feb 2011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84ABB6-CD4D-43D6-8C1F-5F2F6430A4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423078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EDB51A-831D-44A1-B1E3-4B916651DF9A}" type="datetime1">
              <a:rPr lang="en-US"/>
              <a:pPr>
                <a:defRPr/>
              </a:pPr>
              <a:t>6/8/2012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 Migration to new EUI e-mail infrastructure  CS, Jan/Feb 2011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2ECD6A-428A-4C4A-80EF-7D16328375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256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0E0B88-B36E-4603-A738-B49D678494B2}" type="datetime1">
              <a:rPr lang="en-US"/>
              <a:pPr>
                <a:defRPr/>
              </a:pPr>
              <a:t>6/8/2012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 Migration to new EUI e-mail infrastructure  CS, Jan/Feb 2011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F88FD1-49CD-4277-9B68-396B39282B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43809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1470C6-3CBC-4CB4-8DC1-E1B3197BE81F}" type="datetime1">
              <a:rPr lang="en-US"/>
              <a:pPr>
                <a:defRPr/>
              </a:pPr>
              <a:t>6/8/2012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 Migration to new EUI e-mail infrastructure  CS, Jan/Feb 2011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15F79E-C3CE-4E7E-971B-C6B40345C3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615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1742B6-01F0-4CB5-A87B-59E01B4750EC}" type="datetime1">
              <a:rPr lang="en-US"/>
              <a:pPr>
                <a:defRPr/>
              </a:pPr>
              <a:t>6/8/2012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 Migration to new EUI e-mail infrastructure  CS, Jan/Feb 2011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353C86-BBB6-405B-BBA8-3C31E30207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06653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792E5B-7FD8-4755-9715-25FF370C579D}" type="datetime1">
              <a:rPr lang="en-US"/>
              <a:pPr>
                <a:defRPr/>
              </a:pPr>
              <a:t>6/8/2012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 Migration to new EUI e-mail infrastructure  CS, Jan/Feb 2011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0C105B-0BA8-477A-8E2B-D5124584E5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33992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2801B68-B832-4496-A35D-5C82EA2F0EBC}" type="datetime1">
              <a:rPr lang="en-US"/>
              <a:pPr>
                <a:defRPr/>
              </a:pPr>
              <a:t>6/8/2012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2 Migration to new EUI e-mail infrastructure  CS, Jan/Feb 2011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3640AA0-1489-48D4-80C0-4F46881804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ui.eu/ServicesAndAdmin/ComputingService/EMail/MailboxMoveFAQ.aspx" TargetMode="Externa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mail.office365.com/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eui.eu/ServicesAndAdmin/ComputingService/EMail/365MailClientConfigurationSettings.aspx" TargetMode="Externa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ui.eu/ServicesAndAdmin/ComputingService/EMail/365MoveFAQ.aspx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Presenting the 365 Mail Move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ICT Service presentation, June 2012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320530" y="5638799"/>
            <a:ext cx="84137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tabLst>
                <a:tab pos="365125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tabLst>
                <a:tab pos="365125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tabLst>
                <a:tab pos="365125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tabLst>
                <a:tab pos="365125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tabLst>
                <a:tab pos="365125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tabLst>
                <a:tab pos="365125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tabLst>
                <a:tab pos="365125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tabLst>
                <a:tab pos="365125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tabLst>
                <a:tab pos="365125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On Monday morning, 18 June, all users will connect to the </a:t>
            </a:r>
            <a:r>
              <a:rPr lang="en-US" smtClean="0"/>
              <a:t>new infrastructure; </a:t>
            </a:r>
            <a:r>
              <a:rPr lang="en-US" dirty="0" smtClean="0"/>
              <a:t>re-configuration and – where necessary – troubleshooting will be performed.</a:t>
            </a:r>
            <a:endParaRPr lang="en-US" dirty="0"/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320530" y="4795835"/>
            <a:ext cx="84137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365125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tabLst>
                <a:tab pos="365125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tabLst>
                <a:tab pos="365125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tabLst>
                <a:tab pos="365125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tabLst>
                <a:tab pos="365125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tabLst>
                <a:tab pos="365125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tabLst>
                <a:tab pos="365125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tabLst>
                <a:tab pos="365125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tabLst>
                <a:tab pos="365125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indent="-490950"/>
            <a:r>
              <a:rPr lang="en-US" dirty="0" smtClean="0"/>
              <a:t>After the move users will have to close their mail clients and re-connect again, OWA and Windows-based Outlook clients are redirected, others will have to be re-configured.</a:t>
            </a:r>
            <a:endParaRPr lang="en-US" dirty="0"/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353579" y="4114800"/>
            <a:ext cx="84137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365125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tabLst>
                <a:tab pos="365125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tabLst>
                <a:tab pos="365125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tabLst>
                <a:tab pos="365125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tabLst>
                <a:tab pos="365125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tabLst>
                <a:tab pos="365125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tabLst>
                <a:tab pos="365125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tabLst>
                <a:tab pos="365125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tabLst>
                <a:tab pos="365125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In the course of the weekend users – if active – will get informed that they cannot continue as their mailbox will have moved entirely.</a:t>
            </a:r>
            <a:endParaRPr lang="en-US" dirty="0"/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344343" y="3298393"/>
            <a:ext cx="84137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365125" algn="l"/>
                <a:tab pos="4572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tabLst>
                <a:tab pos="365125" algn="l"/>
                <a:tab pos="4572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tabLst>
                <a:tab pos="365125" algn="l"/>
                <a:tab pos="4572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tabLst>
                <a:tab pos="365125" algn="l"/>
                <a:tab pos="4572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tabLst>
                <a:tab pos="365125" algn="l"/>
                <a:tab pos="4572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4572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4572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4572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4572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On Friday evening, 15 June, migration </a:t>
            </a:r>
            <a:r>
              <a:rPr lang="en-US" smtClean="0"/>
              <a:t>will start: </a:t>
            </a:r>
            <a:r>
              <a:rPr lang="en-US" dirty="0" smtClean="0"/>
              <a:t>users may continue to use their email as always.</a:t>
            </a:r>
            <a:endParaRPr lang="en-US" dirty="0"/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341312" y="2665411"/>
            <a:ext cx="84137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365125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tabLst>
                <a:tab pos="365125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tabLst>
                <a:tab pos="365125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tabLst>
                <a:tab pos="365125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tabLst>
                <a:tab pos="365125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tabLst>
                <a:tab pos="365125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tabLst>
                <a:tab pos="365125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tabLst>
                <a:tab pos="365125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tabLst>
                <a:tab pos="365125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From Thu, 14 June, to Tue, 19 June</a:t>
            </a:r>
            <a:r>
              <a:rPr lang="en-US" smtClean="0"/>
              <a:t>, changing passwords </a:t>
            </a:r>
            <a:r>
              <a:rPr lang="en-US" dirty="0" smtClean="0"/>
              <a:t>will </a:t>
            </a:r>
            <a:r>
              <a:rPr lang="en-US" smtClean="0"/>
              <a:t>be particularly </a:t>
            </a:r>
            <a:r>
              <a:rPr lang="en-US" dirty="0" smtClean="0"/>
              <a:t>cumbersome and therefore users are </a:t>
            </a:r>
            <a:r>
              <a:rPr lang="en-US" smtClean="0"/>
              <a:t>discouraged from doing </a:t>
            </a:r>
            <a:r>
              <a:rPr lang="en-US" dirty="0" smtClean="0"/>
              <a:t>so.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" y="6356350"/>
            <a:ext cx="8534400" cy="365125"/>
          </a:xfrm>
        </p:spPr>
        <p:txBody>
          <a:bodyPr/>
          <a:lstStyle/>
          <a:p>
            <a:pPr>
              <a:tabLst>
                <a:tab pos="4206240" algn="ctr"/>
                <a:tab pos="9144000" algn="r"/>
              </a:tabLst>
              <a:defRPr/>
            </a:pPr>
            <a:fld id="{B2C14F7E-5C97-4FA9-A93A-D4AC59B55463}" type="slidenum">
              <a:rPr lang="en-US"/>
              <a:pPr>
                <a:tabLst>
                  <a:tab pos="4206240" algn="ctr"/>
                  <a:tab pos="9144000" algn="r"/>
                </a:tabLst>
                <a:defRPr/>
              </a:pPr>
              <a:t>2</a:t>
            </a:fld>
            <a:r>
              <a:rPr lang="en-US" dirty="0"/>
              <a:t>	</a:t>
            </a:r>
            <a:r>
              <a:rPr lang="en-US" dirty="0" smtClean="0"/>
              <a:t>365 Mail Move</a:t>
            </a:r>
            <a:r>
              <a:rPr lang="en-US" dirty="0"/>
              <a:t>	</a:t>
            </a:r>
            <a:r>
              <a:rPr lang="en-US" dirty="0" smtClean="0"/>
              <a:t>ICT S, June 2012</a:t>
            </a:r>
            <a:endParaRPr lang="en-US" dirty="0"/>
          </a:p>
        </p:txBody>
      </p:sp>
      <p:sp>
        <p:nvSpPr>
          <p:cNvPr id="3080" name="TextBox 6"/>
          <p:cNvSpPr txBox="1">
            <a:spLocks noChangeArrowheads="1"/>
          </p:cNvSpPr>
          <p:nvPr/>
        </p:nvSpPr>
        <p:spPr bwMode="auto">
          <a:xfrm>
            <a:off x="533400" y="1219200"/>
            <a:ext cx="81534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dirty="0" smtClean="0"/>
              <a:t>Microsoft upgrades its Exchange Mail Server infrastructure.</a:t>
            </a:r>
            <a:endParaRPr lang="en-US" dirty="0"/>
          </a:p>
          <a:p>
            <a:endParaRPr lang="en-US" dirty="0"/>
          </a:p>
          <a:p>
            <a:r>
              <a:rPr lang="en-US" dirty="0" smtClean="0"/>
              <a:t>Our mailboxes, physically located in Dublin and Amsterdam, will get migrated from MS Exchange 2007 (BPOS) to MS Exchange 2010 (Outlook 365) infrastructure.</a:t>
            </a:r>
            <a:endParaRPr lang="en-US" dirty="0"/>
          </a:p>
        </p:txBody>
      </p:sp>
      <p:sp>
        <p:nvSpPr>
          <p:cNvPr id="3081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3" grpId="0"/>
      <p:bldP spid="12" grpId="0"/>
      <p:bldP spid="11" grpId="0"/>
      <p:bldP spid="8" grpId="0"/>
      <p:bldP spid="308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changes, what remains?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52400" y="6356350"/>
            <a:ext cx="8839200" cy="365125"/>
          </a:xfrm>
        </p:spPr>
        <p:txBody>
          <a:bodyPr/>
          <a:lstStyle/>
          <a:p>
            <a:pPr>
              <a:tabLst>
                <a:tab pos="4206240" algn="ctr"/>
                <a:tab pos="9144000" algn="r"/>
              </a:tabLst>
              <a:defRPr/>
            </a:pPr>
            <a:fld id="{B2C14F7E-5C97-4FA9-A93A-D4AC59B55463}" type="slidenum">
              <a:rPr lang="en-US"/>
              <a:pPr>
                <a:tabLst>
                  <a:tab pos="4206240" algn="ctr"/>
                  <a:tab pos="9144000" algn="r"/>
                </a:tabLst>
                <a:defRPr/>
              </a:pPr>
              <a:t>3</a:t>
            </a:fld>
            <a:r>
              <a:rPr lang="en-US" dirty="0"/>
              <a:t>	365 Mail Move	ICT S, June 2012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143000"/>
            <a:ext cx="8229600" cy="34163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85750" indent="-285750" algn="just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>
                <a:latin typeface="+mn-lt"/>
              </a:rPr>
              <a:t>Infrastructure and Outlook Web </a:t>
            </a:r>
            <a:r>
              <a:rPr lang="en-US" dirty="0" smtClean="0">
                <a:latin typeface="+mn-lt"/>
              </a:rPr>
              <a:t>Access (OWA) </a:t>
            </a:r>
            <a:r>
              <a:rPr lang="en-US" dirty="0">
                <a:latin typeface="+mn-lt"/>
              </a:rPr>
              <a:t>are upgraded from Exchange </a:t>
            </a:r>
            <a:r>
              <a:rPr lang="en-US" dirty="0" smtClean="0">
                <a:latin typeface="+mn-lt"/>
              </a:rPr>
              <a:t>2007 to Exchange 2010</a:t>
            </a:r>
            <a:r>
              <a:rPr lang="en-US" dirty="0">
                <a:latin typeface="+mn-lt"/>
              </a:rPr>
              <a:t>.</a:t>
            </a:r>
          </a:p>
          <a:p>
            <a:pPr marL="285750" indent="-285750" algn="just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latin typeface="+mn-lt"/>
              </a:rPr>
              <a:t>In particular:</a:t>
            </a:r>
          </a:p>
          <a:p>
            <a:pPr marL="742950" lvl="1" indent="-285750" algn="just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latin typeface="+mn-lt"/>
              </a:rPr>
              <a:t>OWA’s functionality doesn’t differentiate any more between Internet Explorer and third party browsers.</a:t>
            </a:r>
          </a:p>
          <a:p>
            <a:pPr marL="742950" lvl="1" indent="-285750" algn="just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latin typeface="+mn-lt"/>
              </a:rPr>
              <a:t>OWA now offers integrated additional mailboxes, send-on-behalf-of rights for them, and attaching mail items by drag-and-drop.</a:t>
            </a:r>
          </a:p>
          <a:p>
            <a:pPr marL="742950" lvl="1" indent="-285750" algn="just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latin typeface="+mn-lt"/>
              </a:rPr>
              <a:t>Mobile devices are better supported.</a:t>
            </a:r>
          </a:p>
          <a:p>
            <a:pPr marL="742950" lvl="1" indent="-285750" algn="just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latin typeface="+mn-lt"/>
              </a:rPr>
              <a:t>Reading mail via IMAP becomes available.</a:t>
            </a:r>
            <a:endParaRPr lang="en-US" dirty="0">
              <a:latin typeface="+mn-lt"/>
            </a:endParaRP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latin typeface="+mn-lt"/>
              </a:rPr>
              <a:t>Dedicated Windows-based mail client profiles remain usable, and Outlook should re-configure automatically, other browsers or platforms will need manual intervention.</a:t>
            </a:r>
            <a:endParaRPr lang="en-US" dirty="0">
              <a:latin typeface="+mn-lt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577273" y="4368800"/>
            <a:ext cx="7696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3200" dirty="0" smtClean="0"/>
              <a:t>Information and/or </a:t>
            </a:r>
            <a:r>
              <a:rPr lang="en-US" sz="3200" dirty="0"/>
              <a:t>help?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93700" y="4953000"/>
            <a:ext cx="8458200" cy="135421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latin typeface="+mn-lt"/>
              </a:rPr>
              <a:t>ICT </a:t>
            </a:r>
            <a:r>
              <a:rPr lang="en-US" dirty="0">
                <a:latin typeface="+mn-lt"/>
              </a:rPr>
              <a:t>has detailed documentation </a:t>
            </a:r>
            <a:r>
              <a:rPr lang="en-US">
                <a:latin typeface="+mn-lt"/>
              </a:rPr>
              <a:t>on </a:t>
            </a:r>
            <a:r>
              <a:rPr lang="en-US" smtClean="0">
                <a:latin typeface="+mn-lt"/>
              </a:rPr>
              <a:t>the EUI </a:t>
            </a:r>
            <a:r>
              <a:rPr lang="en-US" dirty="0">
                <a:latin typeface="+mn-lt"/>
              </a:rPr>
              <a:t>W</a:t>
            </a:r>
            <a:r>
              <a:rPr lang="en-US" smtClean="0">
                <a:latin typeface="+mn-lt"/>
              </a:rPr>
              <a:t>eb </a:t>
            </a:r>
            <a:r>
              <a:rPr lang="en-US" dirty="0">
                <a:latin typeface="+mn-lt"/>
              </a:rPr>
              <a:t>pages, including </a:t>
            </a:r>
            <a:r>
              <a:rPr lang="en-US" b="1" i="1" dirty="0">
                <a:latin typeface="+mn-lt"/>
              </a:rPr>
              <a:t>frequently asked questions</a:t>
            </a:r>
            <a:r>
              <a:rPr lang="en-US" dirty="0">
                <a:latin typeface="+mn-lt"/>
              </a:rPr>
              <a:t>, all continuously updated. 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>
                <a:latin typeface="+mn-lt"/>
              </a:rPr>
              <a:t>A mailbox dedicated to the migration process has been created</a:t>
            </a:r>
            <a:r>
              <a:rPr lang="en-US">
                <a:latin typeface="+mn-lt"/>
              </a:rPr>
              <a:t>: </a:t>
            </a:r>
            <a:r>
              <a:rPr lang="en-US" b="1" i="1" smtClean="0">
                <a:latin typeface="+mn-lt"/>
              </a:rPr>
              <a:t>MailMove@EUI.eu</a:t>
            </a:r>
            <a:endParaRPr lang="en-US" b="1" i="1" dirty="0">
              <a:latin typeface="+mn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628650" algn="l"/>
              </a:tabLst>
              <a:defRPr/>
            </a:pPr>
            <a:endParaRPr lang="en-US" sz="1000" dirty="0" smtClean="0">
              <a:latin typeface="+mn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628650" algn="l"/>
              </a:tabLst>
              <a:defRPr/>
            </a:pPr>
            <a:r>
              <a:rPr lang="en-US" dirty="0" smtClean="0">
                <a:latin typeface="+mn-lt"/>
              </a:rPr>
              <a:t>FAQ</a:t>
            </a:r>
            <a:r>
              <a:rPr lang="en-US" dirty="0">
                <a:latin typeface="+mn-lt"/>
              </a:rPr>
              <a:t>:	</a:t>
            </a:r>
            <a:r>
              <a:rPr lang="en-US" i="1" dirty="0">
                <a:latin typeface="+mn-lt"/>
              </a:rPr>
              <a:t> </a:t>
            </a:r>
            <a:r>
              <a:rPr lang="en-US" sz="1600" i="1" dirty="0">
                <a:latin typeface="+mn-lt"/>
                <a:hlinkClick r:id="rId2"/>
              </a:rPr>
              <a:t>http://</a:t>
            </a:r>
            <a:r>
              <a:rPr lang="en-US" sz="1600" i="1" dirty="0" smtClean="0">
                <a:latin typeface="+mn-lt"/>
                <a:hlinkClick r:id="rId2"/>
              </a:rPr>
              <a:t>www.eui.eu/ServicesAndAdmin/ComputingService/EMail/365MoveFAQ.aspx </a:t>
            </a:r>
            <a:endParaRPr lang="en-US" sz="1600" i="1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User experience after the move #1 (OWA)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1625" y="6356350"/>
            <a:ext cx="8531225" cy="365125"/>
          </a:xfrm>
        </p:spPr>
        <p:txBody>
          <a:bodyPr/>
          <a:lstStyle/>
          <a:p>
            <a:pPr>
              <a:tabLst>
                <a:tab pos="4206240" algn="ctr"/>
                <a:tab pos="9144000" algn="r"/>
              </a:tabLst>
              <a:defRPr/>
            </a:pPr>
            <a:fld id="{B2C14F7E-5C97-4FA9-A93A-D4AC59B55463}" type="slidenum">
              <a:rPr lang="en-US"/>
              <a:pPr>
                <a:tabLst>
                  <a:tab pos="4206240" algn="ctr"/>
                  <a:tab pos="9144000" algn="r"/>
                </a:tabLst>
                <a:defRPr/>
              </a:pPr>
              <a:t>4</a:t>
            </a:fld>
            <a:r>
              <a:rPr lang="en-US" dirty="0"/>
              <a:t>	365 Mail Move	ICT S, June 2012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9600" y="1371600"/>
            <a:ext cx="7924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You continue to use </a:t>
            </a:r>
            <a:r>
              <a:rPr lang="en-US" smtClean="0"/>
              <a:t>the WebMail </a:t>
            </a:r>
            <a:r>
              <a:rPr lang="en-US" dirty="0" smtClean="0"/>
              <a:t>hyperlink on </a:t>
            </a:r>
            <a:r>
              <a:rPr lang="en-US" smtClean="0"/>
              <a:t>our Web pages</a:t>
            </a:r>
            <a:r>
              <a:rPr lang="en-US" dirty="0" smtClean="0"/>
              <a:t>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After successful login you get automatically redirected to the new OWA page (</a:t>
            </a:r>
            <a:r>
              <a:rPr lang="en-US" dirty="0" smtClean="0">
                <a:hlinkClick r:id="rId2"/>
              </a:rPr>
              <a:t>http://mail.office365.com</a:t>
            </a:r>
            <a:r>
              <a:rPr lang="en-US" dirty="0" smtClean="0"/>
              <a:t>), where you’ll have to login again.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After your first login you are asked to select your time-zone and preferred language (which </a:t>
            </a:r>
            <a:r>
              <a:rPr lang="en-US" smtClean="0"/>
              <a:t>can also be changed later</a:t>
            </a:r>
            <a:r>
              <a:rPr lang="en-US" dirty="0" smtClean="0"/>
              <a:t>).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You may have to set some folder views, you continue to work as always.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200" y="3352800"/>
            <a:ext cx="8463352" cy="305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1143000"/>
          </a:xfrm>
        </p:spPr>
        <p:txBody>
          <a:bodyPr/>
          <a:lstStyle/>
          <a:p>
            <a:r>
              <a:rPr lang="en-US" sz="2800" dirty="0" smtClean="0"/>
              <a:t>User experience after the move #2 (Outlook on Windows)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1625" y="6356350"/>
            <a:ext cx="8531225" cy="365125"/>
          </a:xfrm>
        </p:spPr>
        <p:txBody>
          <a:bodyPr/>
          <a:lstStyle/>
          <a:p>
            <a:pPr>
              <a:tabLst>
                <a:tab pos="4206240" algn="ctr"/>
                <a:tab pos="9144000" algn="r"/>
              </a:tabLst>
              <a:defRPr/>
            </a:pPr>
            <a:fld id="{B2C14F7E-5C97-4FA9-A93A-D4AC59B55463}" type="slidenum">
              <a:rPr lang="en-US"/>
              <a:pPr>
                <a:tabLst>
                  <a:tab pos="4206240" algn="ctr"/>
                  <a:tab pos="9144000" algn="r"/>
                </a:tabLst>
                <a:defRPr/>
              </a:pPr>
              <a:t>5</a:t>
            </a:fld>
            <a:r>
              <a:rPr lang="en-US" dirty="0"/>
              <a:t>	365 Mail Move	ICT S, June 2012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9600" y="1371600"/>
            <a:ext cx="79248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The first time you login using Sign-In as before.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If Outlook doesn’t start automatically you launch Outlook manually, selecting the profile you want to use.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You’ll be asked to accept re-configuration of your profile; you confirm.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You quit and re-start Outlook, and you’ll have to be patient as re-configuration may take a long time (up to about 20 minutes).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You continue to work as always, and every time from then on you start up Outlook directly and forget about the Sign-In tool (which will be removed by us at a later date).</a:t>
            </a:r>
          </a:p>
          <a:p>
            <a:pPr marL="742950" lvl="1" indent="-285750">
              <a:buFont typeface="Arial" pitchFamily="34" charset="0"/>
              <a:buChar char="•"/>
            </a:pPr>
            <a:endParaRPr lang="en-US" dirty="0" smtClean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53438" y="4038600"/>
            <a:ext cx="3393930" cy="22870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2000" y="4233922"/>
            <a:ext cx="3890962" cy="13387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Curved Connector 5"/>
          <p:cNvCxnSpPr/>
          <p:nvPr/>
        </p:nvCxnSpPr>
        <p:spPr>
          <a:xfrm flipV="1">
            <a:off x="4419600" y="5572663"/>
            <a:ext cx="3581400" cy="523337"/>
          </a:xfrm>
          <a:prstGeom prst="curvedConnector3">
            <a:avLst>
              <a:gd name="adj1" fmla="val 101838"/>
            </a:avLst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173316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User experience after the move #3 (mobiles)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1625" y="6356350"/>
            <a:ext cx="8531225" cy="365125"/>
          </a:xfrm>
        </p:spPr>
        <p:txBody>
          <a:bodyPr/>
          <a:lstStyle/>
          <a:p>
            <a:pPr>
              <a:tabLst>
                <a:tab pos="4206240" algn="ctr"/>
                <a:tab pos="9144000" algn="r"/>
              </a:tabLst>
              <a:defRPr/>
            </a:pPr>
            <a:fld id="{B2C14F7E-5C97-4FA9-A93A-D4AC59B55463}" type="slidenum">
              <a:rPr lang="en-US"/>
              <a:pPr>
                <a:tabLst>
                  <a:tab pos="4206240" algn="ctr"/>
                  <a:tab pos="9144000" algn="r"/>
                </a:tabLst>
                <a:defRPr/>
              </a:pPr>
              <a:t>6</a:t>
            </a:fld>
            <a:r>
              <a:rPr lang="en-US" dirty="0"/>
              <a:t>	365 Mail Move	ICT S, June 2012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9600" y="1143000"/>
            <a:ext cx="7924800" cy="21929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/>
              <a:t>Attention! EUI BlackBerry users should </a:t>
            </a:r>
            <a:r>
              <a:rPr lang="en-US" b="1" i="1" dirty="0"/>
              <a:t>not</a:t>
            </a:r>
            <a:r>
              <a:rPr lang="en-US" dirty="0"/>
              <a:t> try </a:t>
            </a:r>
            <a:r>
              <a:rPr lang="en-US"/>
              <a:t>to </a:t>
            </a:r>
            <a:r>
              <a:rPr lang="en-US" smtClean="0"/>
              <a:t>re-configure </a:t>
            </a:r>
            <a:r>
              <a:rPr lang="en-US" dirty="0"/>
              <a:t>their BES (BlackBerry Enterprise Service). Individual </a:t>
            </a:r>
            <a:r>
              <a:rPr lang="en-US"/>
              <a:t>re-configuration </a:t>
            </a:r>
            <a:r>
              <a:rPr lang="en-US" smtClean="0"/>
              <a:t>following </a:t>
            </a:r>
            <a:r>
              <a:rPr lang="en-US" dirty="0"/>
              <a:t>data backup will be performed by technicians on individual appointments.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20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mtClean="0"/>
              <a:t>You re-configure </a:t>
            </a:r>
            <a:r>
              <a:rPr lang="en-US" dirty="0" smtClean="0"/>
              <a:t>your mobile device according </a:t>
            </a:r>
            <a:r>
              <a:rPr lang="en-US" dirty="0"/>
              <a:t>to </a:t>
            </a:r>
            <a:r>
              <a:rPr lang="en-US"/>
              <a:t>our </a:t>
            </a:r>
            <a:r>
              <a:rPr lang="en-US" smtClean="0"/>
              <a:t>Web page </a:t>
            </a:r>
            <a:endParaRPr lang="en-US" dirty="0" smtClean="0"/>
          </a:p>
          <a:p>
            <a:endParaRPr lang="en-US" sz="500" dirty="0" smtClean="0"/>
          </a:p>
          <a:p>
            <a:r>
              <a:rPr lang="en-US" sz="1150" dirty="0" smtClean="0">
                <a:hlinkClick r:id="rId2"/>
              </a:rPr>
              <a:t>http</a:t>
            </a:r>
            <a:r>
              <a:rPr lang="en-US" sz="1150" dirty="0">
                <a:hlinkClick r:id="rId2"/>
              </a:rPr>
              <a:t>://</a:t>
            </a:r>
            <a:r>
              <a:rPr lang="en-US" sz="1150" dirty="0" smtClean="0">
                <a:hlinkClick r:id="rId2"/>
              </a:rPr>
              <a:t>www.eui.eu/ServicesAndAdmin/ComputingService/EMail/365MailClientConfigurationSettings.aspx#MobileDevices</a:t>
            </a:r>
            <a:endParaRPr lang="en-US" sz="1150" dirty="0" smtClean="0"/>
          </a:p>
          <a:p>
            <a:pPr marL="285750" indent="-285750">
              <a:buFont typeface="Arial" pitchFamily="34" charset="0"/>
              <a:buChar char="•"/>
            </a:pPr>
            <a:endParaRPr lang="en-US" sz="5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You start using it.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500" dirty="0" smtClean="0"/>
          </a:p>
        </p:txBody>
      </p:sp>
      <p:sp>
        <p:nvSpPr>
          <p:cNvPr id="10" name="TextBox 9"/>
          <p:cNvSpPr txBox="1"/>
          <p:nvPr/>
        </p:nvSpPr>
        <p:spPr>
          <a:xfrm>
            <a:off x="3505200" y="3505200"/>
            <a:ext cx="2362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I-Phone example: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63467" y="3914681"/>
            <a:ext cx="3090863" cy="23872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105400" y="3933731"/>
            <a:ext cx="3035864" cy="23682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Straight Arrow Connector 4"/>
          <p:cNvCxnSpPr/>
          <p:nvPr/>
        </p:nvCxnSpPr>
        <p:spPr>
          <a:xfrm>
            <a:off x="2287443" y="4724400"/>
            <a:ext cx="3533775" cy="0"/>
          </a:xfrm>
          <a:prstGeom prst="straightConnector1">
            <a:avLst/>
          </a:prstGeom>
          <a:ln w="28575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063439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And at the end</a:t>
            </a:r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1625" y="6356350"/>
            <a:ext cx="8531225" cy="365125"/>
          </a:xfrm>
        </p:spPr>
        <p:txBody>
          <a:bodyPr/>
          <a:lstStyle/>
          <a:p>
            <a:pPr>
              <a:tabLst>
                <a:tab pos="4206240" algn="ctr"/>
                <a:tab pos="9144000" algn="r"/>
              </a:tabLst>
              <a:defRPr/>
            </a:pPr>
            <a:fld id="{B2C14F7E-5C97-4FA9-A93A-D4AC59B55463}" type="slidenum">
              <a:rPr lang="en-US"/>
              <a:pPr>
                <a:tabLst>
                  <a:tab pos="4206240" algn="ctr"/>
                  <a:tab pos="9144000" algn="r"/>
                </a:tabLst>
                <a:defRPr/>
              </a:pPr>
              <a:t>7</a:t>
            </a:fld>
            <a:r>
              <a:rPr lang="en-US" dirty="0"/>
              <a:t>	365 Mail Move	ICT S, June 2012</a:t>
            </a:r>
          </a:p>
        </p:txBody>
      </p:sp>
      <p:sp>
        <p:nvSpPr>
          <p:cNvPr id="7" name="Rectangle 6"/>
          <p:cNvSpPr/>
          <p:nvPr/>
        </p:nvSpPr>
        <p:spPr>
          <a:xfrm>
            <a:off x="304800" y="1219200"/>
            <a:ext cx="84582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500" dirty="0" smtClean="0"/>
          </a:p>
          <a:p>
            <a:pPr algn="ctr"/>
            <a:endParaRPr lang="en-US" sz="500" dirty="0" smtClean="0"/>
          </a:p>
          <a:p>
            <a:pPr algn="ctr"/>
            <a:r>
              <a:rPr lang="en-US" sz="2000" dirty="0" smtClean="0"/>
              <a:t>Please have patience!  And don’t panic!</a:t>
            </a:r>
            <a:endParaRPr lang="en-US" sz="1000" dirty="0" smtClean="0"/>
          </a:p>
          <a:p>
            <a:pPr marL="285750" indent="-285750" algn="ctr">
              <a:buFont typeface="Arial" pitchFamily="34" charset="0"/>
              <a:buChar char="•"/>
            </a:pPr>
            <a:endParaRPr lang="en-US" sz="10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Whoever wants to use his/her email immediately after the move without delays has to change the password before Thu, 14 June.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It’s a rolling transition, we don’t know when single mailboxes will be moved, and all have to be processed together.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It may happen that some features temporarily won’t work on Monday, 18 June, but we’ll do our best to fix them as soon as possible.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On-site support for portables (laptops and mobile devices) is offered from 9 a.m. to 5 p.m. at the Badia, Room 2.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In other buildings please contact your local IT User Support (Site Office).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EUI Blackberry devices are treated separately (by individual appointments).</a:t>
            </a:r>
          </a:p>
          <a:p>
            <a:pPr algn="ctr"/>
            <a:endParaRPr lang="en-US" sz="1050" dirty="0" smtClean="0"/>
          </a:p>
          <a:p>
            <a:pPr algn="ctr"/>
            <a:r>
              <a:rPr lang="en-US" dirty="0" smtClean="0"/>
              <a:t>And </a:t>
            </a:r>
            <a:r>
              <a:rPr lang="en-US" dirty="0"/>
              <a:t>don’t forget, you can always contact </a:t>
            </a:r>
            <a:endParaRPr lang="en-US" dirty="0" smtClean="0"/>
          </a:p>
          <a:p>
            <a:pPr algn="ctr"/>
            <a:endParaRPr lang="en-US" sz="500" dirty="0"/>
          </a:p>
          <a:p>
            <a:pPr algn="ctr"/>
            <a:r>
              <a:rPr lang="en-US" i="1" dirty="0" smtClean="0"/>
              <a:t>MailMove@EUI.eu</a:t>
            </a:r>
            <a:r>
              <a:rPr lang="en-US" dirty="0" smtClean="0"/>
              <a:t> </a:t>
            </a:r>
          </a:p>
          <a:p>
            <a:pPr algn="ctr"/>
            <a:endParaRPr lang="en-US" sz="500" dirty="0"/>
          </a:p>
          <a:p>
            <a:pPr algn="ctr"/>
            <a:r>
              <a:rPr lang="en-US" dirty="0" smtClean="0"/>
              <a:t>or </a:t>
            </a:r>
            <a:r>
              <a:rPr lang="en-US" dirty="0"/>
              <a:t>consult the FAQ: </a:t>
            </a:r>
            <a:r>
              <a:rPr lang="en-US" i="1" dirty="0"/>
              <a:t> </a:t>
            </a:r>
          </a:p>
          <a:p>
            <a:endParaRPr lang="en-US" sz="800" i="1" dirty="0"/>
          </a:p>
          <a:p>
            <a:pPr algn="ctr"/>
            <a:r>
              <a:rPr lang="en-US" i="1" dirty="0"/>
              <a:t> </a:t>
            </a:r>
            <a:r>
              <a:rPr lang="en-US" sz="1700" i="1" dirty="0">
                <a:hlinkClick r:id="rId2"/>
              </a:rPr>
              <a:t>http://</a:t>
            </a:r>
            <a:r>
              <a:rPr lang="en-US" sz="1700" i="1" dirty="0" smtClean="0">
                <a:hlinkClick r:id="rId2"/>
              </a:rPr>
              <a:t>www.eui.eu/ServicesAndAdmin/ComputingService/EMail/365MoveFAQ.aspx</a:t>
            </a:r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xmlns="" val="1765855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300</TotalTime>
  <Words>736</Words>
  <Application>Microsoft Office PowerPoint</Application>
  <PresentationFormat>On-screen Show (4:3)</PresentationFormat>
  <Paragraphs>69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Presenting the 365 Mail Move</vt:lpstr>
      <vt:lpstr>Overview</vt:lpstr>
      <vt:lpstr>What changes, what remains?</vt:lpstr>
      <vt:lpstr>User experience after the move #1 (OWA)</vt:lpstr>
      <vt:lpstr>User experience after the move #2 (Outlook on Windows)</vt:lpstr>
      <vt:lpstr>User experience after the move #3 (mobiles)</vt:lpstr>
      <vt:lpstr>And at the end</vt:lpstr>
    </vt:vector>
  </TitlesOfParts>
  <Company>EUI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Migration to new EUI e-mail infrastructure</dc:title>
  <dc:creator>Michael Goerke</dc:creator>
  <cp:lastModifiedBy>Bonnie Bonis</cp:lastModifiedBy>
  <cp:revision>77</cp:revision>
  <dcterms:created xsi:type="dcterms:W3CDTF">2011-01-29T15:32:54Z</dcterms:created>
  <dcterms:modified xsi:type="dcterms:W3CDTF">2012-06-08T12:53:56Z</dcterms:modified>
</cp:coreProperties>
</file>