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E2FA2B-A94F-4E30-841F-60BF4CAEAB0B}" type="datetimeFigureOut">
              <a:rPr lang="en-US" smtClean="0"/>
              <a:t>3/20/2012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BE3D87-D19F-416C-A00E-8441D006371A}" type="slidenum">
              <a:rPr lang="en-US" smtClean="0"/>
              <a:t>‹#›</a:t>
            </a:fld>
            <a:endParaRPr lang="en-US"/>
          </a:p>
        </p:txBody>
      </p:sp>
    </p:spTree>
    <p:extLst>
      <p:ext uri="{BB962C8B-B14F-4D97-AF65-F5344CB8AC3E}">
        <p14:creationId xmlns:p14="http://schemas.microsoft.com/office/powerpoint/2010/main" val="3264384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460261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93044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2498898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259905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2083488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13-Mar-2012</a:t>
            </a:r>
            <a:endParaRPr lang="en-US"/>
          </a:p>
        </p:txBody>
      </p:sp>
      <p:sp>
        <p:nvSpPr>
          <p:cNvPr id="6" name="Footer Placeholder 5"/>
          <p:cNvSpPr>
            <a:spLocks noGrp="1"/>
          </p:cNvSpPr>
          <p:nvPr>
            <p:ph type="ftr" sz="quarter" idx="11"/>
          </p:nvPr>
        </p:nvSpPr>
        <p:spPr/>
        <p:txBody>
          <a:bodyPr/>
          <a:lstStyle/>
          <a:p>
            <a:r>
              <a:rPr lang="en-US" smtClean="0"/>
              <a:t>DL's Management</a:t>
            </a:r>
            <a:endParaRPr lang="en-US"/>
          </a:p>
        </p:txBody>
      </p:sp>
      <p:sp>
        <p:nvSpPr>
          <p:cNvPr id="7" name="Slide Number Placeholder 6"/>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174772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13-Mar-2012</a:t>
            </a:r>
            <a:endParaRPr lang="en-US"/>
          </a:p>
        </p:txBody>
      </p:sp>
      <p:sp>
        <p:nvSpPr>
          <p:cNvPr id="8" name="Footer Placeholder 7"/>
          <p:cNvSpPr>
            <a:spLocks noGrp="1"/>
          </p:cNvSpPr>
          <p:nvPr>
            <p:ph type="ftr" sz="quarter" idx="11"/>
          </p:nvPr>
        </p:nvSpPr>
        <p:spPr/>
        <p:txBody>
          <a:bodyPr/>
          <a:lstStyle/>
          <a:p>
            <a:r>
              <a:rPr lang="en-US" smtClean="0"/>
              <a:t>DL's Management</a:t>
            </a:r>
            <a:endParaRPr lang="en-US"/>
          </a:p>
        </p:txBody>
      </p:sp>
      <p:sp>
        <p:nvSpPr>
          <p:cNvPr id="9" name="Slide Number Placeholder 8"/>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1121954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13-Mar-2012</a:t>
            </a:r>
            <a:endParaRPr lang="en-US"/>
          </a:p>
        </p:txBody>
      </p:sp>
      <p:sp>
        <p:nvSpPr>
          <p:cNvPr id="4" name="Footer Placeholder 3"/>
          <p:cNvSpPr>
            <a:spLocks noGrp="1"/>
          </p:cNvSpPr>
          <p:nvPr>
            <p:ph type="ftr" sz="quarter" idx="11"/>
          </p:nvPr>
        </p:nvSpPr>
        <p:spPr/>
        <p:txBody>
          <a:bodyPr/>
          <a:lstStyle/>
          <a:p>
            <a:r>
              <a:rPr lang="en-US" smtClean="0"/>
              <a:t>DL's Management</a:t>
            </a:r>
            <a:endParaRPr lang="en-US"/>
          </a:p>
        </p:txBody>
      </p:sp>
      <p:sp>
        <p:nvSpPr>
          <p:cNvPr id="5" name="Slide Number Placeholder 4"/>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3497431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13-Mar-2012</a:t>
            </a:r>
            <a:endParaRPr lang="en-US"/>
          </a:p>
        </p:txBody>
      </p:sp>
      <p:sp>
        <p:nvSpPr>
          <p:cNvPr id="3" name="Footer Placeholder 2"/>
          <p:cNvSpPr>
            <a:spLocks noGrp="1"/>
          </p:cNvSpPr>
          <p:nvPr>
            <p:ph type="ftr" sz="quarter" idx="11"/>
          </p:nvPr>
        </p:nvSpPr>
        <p:spPr/>
        <p:txBody>
          <a:bodyPr/>
          <a:lstStyle/>
          <a:p>
            <a:r>
              <a:rPr lang="en-US" smtClean="0"/>
              <a:t>DL's Management</a:t>
            </a:r>
            <a:endParaRPr lang="en-US"/>
          </a:p>
        </p:txBody>
      </p:sp>
      <p:sp>
        <p:nvSpPr>
          <p:cNvPr id="4" name="Slide Number Placeholder 3"/>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4035354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13-Mar-2012</a:t>
            </a:r>
            <a:endParaRPr lang="en-US"/>
          </a:p>
        </p:txBody>
      </p:sp>
      <p:sp>
        <p:nvSpPr>
          <p:cNvPr id="6" name="Footer Placeholder 5"/>
          <p:cNvSpPr>
            <a:spLocks noGrp="1"/>
          </p:cNvSpPr>
          <p:nvPr>
            <p:ph type="ftr" sz="quarter" idx="11"/>
          </p:nvPr>
        </p:nvSpPr>
        <p:spPr/>
        <p:txBody>
          <a:bodyPr/>
          <a:lstStyle/>
          <a:p>
            <a:r>
              <a:rPr lang="en-US" smtClean="0"/>
              <a:t>DL's Management</a:t>
            </a:r>
            <a:endParaRPr lang="en-US"/>
          </a:p>
        </p:txBody>
      </p:sp>
      <p:sp>
        <p:nvSpPr>
          <p:cNvPr id="7" name="Slide Number Placeholder 6"/>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91849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13-Mar-2012</a:t>
            </a:r>
            <a:endParaRPr lang="en-US"/>
          </a:p>
        </p:txBody>
      </p:sp>
      <p:sp>
        <p:nvSpPr>
          <p:cNvPr id="6" name="Footer Placeholder 5"/>
          <p:cNvSpPr>
            <a:spLocks noGrp="1"/>
          </p:cNvSpPr>
          <p:nvPr>
            <p:ph type="ftr" sz="quarter" idx="11"/>
          </p:nvPr>
        </p:nvSpPr>
        <p:spPr/>
        <p:txBody>
          <a:bodyPr/>
          <a:lstStyle/>
          <a:p>
            <a:r>
              <a:rPr lang="en-US" smtClean="0"/>
              <a:t>DL's Management</a:t>
            </a:r>
            <a:endParaRPr lang="en-US"/>
          </a:p>
        </p:txBody>
      </p:sp>
      <p:sp>
        <p:nvSpPr>
          <p:cNvPr id="7" name="Slide Number Placeholder 6"/>
          <p:cNvSpPr>
            <a:spLocks noGrp="1"/>
          </p:cNvSpPr>
          <p:nvPr>
            <p:ph type="sldNum" sz="quarter" idx="12"/>
          </p:nvPr>
        </p:nvSpPr>
        <p:spPr/>
        <p:txBody>
          <a:bodyPr/>
          <a:lstStyle/>
          <a:p>
            <a:fld id="{7A81DEBD-D528-4E44-AD14-1D10B0C3F6E7}" type="slidenum">
              <a:rPr lang="en-US" smtClean="0"/>
              <a:t>‹#›</a:t>
            </a:fld>
            <a:endParaRPr lang="en-US"/>
          </a:p>
        </p:txBody>
      </p:sp>
    </p:spTree>
    <p:extLst>
      <p:ext uri="{BB962C8B-B14F-4D97-AF65-F5344CB8AC3E}">
        <p14:creationId xmlns:p14="http://schemas.microsoft.com/office/powerpoint/2010/main" val="2962517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13-Mar-2012</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DL's Management</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81DEBD-D528-4E44-AD14-1D10B0C3F6E7}" type="slidenum">
              <a:rPr lang="en-US" smtClean="0"/>
              <a:t>‹#›</a:t>
            </a:fld>
            <a:endParaRPr lang="en-US"/>
          </a:p>
        </p:txBody>
      </p:sp>
    </p:spTree>
    <p:extLst>
      <p:ext uri="{BB962C8B-B14F-4D97-AF65-F5344CB8AC3E}">
        <p14:creationId xmlns:p14="http://schemas.microsoft.com/office/powerpoint/2010/main" val="67866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ui.eu/ServicesAndAdmin/ComputingService/PolicyDocuments/CurrentDLs.aspx" TargetMode="External"/><Relationship Id="rId2" Type="http://schemas.openxmlformats.org/officeDocument/2006/relationships/hyperlink" Target="http://admanager.iue.private/" TargetMode="External"/><Relationship Id="rId1" Type="http://schemas.openxmlformats.org/officeDocument/2006/relationships/slideLayout" Target="../slideLayouts/slideLayout2.xml"/><Relationship Id="rId4" Type="http://schemas.openxmlformats.org/officeDocument/2006/relationships/hyperlink" Target="mailto:Communications.Service@EUI.e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eui.eu/ServicesAndAdmin/ComputingService/PolicyDocuments/EUIDLs.aspx" TargetMode="External"/><Relationship Id="rId2" Type="http://schemas.openxmlformats.org/officeDocument/2006/relationships/hyperlink" Target="mailto:communications.service@eui.eu" TargetMode="External"/><Relationship Id="rId1" Type="http://schemas.openxmlformats.org/officeDocument/2006/relationships/slideLayout" Target="../slideLayouts/slideLayout2.xml"/><Relationship Id="rId4" Type="http://schemas.openxmlformats.org/officeDocument/2006/relationships/hyperlink" Target="http://admanager.iue.privat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Distribution Lists Management</a:t>
            </a:r>
            <a:endParaRPr lang="en-US" dirty="0"/>
          </a:p>
        </p:txBody>
      </p:sp>
      <p:sp>
        <p:nvSpPr>
          <p:cNvPr id="7" name="Subtitle 6"/>
          <p:cNvSpPr>
            <a:spLocks noGrp="1"/>
          </p:cNvSpPr>
          <p:nvPr>
            <p:ph type="subTitle" idx="1"/>
          </p:nvPr>
        </p:nvSpPr>
        <p:spPr/>
        <p:txBody>
          <a:bodyPr/>
          <a:lstStyle/>
          <a:p>
            <a:r>
              <a:rPr lang="en-US" dirty="0" smtClean="0"/>
              <a:t>13 March 2012, ICT Service</a:t>
            </a:r>
            <a:endParaRPr lang="en-US" dirty="0"/>
          </a:p>
        </p:txBody>
      </p:sp>
    </p:spTree>
    <p:extLst>
      <p:ext uri="{BB962C8B-B14F-4D97-AF65-F5344CB8AC3E}">
        <p14:creationId xmlns:p14="http://schemas.microsoft.com/office/powerpoint/2010/main" val="2115298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3568" y="404664"/>
            <a:ext cx="7772400" cy="1254001"/>
          </a:xfrm>
        </p:spPr>
        <p:txBody>
          <a:bodyPr/>
          <a:lstStyle/>
          <a:p>
            <a:r>
              <a:rPr lang="en-US" dirty="0" smtClean="0"/>
              <a:t>Three types of DLs</a:t>
            </a:r>
            <a:endParaRPr lang="en-US" dirty="0"/>
          </a:p>
        </p:txBody>
      </p:sp>
      <p:sp>
        <p:nvSpPr>
          <p:cNvPr id="5" name="Subtitle 4"/>
          <p:cNvSpPr>
            <a:spLocks noGrp="1"/>
          </p:cNvSpPr>
          <p:nvPr>
            <p:ph type="subTitle" idx="1"/>
          </p:nvPr>
        </p:nvSpPr>
        <p:spPr>
          <a:xfrm>
            <a:off x="1331640" y="1556792"/>
            <a:ext cx="6372000" cy="4680520"/>
          </a:xfrm>
        </p:spPr>
        <p:txBody>
          <a:bodyPr>
            <a:normAutofit fontScale="85000" lnSpcReduction="20000"/>
          </a:bodyPr>
          <a:lstStyle/>
          <a:p>
            <a:pPr marL="457200" indent="-457200" algn="l">
              <a:buFont typeface="Arial" pitchFamily="34" charset="0"/>
              <a:buChar char="•"/>
            </a:pPr>
            <a:r>
              <a:rPr lang="en-US" dirty="0" smtClean="0">
                <a:solidFill>
                  <a:schemeClr val="tx1"/>
                </a:solidFill>
              </a:rPr>
              <a:t>Global or institutional DLs</a:t>
            </a:r>
          </a:p>
          <a:p>
            <a:pPr marL="914400" lvl="1" indent="-457200" algn="l">
              <a:buFont typeface="Arial" pitchFamily="34" charset="0"/>
              <a:buChar char="•"/>
            </a:pPr>
            <a:r>
              <a:rPr lang="en-US" dirty="0" smtClean="0">
                <a:solidFill>
                  <a:schemeClr val="tx1"/>
                </a:solidFill>
              </a:rPr>
              <a:t>Maintained by ICT Service</a:t>
            </a:r>
          </a:p>
          <a:p>
            <a:pPr marL="914400" lvl="1" indent="-457200" algn="l">
              <a:buFont typeface="Arial" pitchFamily="34" charset="0"/>
              <a:buChar char="•"/>
            </a:pPr>
            <a:r>
              <a:rPr lang="en-US" dirty="0" smtClean="0">
                <a:solidFill>
                  <a:schemeClr val="tx1"/>
                </a:solidFill>
              </a:rPr>
              <a:t>Content automatically updated</a:t>
            </a:r>
          </a:p>
          <a:p>
            <a:pPr lvl="2" algn="l"/>
            <a:r>
              <a:rPr lang="en-US" dirty="0" smtClean="0">
                <a:solidFill>
                  <a:schemeClr val="tx1"/>
                </a:solidFill>
              </a:rPr>
              <a:t>(10 days before arrival and 60 days after</a:t>
            </a:r>
          </a:p>
          <a:p>
            <a:pPr lvl="2" algn="l"/>
            <a:r>
              <a:rPr lang="en-US" dirty="0" smtClean="0">
                <a:solidFill>
                  <a:schemeClr val="tx1"/>
                </a:solidFill>
              </a:rPr>
              <a:t> departure, dates are taken from CPR)</a:t>
            </a:r>
          </a:p>
          <a:p>
            <a:pPr marL="914400" lvl="1" indent="-457200" algn="l">
              <a:buFont typeface="Arial" pitchFamily="34" charset="0"/>
              <a:buChar char="•"/>
            </a:pPr>
            <a:r>
              <a:rPr lang="en-US" dirty="0" smtClean="0">
                <a:solidFill>
                  <a:schemeClr val="tx1"/>
                </a:solidFill>
              </a:rPr>
              <a:t>Sender permission is set at request of Communications Service</a:t>
            </a:r>
          </a:p>
          <a:p>
            <a:pPr marL="457200" indent="-457200" algn="l">
              <a:buFont typeface="Arial" pitchFamily="34" charset="0"/>
              <a:buChar char="•"/>
            </a:pPr>
            <a:r>
              <a:rPr lang="en-US" dirty="0" smtClean="0">
                <a:solidFill>
                  <a:schemeClr val="tx1"/>
                </a:solidFill>
              </a:rPr>
              <a:t>Local DLs</a:t>
            </a:r>
          </a:p>
          <a:p>
            <a:pPr marL="914400" lvl="1" indent="-457200" algn="l">
              <a:buFont typeface="Arial" pitchFamily="34" charset="0"/>
              <a:buChar char="•"/>
            </a:pPr>
            <a:r>
              <a:rPr lang="en-US" dirty="0" smtClean="0">
                <a:solidFill>
                  <a:schemeClr val="tx1"/>
                </a:solidFill>
              </a:rPr>
              <a:t>Administrative assistants manage members and senders</a:t>
            </a:r>
          </a:p>
          <a:p>
            <a:pPr marL="457200" indent="-457200" algn="l">
              <a:buFont typeface="Arial" pitchFamily="34" charset="0"/>
              <a:buChar char="•"/>
            </a:pPr>
            <a:r>
              <a:rPr lang="en-US" dirty="0" smtClean="0">
                <a:solidFill>
                  <a:schemeClr val="tx1"/>
                </a:solidFill>
              </a:rPr>
              <a:t>DLs for interest groups</a:t>
            </a:r>
          </a:p>
          <a:p>
            <a:pPr marL="914400" lvl="1" indent="-457200" algn="l">
              <a:buFont typeface="Arial" pitchFamily="34" charset="0"/>
              <a:buChar char="•"/>
            </a:pPr>
            <a:r>
              <a:rPr lang="en-US" dirty="0" smtClean="0">
                <a:solidFill>
                  <a:schemeClr val="tx1"/>
                </a:solidFill>
              </a:rPr>
              <a:t>Maintainers offer subscription and un-subscribe members on request</a:t>
            </a:r>
          </a:p>
          <a:p>
            <a:pPr marL="914400" lvl="1" indent="-457200" algn="l">
              <a:buFont typeface="Arial" pitchFamily="34" charset="0"/>
              <a:buChar char="•"/>
            </a:pPr>
            <a:endParaRPr lang="en-US" dirty="0"/>
          </a:p>
        </p:txBody>
      </p:sp>
      <p:sp>
        <p:nvSpPr>
          <p:cNvPr id="6" name="Date Placeholder 5"/>
          <p:cNvSpPr>
            <a:spLocks noGrp="1"/>
          </p:cNvSpPr>
          <p:nvPr>
            <p:ph type="dt" sz="half" idx="10"/>
          </p:nvPr>
        </p:nvSpPr>
        <p:spPr/>
        <p:txBody>
          <a:bodyPr/>
          <a:lstStyle/>
          <a:p>
            <a:r>
              <a:rPr lang="en-US" smtClean="0"/>
              <a:t>13-Mar-2012</a:t>
            </a:r>
            <a:endParaRPr lang="en-US"/>
          </a:p>
        </p:txBody>
      </p:sp>
      <p:sp>
        <p:nvSpPr>
          <p:cNvPr id="7" name="Footer Placeholder 6"/>
          <p:cNvSpPr>
            <a:spLocks noGrp="1"/>
          </p:cNvSpPr>
          <p:nvPr>
            <p:ph type="ftr" sz="quarter" idx="11"/>
          </p:nvPr>
        </p:nvSpPr>
        <p:spPr/>
        <p:txBody>
          <a:bodyPr/>
          <a:lstStyle/>
          <a:p>
            <a:r>
              <a:rPr lang="en-US" smtClean="0"/>
              <a:t>DL's Management</a:t>
            </a:r>
            <a:endParaRPr lang="en-US"/>
          </a:p>
        </p:txBody>
      </p:sp>
      <p:sp>
        <p:nvSpPr>
          <p:cNvPr id="8" name="Slide Number Placeholder 7"/>
          <p:cNvSpPr>
            <a:spLocks noGrp="1"/>
          </p:cNvSpPr>
          <p:nvPr>
            <p:ph type="sldNum" sz="quarter" idx="12"/>
          </p:nvPr>
        </p:nvSpPr>
        <p:spPr/>
        <p:txBody>
          <a:bodyPr/>
          <a:lstStyle/>
          <a:p>
            <a:fld id="{7A81DEBD-D528-4E44-AD14-1D10B0C3F6E7}" type="slidenum">
              <a:rPr lang="en-US" smtClean="0"/>
              <a:t>2</a:t>
            </a:fld>
            <a:endParaRPr lang="en-US"/>
          </a:p>
        </p:txBody>
      </p:sp>
    </p:spTree>
    <p:extLst>
      <p:ext uri="{BB962C8B-B14F-4D97-AF65-F5344CB8AC3E}">
        <p14:creationId xmlns:p14="http://schemas.microsoft.com/office/powerpoint/2010/main" val="56243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DLs, further details</a:t>
            </a:r>
            <a:endParaRPr lang="en-US" dirty="0"/>
          </a:p>
        </p:txBody>
      </p:sp>
      <p:sp>
        <p:nvSpPr>
          <p:cNvPr id="3" name="Content Placeholder 2"/>
          <p:cNvSpPr>
            <a:spLocks noGrp="1"/>
          </p:cNvSpPr>
          <p:nvPr>
            <p:ph idx="1"/>
          </p:nvPr>
        </p:nvSpPr>
        <p:spPr/>
        <p:txBody>
          <a:bodyPr>
            <a:normAutofit fontScale="92500"/>
          </a:bodyPr>
          <a:lstStyle/>
          <a:p>
            <a:r>
              <a:rPr lang="en-US" dirty="0" smtClean="0"/>
              <a:t>DLs are introduced on request by ICT Service</a:t>
            </a:r>
          </a:p>
          <a:p>
            <a:r>
              <a:rPr lang="en-US" dirty="0" smtClean="0"/>
              <a:t>DLs contain only addressees from @EUI.eu</a:t>
            </a:r>
          </a:p>
          <a:p>
            <a:r>
              <a:rPr lang="en-US" dirty="0" smtClean="0"/>
              <a:t>Members and senders </a:t>
            </a:r>
            <a:r>
              <a:rPr lang="en-US" dirty="0"/>
              <a:t>are managed via </a:t>
            </a:r>
            <a:r>
              <a:rPr lang="en-US" dirty="0">
                <a:hlinkClick r:id="rId2"/>
              </a:rPr>
              <a:t>http://</a:t>
            </a:r>
            <a:r>
              <a:rPr lang="en-US" dirty="0" smtClean="0">
                <a:hlinkClick r:id="rId2"/>
              </a:rPr>
              <a:t>ADManager.iue.private</a:t>
            </a:r>
            <a:r>
              <a:rPr lang="en-US" dirty="0" smtClean="0"/>
              <a:t> (it may take up to 3 hours for changes to be replicated remotely)</a:t>
            </a:r>
          </a:p>
          <a:p>
            <a:r>
              <a:rPr lang="en-US" dirty="0" smtClean="0"/>
              <a:t>Current DLs available are </a:t>
            </a:r>
            <a:r>
              <a:rPr lang="en-US" dirty="0"/>
              <a:t>found in </a:t>
            </a:r>
            <a:r>
              <a:rPr lang="en-US" sz="1600" dirty="0">
                <a:hlinkClick r:id="rId3"/>
              </a:rPr>
              <a:t>http://</a:t>
            </a:r>
            <a:r>
              <a:rPr lang="en-US" sz="1600" dirty="0" smtClean="0">
                <a:hlinkClick r:id="rId3"/>
              </a:rPr>
              <a:t>www.eui.eu/ServicesAndAdmin/ComputingService/PolicyDocuments/CurrentDLs.aspx</a:t>
            </a:r>
            <a:endParaRPr lang="en-US" dirty="0" smtClean="0"/>
          </a:p>
          <a:p>
            <a:r>
              <a:rPr lang="en-US" dirty="0" smtClean="0"/>
              <a:t>For sending access to institutional DLs please contact </a:t>
            </a:r>
            <a:r>
              <a:rPr lang="en-US" dirty="0" smtClean="0">
                <a:hlinkClick r:id="rId4"/>
              </a:rPr>
              <a:t>Communications.Service@EUI.eu</a:t>
            </a:r>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3</a:t>
            </a:fld>
            <a:endParaRPr lang="en-US"/>
          </a:p>
        </p:txBody>
      </p:sp>
    </p:spTree>
    <p:extLst>
      <p:ext uri="{BB962C8B-B14F-4D97-AF65-F5344CB8AC3E}">
        <p14:creationId xmlns:p14="http://schemas.microsoft.com/office/powerpoint/2010/main" val="4121218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DLs, how to use them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Usually all </a:t>
            </a:r>
            <a:r>
              <a:rPr lang="en-GB" dirty="0" err="1" smtClean="0"/>
              <a:t>massmail</a:t>
            </a:r>
            <a:r>
              <a:rPr lang="en-GB" dirty="0" smtClean="0"/>
              <a:t> to DLs is sent as</a:t>
            </a:r>
          </a:p>
          <a:p>
            <a:pPr marL="0" indent="0">
              <a:buNone/>
            </a:pPr>
            <a:r>
              <a:rPr lang="en-GB" dirty="0" smtClean="0"/>
              <a:t>    </a:t>
            </a:r>
            <a:r>
              <a:rPr lang="en-GB" b="1" i="1" dirty="0" smtClean="0"/>
              <a:t>personal sender</a:t>
            </a:r>
            <a:r>
              <a:rPr lang="en-GB" dirty="0" smtClean="0"/>
              <a:t> on behalf of </a:t>
            </a:r>
            <a:r>
              <a:rPr lang="en-GB" b="1" i="1" dirty="0" smtClean="0"/>
              <a:t>service account</a:t>
            </a:r>
          </a:p>
          <a:p>
            <a:r>
              <a:rPr lang="en-GB" dirty="0"/>
              <a:t>When using local </a:t>
            </a:r>
            <a:r>
              <a:rPr lang="en-GB" dirty="0" smtClean="0"/>
              <a:t>lists or </a:t>
            </a:r>
            <a:r>
              <a:rPr lang="en-GB" dirty="0"/>
              <a:t>lists of interest please put the DLs addressed visible in the </a:t>
            </a:r>
            <a:r>
              <a:rPr lang="en-GB" i="1" dirty="0"/>
              <a:t>Cc:</a:t>
            </a:r>
            <a:r>
              <a:rPr lang="en-GB" dirty="0"/>
              <a:t> or </a:t>
            </a:r>
            <a:r>
              <a:rPr lang="en-GB" i="1" dirty="0"/>
              <a:t>To</a:t>
            </a:r>
            <a:r>
              <a:rPr lang="en-GB" i="1" dirty="0" smtClean="0"/>
              <a:t>:</a:t>
            </a:r>
            <a:r>
              <a:rPr lang="en-GB" dirty="0" smtClean="0"/>
              <a:t> field(s)</a:t>
            </a:r>
          </a:p>
          <a:p>
            <a:r>
              <a:rPr lang="en-GB" dirty="0" smtClean="0"/>
              <a:t>Always append an opt-out clause (local and interest DLs only) like</a:t>
            </a:r>
            <a:endParaRPr lang="en-GB" sz="1600" dirty="0" smtClean="0">
              <a:latin typeface="Courier New" pitchFamily="49" charset="0"/>
              <a:cs typeface="Courier New" pitchFamily="49" charset="0"/>
            </a:endParaRPr>
          </a:p>
          <a:p>
            <a:pPr marL="0" indent="0">
              <a:buNone/>
            </a:pPr>
            <a:r>
              <a:rPr lang="en-GB" sz="1600" dirty="0" smtClean="0">
                <a:latin typeface="Courier New" pitchFamily="49" charset="0"/>
                <a:cs typeface="Courier New" pitchFamily="49" charset="0"/>
              </a:rPr>
              <a:t>You received this message because you are member of (one of) the distribution list(s) in the above field of addressees. If you do not want to receive mails sent to them please just reply to this message with the subject “unsubscribe”.</a:t>
            </a:r>
          </a:p>
          <a:p>
            <a:r>
              <a:rPr lang="en-GB" dirty="0" smtClean="0"/>
              <a:t>Don’t forget to use “Direct Replies To”</a:t>
            </a:r>
            <a:endParaRPr lang="en-GB" dirty="0"/>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4</a:t>
            </a:fld>
            <a:endParaRPr lang="en-US"/>
          </a:p>
        </p:txBody>
      </p:sp>
    </p:spTree>
    <p:extLst>
      <p:ext uri="{BB962C8B-B14F-4D97-AF65-F5344CB8AC3E}">
        <p14:creationId xmlns:p14="http://schemas.microsoft.com/office/powerpoint/2010/main" val="188800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Online demo</a:t>
            </a:r>
            <a:endParaRPr lang="en-GB" dirty="0"/>
          </a:p>
        </p:txBody>
      </p:sp>
      <p:sp>
        <p:nvSpPr>
          <p:cNvPr id="6" name="Subtitle 5"/>
          <p:cNvSpPr>
            <a:spLocks noGrp="1"/>
          </p:cNvSpPr>
          <p:nvPr>
            <p:ph type="subTitle" idx="1"/>
          </p:nvPr>
        </p:nvSpPr>
        <p:spPr/>
        <p:txBody>
          <a:bodyPr/>
          <a:lstStyle/>
          <a:p>
            <a:endParaRPr lang="en-GB"/>
          </a:p>
        </p:txBody>
      </p:sp>
      <p:sp>
        <p:nvSpPr>
          <p:cNvPr id="2" name="Date Placeholder 1"/>
          <p:cNvSpPr>
            <a:spLocks noGrp="1"/>
          </p:cNvSpPr>
          <p:nvPr>
            <p:ph type="dt" sz="half" idx="10"/>
          </p:nvPr>
        </p:nvSpPr>
        <p:spPr/>
        <p:txBody>
          <a:bodyPr/>
          <a:lstStyle/>
          <a:p>
            <a:r>
              <a:rPr lang="en-US" smtClean="0"/>
              <a:t>13-Mar-2012</a:t>
            </a:r>
            <a:endParaRPr lang="en-US"/>
          </a:p>
        </p:txBody>
      </p:sp>
      <p:sp>
        <p:nvSpPr>
          <p:cNvPr id="3" name="Footer Placeholder 2"/>
          <p:cNvSpPr>
            <a:spLocks noGrp="1"/>
          </p:cNvSpPr>
          <p:nvPr>
            <p:ph type="ftr" sz="quarter" idx="11"/>
          </p:nvPr>
        </p:nvSpPr>
        <p:spPr/>
        <p:txBody>
          <a:bodyPr/>
          <a:lstStyle/>
          <a:p>
            <a:r>
              <a:rPr lang="en-US" smtClean="0"/>
              <a:t>DL's Management</a:t>
            </a:r>
            <a:endParaRPr lang="en-US"/>
          </a:p>
        </p:txBody>
      </p:sp>
      <p:sp>
        <p:nvSpPr>
          <p:cNvPr id="4" name="Slide Number Placeholder 3"/>
          <p:cNvSpPr>
            <a:spLocks noGrp="1"/>
          </p:cNvSpPr>
          <p:nvPr>
            <p:ph type="sldNum" sz="quarter" idx="12"/>
          </p:nvPr>
        </p:nvSpPr>
        <p:spPr/>
        <p:txBody>
          <a:bodyPr/>
          <a:lstStyle/>
          <a:p>
            <a:fld id="{7A81DEBD-D528-4E44-AD14-1D10B0C3F6E7}" type="slidenum">
              <a:rPr lang="en-US" smtClean="0"/>
              <a:t>5</a:t>
            </a:fld>
            <a:endParaRPr lang="en-US"/>
          </a:p>
        </p:txBody>
      </p:sp>
    </p:spTree>
    <p:extLst>
      <p:ext uri="{BB962C8B-B14F-4D97-AF65-F5344CB8AC3E}">
        <p14:creationId xmlns:p14="http://schemas.microsoft.com/office/powerpoint/2010/main" val="3050063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DLs, the migration process</a:t>
            </a:r>
          </a:p>
        </p:txBody>
      </p:sp>
      <p:sp>
        <p:nvSpPr>
          <p:cNvPr id="3" name="Content Placeholder 2"/>
          <p:cNvSpPr>
            <a:spLocks noGrp="1"/>
          </p:cNvSpPr>
          <p:nvPr>
            <p:ph idx="1"/>
          </p:nvPr>
        </p:nvSpPr>
        <p:spPr/>
        <p:txBody>
          <a:bodyPr>
            <a:normAutofit fontScale="92500" lnSpcReduction="20000"/>
          </a:bodyPr>
          <a:lstStyle/>
          <a:p>
            <a:pPr lvl="0"/>
            <a:r>
              <a:rPr lang="en-GB" dirty="0"/>
              <a:t>Membership and sender permission is taken from the existing configuration for local lists</a:t>
            </a:r>
          </a:p>
          <a:p>
            <a:pPr lvl="0"/>
            <a:r>
              <a:rPr lang="en-GB" dirty="0" err="1"/>
              <a:t>DL_BarFiasco</a:t>
            </a:r>
            <a:r>
              <a:rPr lang="en-GB" dirty="0"/>
              <a:t> and DL_4B will get the current </a:t>
            </a:r>
            <a:r>
              <a:rPr lang="en-GB" dirty="0" err="1"/>
              <a:t>DLeverybody</a:t>
            </a:r>
            <a:r>
              <a:rPr lang="en-GB" dirty="0"/>
              <a:t> members and have to offer them </a:t>
            </a:r>
            <a:r>
              <a:rPr lang="en-GB" dirty="0" err="1"/>
              <a:t>unsubscription</a:t>
            </a:r>
            <a:endParaRPr lang="en-GB" dirty="0"/>
          </a:p>
          <a:p>
            <a:pPr lvl="0"/>
            <a:r>
              <a:rPr lang="en-GB" dirty="0"/>
              <a:t>All hidden DLs will go</a:t>
            </a:r>
          </a:p>
          <a:p>
            <a:pPr lvl="0"/>
            <a:r>
              <a:rPr lang="en-GB" dirty="0"/>
              <a:t>Institutional DLs will be replaced in the night between </a:t>
            </a:r>
            <a:r>
              <a:rPr lang="en-GB" dirty="0" smtClean="0"/>
              <a:t>22 </a:t>
            </a:r>
            <a:r>
              <a:rPr lang="en-GB" dirty="0"/>
              <a:t>and </a:t>
            </a:r>
            <a:r>
              <a:rPr lang="en-GB" dirty="0" smtClean="0"/>
              <a:t>23 </a:t>
            </a:r>
            <a:r>
              <a:rPr lang="en-GB" dirty="0"/>
              <a:t>March 2012</a:t>
            </a:r>
          </a:p>
          <a:p>
            <a:pPr lvl="0"/>
            <a:r>
              <a:rPr lang="en-GB" dirty="0"/>
              <a:t>All maintainers should get in touch with SysExchange who supports the transition by copying members from old DLs to new ones</a:t>
            </a:r>
          </a:p>
          <a:p>
            <a:endParaRPr lang="en-GB" dirty="0"/>
          </a:p>
          <a:p>
            <a:endParaRPr lang="en-GB" dirty="0"/>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6</a:t>
            </a:fld>
            <a:endParaRPr lang="en-US"/>
          </a:p>
        </p:txBody>
      </p:sp>
    </p:spTree>
    <p:extLst>
      <p:ext uri="{BB962C8B-B14F-4D97-AF65-F5344CB8AC3E}">
        <p14:creationId xmlns:p14="http://schemas.microsoft.com/office/powerpoint/2010/main" val="381662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DLs, summary</a:t>
            </a:r>
            <a:endParaRPr lang="en-GB" dirty="0"/>
          </a:p>
        </p:txBody>
      </p:sp>
      <p:sp>
        <p:nvSpPr>
          <p:cNvPr id="3" name="Content Placeholder 2"/>
          <p:cNvSpPr>
            <a:spLocks noGrp="1"/>
          </p:cNvSpPr>
          <p:nvPr>
            <p:ph idx="1"/>
          </p:nvPr>
        </p:nvSpPr>
        <p:spPr/>
        <p:txBody>
          <a:bodyPr>
            <a:normAutofit lnSpcReduction="10000"/>
          </a:bodyPr>
          <a:lstStyle/>
          <a:p>
            <a:r>
              <a:rPr lang="en-GB" dirty="0" smtClean="0"/>
              <a:t>Contact your IT user support for introduction, deletion or other questions</a:t>
            </a:r>
          </a:p>
          <a:p>
            <a:r>
              <a:rPr lang="en-GB" dirty="0" smtClean="0"/>
              <a:t>Contact </a:t>
            </a:r>
            <a:r>
              <a:rPr lang="en-GB" dirty="0" smtClean="0">
                <a:hlinkClick r:id="rId2"/>
              </a:rPr>
              <a:t>communications.service@eui.eu</a:t>
            </a:r>
            <a:r>
              <a:rPr lang="en-GB" dirty="0" smtClean="0"/>
              <a:t> if you want to get access to institutional DLs</a:t>
            </a:r>
          </a:p>
          <a:p>
            <a:r>
              <a:rPr lang="en-GB" dirty="0" smtClean="0"/>
              <a:t>New DLs will go live on </a:t>
            </a:r>
            <a:r>
              <a:rPr lang="en-GB" dirty="0" smtClean="0"/>
              <a:t>23 </a:t>
            </a:r>
            <a:r>
              <a:rPr lang="en-GB" dirty="0" smtClean="0"/>
              <a:t>March 2012</a:t>
            </a:r>
          </a:p>
          <a:p>
            <a:r>
              <a:rPr lang="en-GB" dirty="0" smtClean="0"/>
              <a:t>The policy is documented under </a:t>
            </a:r>
            <a:r>
              <a:rPr lang="en-GB" sz="1600" u="sng" dirty="0">
                <a:hlinkClick r:id="rId3"/>
              </a:rPr>
              <a:t>http://www.eui.eu/ServicesAndAdmin/ComputingService/PolicyDocuments/EUIDLs.aspx</a:t>
            </a:r>
            <a:endParaRPr lang="en-GB" sz="1600" dirty="0"/>
          </a:p>
          <a:p>
            <a:r>
              <a:rPr lang="en-GB" dirty="0" smtClean="0"/>
              <a:t>Management of DLs is done </a:t>
            </a:r>
            <a:r>
              <a:rPr lang="en-GB" b="1" i="1" dirty="0" smtClean="0"/>
              <a:t>locally</a:t>
            </a:r>
            <a:r>
              <a:rPr lang="en-GB" dirty="0" smtClean="0"/>
              <a:t> via </a:t>
            </a:r>
            <a:r>
              <a:rPr lang="en-US" dirty="0">
                <a:hlinkClick r:id="rId4"/>
              </a:rPr>
              <a:t>http://ADManager.iue.private</a:t>
            </a:r>
            <a:r>
              <a:rPr lang="en-US" dirty="0"/>
              <a:t> </a:t>
            </a:r>
            <a:endParaRPr lang="en-GB" dirty="0"/>
          </a:p>
        </p:txBody>
      </p:sp>
      <p:sp>
        <p:nvSpPr>
          <p:cNvPr id="4" name="Date Placeholder 3"/>
          <p:cNvSpPr>
            <a:spLocks noGrp="1"/>
          </p:cNvSpPr>
          <p:nvPr>
            <p:ph type="dt" sz="half" idx="10"/>
          </p:nvPr>
        </p:nvSpPr>
        <p:spPr/>
        <p:txBody>
          <a:bodyPr/>
          <a:lstStyle/>
          <a:p>
            <a:r>
              <a:rPr lang="en-US" smtClean="0"/>
              <a:t>13-Mar-2012</a:t>
            </a:r>
            <a:endParaRPr lang="en-US"/>
          </a:p>
        </p:txBody>
      </p:sp>
      <p:sp>
        <p:nvSpPr>
          <p:cNvPr id="5" name="Footer Placeholder 4"/>
          <p:cNvSpPr>
            <a:spLocks noGrp="1"/>
          </p:cNvSpPr>
          <p:nvPr>
            <p:ph type="ftr" sz="quarter" idx="11"/>
          </p:nvPr>
        </p:nvSpPr>
        <p:spPr/>
        <p:txBody>
          <a:bodyPr/>
          <a:lstStyle/>
          <a:p>
            <a:r>
              <a:rPr lang="en-US" smtClean="0"/>
              <a:t>DL's Management</a:t>
            </a:r>
            <a:endParaRPr lang="en-US"/>
          </a:p>
        </p:txBody>
      </p:sp>
      <p:sp>
        <p:nvSpPr>
          <p:cNvPr id="6" name="Slide Number Placeholder 5"/>
          <p:cNvSpPr>
            <a:spLocks noGrp="1"/>
          </p:cNvSpPr>
          <p:nvPr>
            <p:ph type="sldNum" sz="quarter" idx="12"/>
          </p:nvPr>
        </p:nvSpPr>
        <p:spPr/>
        <p:txBody>
          <a:bodyPr/>
          <a:lstStyle/>
          <a:p>
            <a:fld id="{7A81DEBD-D528-4E44-AD14-1D10B0C3F6E7}" type="slidenum">
              <a:rPr lang="en-US" smtClean="0"/>
              <a:t>7</a:t>
            </a:fld>
            <a:endParaRPr lang="en-US"/>
          </a:p>
        </p:txBody>
      </p:sp>
    </p:spTree>
    <p:extLst>
      <p:ext uri="{BB962C8B-B14F-4D97-AF65-F5344CB8AC3E}">
        <p14:creationId xmlns:p14="http://schemas.microsoft.com/office/powerpoint/2010/main" val="1076675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Thank you!</a:t>
            </a:r>
            <a:endParaRPr lang="en-GB" dirty="0"/>
          </a:p>
        </p:txBody>
      </p:sp>
      <p:sp>
        <p:nvSpPr>
          <p:cNvPr id="6" name="Subtitle 5"/>
          <p:cNvSpPr>
            <a:spLocks noGrp="1"/>
          </p:cNvSpPr>
          <p:nvPr>
            <p:ph type="subTitle" idx="1"/>
          </p:nvPr>
        </p:nvSpPr>
        <p:spPr/>
        <p:txBody>
          <a:bodyPr/>
          <a:lstStyle/>
          <a:p>
            <a:r>
              <a:rPr lang="it-IT" dirty="0" smtClean="0"/>
              <a:t>Please be patient in case of any hiccups during the transition period.</a:t>
            </a:r>
            <a:endParaRPr lang="en-GB" dirty="0"/>
          </a:p>
        </p:txBody>
      </p:sp>
    </p:spTree>
    <p:extLst>
      <p:ext uri="{BB962C8B-B14F-4D97-AF65-F5344CB8AC3E}">
        <p14:creationId xmlns:p14="http://schemas.microsoft.com/office/powerpoint/2010/main" val="17239727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414</Words>
  <Application>Microsoft Office PowerPoint</Application>
  <PresentationFormat>On-screen Show (4:3)</PresentationFormat>
  <Paragraphs>59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Distribution Lists Management</vt:lpstr>
      <vt:lpstr>Three types of DLs</vt:lpstr>
      <vt:lpstr>DLs, further details</vt:lpstr>
      <vt:lpstr>DLs, how to use them</vt:lpstr>
      <vt:lpstr>Online demo</vt:lpstr>
      <vt:lpstr>DLs, the migration process</vt:lpstr>
      <vt:lpstr>DLs, summary</vt:lpstr>
      <vt:lpstr>Thank you!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Distribution List’s Management</dc:title>
  <dc:creator>MG</dc:creator>
  <cp:lastModifiedBy>bonnie</cp:lastModifiedBy>
  <cp:revision>22</cp:revision>
  <dcterms:created xsi:type="dcterms:W3CDTF">2012-03-12T20:21:23Z</dcterms:created>
  <dcterms:modified xsi:type="dcterms:W3CDTF">2012-03-20T08:45:20Z</dcterms:modified>
</cp:coreProperties>
</file>